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jpg"/>
  <Override PartName="/ppt/notesSlides/notesSlide2.xml" ContentType="application/vnd.openxmlformats-officedocument.presentationml.notesSlide+xml"/>
  <Override PartName="/ppt/media/image24.jpg" ContentType="image/jpg"/>
  <Override PartName="/ppt/media/image25.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3.jpg" ContentType="image/jpg"/>
  <Override PartName="/ppt/media/image44.jpg" ContentType="image/jpg"/>
  <Override PartName="/ppt/media/image45.jpg" ContentType="image/jpg"/>
  <Override PartName="/ppt/media/image46.jpg" ContentType="image/jpg"/>
  <Override PartName="/ppt/media/image48.jpg" ContentType="image/jpg"/>
  <Override PartName="/ppt/media/image49.jpg" ContentType="image/jpg"/>
  <Override PartName="/ppt/media/image50.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6.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259" r:id="rId2"/>
    <p:sldId id="260" r:id="rId3"/>
    <p:sldId id="265" r:id="rId4"/>
    <p:sldId id="267" r:id="rId5"/>
    <p:sldId id="268" r:id="rId6"/>
    <p:sldId id="266" r:id="rId7"/>
    <p:sldId id="269" r:id="rId8"/>
    <p:sldId id="270" r:id="rId9"/>
    <p:sldId id="263" r:id="rId10"/>
    <p:sldId id="276" r:id="rId11"/>
    <p:sldId id="273" r:id="rId12"/>
    <p:sldId id="274" r:id="rId13"/>
    <p:sldId id="275" r:id="rId14"/>
    <p:sldId id="261" r:id="rId15"/>
    <p:sldId id="271" r:id="rId16"/>
    <p:sldId id="277" r:id="rId17"/>
    <p:sldId id="278" r:id="rId18"/>
    <p:sldId id="279" r:id="rId19"/>
    <p:sldId id="281" r:id="rId20"/>
    <p:sldId id="282" r:id="rId21"/>
    <p:sldId id="262" r:id="rId22"/>
    <p:sldId id="283" r:id="rId23"/>
    <p:sldId id="284" r:id="rId24"/>
    <p:sldId id="285" r:id="rId25"/>
    <p:sldId id="286" r:id="rId26"/>
    <p:sldId id="291" r:id="rId27"/>
    <p:sldId id="288" r:id="rId28"/>
    <p:sldId id="292" r:id="rId29"/>
    <p:sldId id="29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Montserrat" panose="00000500000000000000" pitchFamily="2" charset="0"/>
      <p:regular r:id="rId38"/>
      <p:bold r:id="rId39"/>
      <p:italic r:id="rId40"/>
      <p:boldItalic r:id="rId41"/>
    </p:embeddedFont>
    <p:embeddedFont>
      <p:font typeface="Montserrat Light" panose="00000400000000000000" pitchFamily="2"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E6E6"/>
    <a:srgbClr val="9ABB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4A454F-AEB0-4F03-9527-D4EDB2A7871A}" v="7" dt="2021-10-04T17:21:28.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5" d="100"/>
          <a:sy n="125" d="100"/>
        </p:scale>
        <p:origin x="1662" y="90"/>
      </p:cViewPr>
      <p:guideLst/>
    </p:cSldViewPr>
  </p:slideViewPr>
  <p:notesTextViewPr>
    <p:cViewPr>
      <p:scale>
        <a:sx n="1" d="1"/>
        <a:sy n="1" d="1"/>
      </p:scale>
      <p:origin x="0" y="0"/>
    </p:cViewPr>
  </p:notesTextViewPr>
  <p:sorterViewPr>
    <p:cViewPr>
      <p:scale>
        <a:sx n="125" d="100"/>
        <a:sy n="125" d="100"/>
      </p:scale>
      <p:origin x="0" y="-55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Coppock" userId="d44c09922a0f9f5c" providerId="LiveId" clId="{C64A454F-AEB0-4F03-9527-D4EDB2A7871A}"/>
    <pc:docChg chg="undo custSel modSld">
      <pc:chgData name="John Coppock" userId="d44c09922a0f9f5c" providerId="LiveId" clId="{C64A454F-AEB0-4F03-9527-D4EDB2A7871A}" dt="2021-10-04T17:23:23.642" v="194" actId="1076"/>
      <pc:docMkLst>
        <pc:docMk/>
      </pc:docMkLst>
      <pc:sldChg chg="addSp delSp modSp mod">
        <pc:chgData name="John Coppock" userId="d44c09922a0f9f5c" providerId="LiveId" clId="{C64A454F-AEB0-4F03-9527-D4EDB2A7871A}" dt="2021-10-04T17:23:23.642" v="194" actId="1076"/>
        <pc:sldMkLst>
          <pc:docMk/>
          <pc:sldMk cId="1253901444" sldId="259"/>
        </pc:sldMkLst>
        <pc:spChg chg="del mod ord">
          <ac:chgData name="John Coppock" userId="d44c09922a0f9f5c" providerId="LiveId" clId="{C64A454F-AEB0-4F03-9527-D4EDB2A7871A}" dt="2021-10-04T17:18:29.267" v="158" actId="21"/>
          <ac:spMkLst>
            <pc:docMk/>
            <pc:sldMk cId="1253901444" sldId="259"/>
            <ac:spMk id="3" creationId="{00000000-0000-0000-0000-000000000000}"/>
          </ac:spMkLst>
        </pc:spChg>
        <pc:spChg chg="mod">
          <ac:chgData name="John Coppock" userId="d44c09922a0f9f5c" providerId="LiveId" clId="{C64A454F-AEB0-4F03-9527-D4EDB2A7871A}" dt="2021-10-04T17:22:48.927" v="185" actId="14100"/>
          <ac:spMkLst>
            <pc:docMk/>
            <pc:sldMk cId="1253901444" sldId="259"/>
            <ac:spMk id="4" creationId="{00000000-0000-0000-0000-000000000000}"/>
          </ac:spMkLst>
        </pc:spChg>
        <pc:spChg chg="mod">
          <ac:chgData name="John Coppock" userId="d44c09922a0f9f5c" providerId="LiveId" clId="{C64A454F-AEB0-4F03-9527-D4EDB2A7871A}" dt="2021-10-04T17:22:33.405" v="183" actId="1076"/>
          <ac:spMkLst>
            <pc:docMk/>
            <pc:sldMk cId="1253901444" sldId="259"/>
            <ac:spMk id="5" creationId="{00000000-0000-0000-0000-000000000000}"/>
          </ac:spMkLst>
        </pc:spChg>
        <pc:picChg chg="del ord">
          <ac:chgData name="John Coppock" userId="d44c09922a0f9f5c" providerId="LiveId" clId="{C64A454F-AEB0-4F03-9527-D4EDB2A7871A}" dt="2021-09-10T14:36:21.356" v="132" actId="21"/>
          <ac:picMkLst>
            <pc:docMk/>
            <pc:sldMk cId="1253901444" sldId="259"/>
            <ac:picMk id="2" creationId="{00000000-0000-0000-0000-000000000000}"/>
          </ac:picMkLst>
        </pc:picChg>
        <pc:picChg chg="add del mod">
          <ac:chgData name="John Coppock" userId="d44c09922a0f9f5c" providerId="LiveId" clId="{C64A454F-AEB0-4F03-9527-D4EDB2A7871A}" dt="2021-10-04T17:17:21.293" v="145" actId="21"/>
          <ac:picMkLst>
            <pc:docMk/>
            <pc:sldMk cId="1253901444" sldId="259"/>
            <ac:picMk id="6" creationId="{A3FEEDD6-07FB-4142-B313-C13FF94F27D8}"/>
          </ac:picMkLst>
        </pc:picChg>
        <pc:picChg chg="del">
          <ac:chgData name="John Coppock" userId="d44c09922a0f9f5c" providerId="LiveId" clId="{C64A454F-AEB0-4F03-9527-D4EDB2A7871A}" dt="2021-09-10T14:36:48.204" v="136" actId="478"/>
          <ac:picMkLst>
            <pc:docMk/>
            <pc:sldMk cId="1253901444" sldId="259"/>
            <ac:picMk id="7" creationId="{00000000-0000-0000-0000-000000000000}"/>
          </ac:picMkLst>
        </pc:picChg>
        <pc:picChg chg="add del mod ord">
          <ac:chgData name="John Coppock" userId="d44c09922a0f9f5c" providerId="LiveId" clId="{C64A454F-AEB0-4F03-9527-D4EDB2A7871A}" dt="2021-10-04T17:18:25.340" v="157"/>
          <ac:picMkLst>
            <pc:docMk/>
            <pc:sldMk cId="1253901444" sldId="259"/>
            <ac:picMk id="7" creationId="{99B64D0E-9602-421A-9CC8-F8A422637F39}"/>
          </ac:picMkLst>
        </pc:picChg>
        <pc:picChg chg="add del mod">
          <ac:chgData name="John Coppock" userId="d44c09922a0f9f5c" providerId="LiveId" clId="{C64A454F-AEB0-4F03-9527-D4EDB2A7871A}" dt="2021-09-10T14:35:38.919" v="129"/>
          <ac:picMkLst>
            <pc:docMk/>
            <pc:sldMk cId="1253901444" sldId="259"/>
            <ac:picMk id="8" creationId="{A49CAF88-FBC2-4375-84AD-8C168E95D2C5}"/>
          </ac:picMkLst>
        </pc:picChg>
        <pc:picChg chg="add mod ord">
          <ac:chgData name="John Coppock" userId="d44c09922a0f9f5c" providerId="LiveId" clId="{C64A454F-AEB0-4F03-9527-D4EDB2A7871A}" dt="2021-10-04T17:20:59.400" v="168" actId="1076"/>
          <ac:picMkLst>
            <pc:docMk/>
            <pc:sldMk cId="1253901444" sldId="259"/>
            <ac:picMk id="8" creationId="{AA79D8E5-C919-4F94-AF3E-2A8F7675E374}"/>
          </ac:picMkLst>
        </pc:picChg>
        <pc:picChg chg="add mod">
          <ac:chgData name="John Coppock" userId="d44c09922a0f9f5c" providerId="LiveId" clId="{C64A454F-AEB0-4F03-9527-D4EDB2A7871A}" dt="2021-10-04T17:23:23.642" v="194" actId="1076"/>
          <ac:picMkLst>
            <pc:docMk/>
            <pc:sldMk cId="1253901444" sldId="259"/>
            <ac:picMk id="10" creationId="{5E905F7A-3D0E-4966-BA94-9660E9AF2BAB}"/>
          </ac:picMkLst>
        </pc:picChg>
      </pc:sldChg>
      <pc:sldChg chg="modSp mod">
        <pc:chgData name="John Coppock" userId="d44c09922a0f9f5c" providerId="LiveId" clId="{C64A454F-AEB0-4F03-9527-D4EDB2A7871A}" dt="2021-09-10T14:28:36.355" v="127" actId="20577"/>
        <pc:sldMkLst>
          <pc:docMk/>
          <pc:sldMk cId="2243051485" sldId="278"/>
        </pc:sldMkLst>
        <pc:spChg chg="mod">
          <ac:chgData name="John Coppock" userId="d44c09922a0f9f5c" providerId="LiveId" clId="{C64A454F-AEB0-4F03-9527-D4EDB2A7871A}" dt="2021-09-10T14:28:36.355" v="127" actId="20577"/>
          <ac:spMkLst>
            <pc:docMk/>
            <pc:sldMk cId="2243051485" sldId="27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43ACC-8F45-4C69-BE38-12839F86C8EA}"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A27DE-DF34-46D6-A09C-95376388B543}" type="slidenum">
              <a:rPr lang="en-US" smtClean="0"/>
              <a:t>‹#›</a:t>
            </a:fld>
            <a:endParaRPr lang="en-US"/>
          </a:p>
        </p:txBody>
      </p:sp>
    </p:spTree>
    <p:extLst>
      <p:ext uri="{BB962C8B-B14F-4D97-AF65-F5344CB8AC3E}">
        <p14:creationId xmlns:p14="http://schemas.microsoft.com/office/powerpoint/2010/main" val="132985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358147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358774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DA1062-C44E-4B1A-9FD0-A27349DAE238}"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96484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A1062-C44E-4B1A-9FD0-A27349DAE238}"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168168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A1062-C44E-4B1A-9FD0-A27349DAE238}"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291312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3001148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2192000" cy="4800600"/>
          </a:xfrm>
          <a:solidFill>
            <a:schemeClr val="bg1">
              <a:lumMod val="95000"/>
            </a:schemeClr>
          </a:solidFill>
        </p:spPr>
        <p:txBody>
          <a:bodyPr>
            <a:normAutofit/>
          </a:bodyPr>
          <a:lstStyle>
            <a:lvl1pPr>
              <a:defRPr sz="1400"/>
            </a:lvl1pPr>
          </a:lstStyle>
          <a:p>
            <a:endParaRPr lang="en-US"/>
          </a:p>
        </p:txBody>
      </p:sp>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1725658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pic>
        <p:nvPicPr>
          <p:cNvPr id="4" name="Picture 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250998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ormAutofit/>
          </a:bodyPr>
          <a:lstStyle>
            <a:lvl1pPr>
              <a:defRPr sz="1400"/>
            </a:lvl1pPr>
          </a:lstStyle>
          <a:p>
            <a:endParaRPr lang="en-US"/>
          </a:p>
        </p:txBody>
      </p:sp>
      <p:pic>
        <p:nvPicPr>
          <p:cNvPr id="4" name="Picture 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129301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3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3429000"/>
            <a:ext cx="6096000" cy="3429000"/>
          </a:xfrm>
          <a:solidFill>
            <a:schemeClr val="bg1">
              <a:lumMod val="95000"/>
            </a:schemeClr>
          </a:solidFill>
        </p:spPr>
        <p:txBody>
          <a:bodyPr>
            <a:normAutofit/>
          </a:bodyPr>
          <a:lstStyle>
            <a:lvl1pPr>
              <a:defRPr sz="1400"/>
            </a:lvl1pPr>
          </a:lstStyle>
          <a:p>
            <a:endParaRPr lang="en-US"/>
          </a:p>
        </p:txBody>
      </p:sp>
      <p:pic>
        <p:nvPicPr>
          <p:cNvPr id="4" name="Picture 3"/>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36435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0" y="0"/>
            <a:ext cx="6661849" cy="6858000"/>
          </a:xfrm>
          <a:solidFill>
            <a:schemeClr val="bg1">
              <a:lumMod val="95000"/>
            </a:schemeClr>
          </a:solidFill>
        </p:spPr>
        <p:txBody>
          <a:bodyPr>
            <a:normAutofit/>
          </a:bodyPr>
          <a:lstStyle>
            <a:lvl1pPr>
              <a:defRPr sz="1400"/>
            </a:lvl1pPr>
          </a:lstStyle>
          <a:p>
            <a:endParaRPr lang="en-US"/>
          </a:p>
        </p:txBody>
      </p:sp>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164947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A1062-C44E-4B1A-9FD0-A27349DAE238}"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250735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DA1062-C44E-4B1A-9FD0-A27349DAE238}"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247621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DA1062-C44E-4B1A-9FD0-A27349DAE238}"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127840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DA1062-C44E-4B1A-9FD0-A27349DAE238}"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3823292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DA1062-C44E-4B1A-9FD0-A27349DAE238}"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67625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A1062-C44E-4B1A-9FD0-A27349DAE238}"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120A8-8908-4438-9164-CA7189FE7D03}" type="slidenum">
              <a:rPr lang="en-US" smtClean="0"/>
              <a:t>‹#›</a:t>
            </a:fld>
            <a:endParaRPr lang="en-US"/>
          </a:p>
        </p:txBody>
      </p:sp>
      <p:pic>
        <p:nvPicPr>
          <p:cNvPr id="5" name="Picture 4"/>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114851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DA1062-C44E-4B1A-9FD0-A27349DAE238}"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46276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DA1062-C44E-4B1A-9FD0-A27349DAE238}"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120A8-8908-4438-9164-CA7189FE7D03}" type="slidenum">
              <a:rPr lang="en-US" smtClean="0"/>
              <a:t>‹#›</a:t>
            </a:fld>
            <a:endParaRPr lang="en-US"/>
          </a:p>
        </p:txBody>
      </p:sp>
    </p:spTree>
    <p:extLst>
      <p:ext uri="{BB962C8B-B14F-4D97-AF65-F5344CB8AC3E}">
        <p14:creationId xmlns:p14="http://schemas.microsoft.com/office/powerpoint/2010/main" val="2825894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A1062-C44E-4B1A-9FD0-A27349DAE238}" type="datetimeFigureOut">
              <a:rPr lang="en-US" smtClean="0"/>
              <a:t>10/4/2021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120A8-8908-4438-9164-CA7189FE7D03}" type="slidenum">
              <a:rPr lang="en-US" smtClean="0"/>
              <a:t>‹#›</a:t>
            </a:fld>
            <a:endParaRPr lang="en-US"/>
          </a:p>
        </p:txBody>
      </p:sp>
    </p:spTree>
    <p:extLst>
      <p:ext uri="{BB962C8B-B14F-4D97-AF65-F5344CB8AC3E}">
        <p14:creationId xmlns:p14="http://schemas.microsoft.com/office/powerpoint/2010/main" val="1017454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7" Type="http://schemas.microsoft.com/office/2007/relationships/hdphoto" Target="../media/hdphoto1.wdp"/><Relationship Id="rId2" Type="http://schemas.openxmlformats.org/officeDocument/2006/relationships/image" Target="../media/image33.jp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7" Type="http://schemas.microsoft.com/office/2007/relationships/hdphoto" Target="../media/hdphoto1.wdp"/><Relationship Id="rId2" Type="http://schemas.openxmlformats.org/officeDocument/2006/relationships/image" Target="../media/image37.jp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3.jpg"/><Relationship Id="rId7"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hyperlink" Target="http://https/www.hapeville.org/468/Major-Development-Annoucement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jpg"/><Relationship Id="rId1" Type="http://schemas.openxmlformats.org/officeDocument/2006/relationships/slideLayout" Target="../slideLayouts/slideLayout14.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g"/><Relationship Id="rId1" Type="http://schemas.openxmlformats.org/officeDocument/2006/relationships/slideLayout" Target="../slideLayouts/slideLayout1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1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descr="A picture containing sky, outdoor, grass, nature&#10;&#10;Description automatically generated">
            <a:extLst>
              <a:ext uri="{FF2B5EF4-FFF2-40B4-BE49-F238E27FC236}">
                <a16:creationId xmlns:a16="http://schemas.microsoft.com/office/drawing/2014/main" id="{AA79D8E5-C919-4F94-AF3E-2A8F7675E374}"/>
              </a:ext>
            </a:extLst>
          </p:cNvPr>
          <p:cNvPicPr>
            <a:picLocks noChangeAspect="1"/>
          </p:cNvPicPr>
          <p:nvPr/>
        </p:nvPicPr>
        <p:blipFill>
          <a:blip r:embed="rId2"/>
          <a:srcRect t="12908" b="12908"/>
          <a:stretch>
            <a:fillRect/>
          </a:stretch>
        </p:blipFill>
        <p:spPr>
          <a:xfrm>
            <a:off x="0" y="73942"/>
            <a:ext cx="12192000" cy="6784058"/>
          </a:xfrm>
          <a:prstGeom prst="rect">
            <a:avLst/>
          </a:prstGeom>
        </p:spPr>
      </p:pic>
      <p:sp>
        <p:nvSpPr>
          <p:cNvPr id="4" name="object 7"/>
          <p:cNvSpPr txBox="1"/>
          <p:nvPr/>
        </p:nvSpPr>
        <p:spPr>
          <a:xfrm>
            <a:off x="1135410" y="5695502"/>
            <a:ext cx="4328514" cy="952825"/>
          </a:xfrm>
          <a:prstGeom prst="rect">
            <a:avLst/>
          </a:prstGeom>
          <a:solidFill>
            <a:schemeClr val="bg2">
              <a:lumMod val="75000"/>
            </a:schemeClr>
          </a:solidFill>
        </p:spPr>
        <p:txBody>
          <a:bodyPr vert="horz" wrap="square" lIns="0" tIns="90170" rIns="0" bIns="0" rtlCol="0">
            <a:spAutoFit/>
          </a:bodyPr>
          <a:lstStyle/>
          <a:p>
            <a:pPr marL="12065" marR="5080" indent="3175" algn="ctr">
              <a:spcBef>
                <a:spcPts val="710"/>
              </a:spcBef>
            </a:pPr>
            <a:r>
              <a:rPr sz="2800" spc="-175" dirty="0">
                <a:solidFill>
                  <a:schemeClr val="tx1">
                    <a:lumMod val="85000"/>
                    <a:lumOff val="15000"/>
                  </a:schemeClr>
                </a:solidFill>
                <a:latin typeface="Montserrat" panose="02000505000000020004" pitchFamily="2" charset="0"/>
                <a:cs typeface="Franklin Gothic Medium"/>
              </a:rPr>
              <a:t>WOODWARD </a:t>
            </a:r>
            <a:r>
              <a:rPr sz="2800" spc="-170" dirty="0">
                <a:solidFill>
                  <a:schemeClr val="tx1">
                    <a:lumMod val="85000"/>
                    <a:lumOff val="15000"/>
                  </a:schemeClr>
                </a:solidFill>
                <a:latin typeface="Montserrat" panose="02000505000000020004" pitchFamily="2" charset="0"/>
                <a:cs typeface="Franklin Gothic Medium"/>
              </a:rPr>
              <a:t> </a:t>
            </a:r>
            <a:r>
              <a:rPr sz="2800" spc="-140" dirty="0">
                <a:solidFill>
                  <a:schemeClr val="tx1">
                    <a:lumMod val="85000"/>
                    <a:lumOff val="15000"/>
                  </a:schemeClr>
                </a:solidFill>
                <a:latin typeface="Montserrat" panose="02000505000000020004" pitchFamily="2" charset="0"/>
                <a:cs typeface="Franklin Gothic Medium"/>
              </a:rPr>
              <a:t>ESTATE </a:t>
            </a:r>
            <a:r>
              <a:rPr sz="2800" spc="-135" dirty="0">
                <a:solidFill>
                  <a:schemeClr val="tx1">
                    <a:lumMod val="85000"/>
                    <a:lumOff val="15000"/>
                  </a:schemeClr>
                </a:solidFill>
                <a:latin typeface="Montserrat" panose="02000505000000020004" pitchFamily="2" charset="0"/>
                <a:cs typeface="Franklin Gothic Medium"/>
              </a:rPr>
              <a:t> </a:t>
            </a:r>
            <a:r>
              <a:rPr sz="2800" spc="-305" dirty="0">
                <a:solidFill>
                  <a:schemeClr val="tx1">
                    <a:lumMod val="85000"/>
                    <a:lumOff val="15000"/>
                  </a:schemeClr>
                </a:solidFill>
                <a:latin typeface="Montserrat" panose="02000505000000020004" pitchFamily="2" charset="0"/>
                <a:cs typeface="Franklin Gothic Medium"/>
              </a:rPr>
              <a:t>A</a:t>
            </a:r>
            <a:r>
              <a:rPr sz="2800" spc="-340" dirty="0">
                <a:solidFill>
                  <a:schemeClr val="tx1">
                    <a:lumMod val="85000"/>
                    <a:lumOff val="15000"/>
                  </a:schemeClr>
                </a:solidFill>
                <a:latin typeface="Montserrat" panose="02000505000000020004" pitchFamily="2" charset="0"/>
                <a:cs typeface="Franklin Gothic Medium"/>
              </a:rPr>
              <a:t>P</a:t>
            </a:r>
            <a:r>
              <a:rPr sz="2800" spc="-215" dirty="0">
                <a:solidFill>
                  <a:schemeClr val="tx1">
                    <a:lumMod val="85000"/>
                    <a:lumOff val="15000"/>
                  </a:schemeClr>
                </a:solidFill>
                <a:latin typeface="Montserrat" panose="02000505000000020004" pitchFamily="2" charset="0"/>
                <a:cs typeface="Franklin Gothic Medium"/>
              </a:rPr>
              <a:t>A</a:t>
            </a:r>
            <a:r>
              <a:rPr sz="2800" spc="-254" dirty="0">
                <a:solidFill>
                  <a:schemeClr val="tx1">
                    <a:lumMod val="85000"/>
                    <a:lumOff val="15000"/>
                  </a:schemeClr>
                </a:solidFill>
                <a:latin typeface="Montserrat" panose="02000505000000020004" pitchFamily="2" charset="0"/>
                <a:cs typeface="Franklin Gothic Medium"/>
              </a:rPr>
              <a:t>R</a:t>
            </a:r>
            <a:r>
              <a:rPr sz="2800" spc="15" dirty="0">
                <a:solidFill>
                  <a:schemeClr val="tx1">
                    <a:lumMod val="85000"/>
                    <a:lumOff val="15000"/>
                  </a:schemeClr>
                </a:solidFill>
                <a:latin typeface="Montserrat" panose="02000505000000020004" pitchFamily="2" charset="0"/>
                <a:cs typeface="Franklin Gothic Medium"/>
              </a:rPr>
              <a:t>TENTS</a:t>
            </a:r>
            <a:endParaRPr sz="2800" dirty="0">
              <a:solidFill>
                <a:schemeClr val="tx1">
                  <a:lumMod val="85000"/>
                  <a:lumOff val="15000"/>
                </a:schemeClr>
              </a:solidFill>
              <a:latin typeface="Montserrat" panose="02000505000000020004" pitchFamily="2" charset="0"/>
              <a:cs typeface="Franklin Gothic Medium"/>
            </a:endParaRPr>
          </a:p>
        </p:txBody>
      </p:sp>
      <p:sp>
        <p:nvSpPr>
          <p:cNvPr id="5" name="object 20"/>
          <p:cNvSpPr txBox="1"/>
          <p:nvPr/>
        </p:nvSpPr>
        <p:spPr>
          <a:xfrm>
            <a:off x="6185473" y="5695502"/>
            <a:ext cx="5218049" cy="1162498"/>
          </a:xfrm>
          <a:prstGeom prst="rect">
            <a:avLst/>
          </a:prstGeom>
          <a:solidFill>
            <a:schemeClr val="bg2">
              <a:lumMod val="75000"/>
            </a:schemeClr>
          </a:solidFill>
        </p:spPr>
        <p:txBody>
          <a:bodyPr vert="horz" wrap="square" lIns="0" tIns="140335" rIns="0" bIns="0" rtlCol="0">
            <a:spAutoFit/>
          </a:bodyPr>
          <a:lstStyle/>
          <a:p>
            <a:pPr marL="12700" algn="ctr">
              <a:lnSpc>
                <a:spcPct val="100000"/>
              </a:lnSpc>
              <a:spcBef>
                <a:spcPts val="1105"/>
              </a:spcBef>
            </a:pPr>
            <a:r>
              <a:rPr sz="1600" spc="-10" dirty="0">
                <a:solidFill>
                  <a:schemeClr val="tx1">
                    <a:lumMod val="85000"/>
                    <a:lumOff val="15000"/>
                  </a:schemeClr>
                </a:solidFill>
                <a:latin typeface="Montserrat" panose="02000505000000020004" pitchFamily="2" charset="0"/>
                <a:cs typeface="Franklin Gothic Medium"/>
              </a:rPr>
              <a:t>28unit</a:t>
            </a:r>
            <a:r>
              <a:rPr sz="1600" spc="-20" dirty="0">
                <a:solidFill>
                  <a:schemeClr val="tx1">
                    <a:lumMod val="85000"/>
                    <a:lumOff val="15000"/>
                  </a:schemeClr>
                </a:solidFill>
                <a:latin typeface="Montserrat" panose="02000505000000020004" pitchFamily="2" charset="0"/>
                <a:cs typeface="Franklin Gothic Medium"/>
              </a:rPr>
              <a:t> </a:t>
            </a:r>
            <a:r>
              <a:rPr sz="1600" spc="5" dirty="0">
                <a:solidFill>
                  <a:schemeClr val="tx1">
                    <a:lumMod val="85000"/>
                    <a:lumOff val="15000"/>
                  </a:schemeClr>
                </a:solidFill>
                <a:latin typeface="Montserrat" panose="02000505000000020004" pitchFamily="2" charset="0"/>
                <a:cs typeface="Franklin Gothic Medium"/>
              </a:rPr>
              <a:t>7-</a:t>
            </a:r>
            <a:r>
              <a:rPr sz="1600" spc="-10" dirty="0">
                <a:solidFill>
                  <a:schemeClr val="tx1">
                    <a:lumMod val="85000"/>
                    <a:lumOff val="15000"/>
                  </a:schemeClr>
                </a:solidFill>
                <a:latin typeface="Montserrat" panose="02000505000000020004" pitchFamily="2" charset="0"/>
                <a:cs typeface="Franklin Gothic Medium"/>
              </a:rPr>
              <a:t> property </a:t>
            </a:r>
            <a:r>
              <a:rPr sz="1600" spc="-20" dirty="0">
                <a:solidFill>
                  <a:schemeClr val="tx1">
                    <a:lumMod val="85000"/>
                    <a:lumOff val="15000"/>
                  </a:schemeClr>
                </a:solidFill>
                <a:latin typeface="Montserrat" panose="02000505000000020004" pitchFamily="2" charset="0"/>
                <a:cs typeface="Franklin Gothic Medium"/>
              </a:rPr>
              <a:t>Value-Add</a:t>
            </a:r>
            <a:r>
              <a:rPr sz="1600" spc="-35" dirty="0">
                <a:solidFill>
                  <a:schemeClr val="tx1">
                    <a:lumMod val="85000"/>
                    <a:lumOff val="15000"/>
                  </a:schemeClr>
                </a:solidFill>
                <a:latin typeface="Montserrat" panose="02000505000000020004" pitchFamily="2" charset="0"/>
                <a:cs typeface="Franklin Gothic Medium"/>
              </a:rPr>
              <a:t> </a:t>
            </a:r>
            <a:r>
              <a:rPr sz="1600" spc="-30" dirty="0">
                <a:solidFill>
                  <a:schemeClr val="tx1">
                    <a:lumMod val="85000"/>
                    <a:lumOff val="15000"/>
                  </a:schemeClr>
                </a:solidFill>
                <a:latin typeface="Montserrat" panose="02000505000000020004" pitchFamily="2" charset="0"/>
                <a:cs typeface="Franklin Gothic Medium"/>
              </a:rPr>
              <a:t>Multifamily</a:t>
            </a:r>
            <a:endParaRPr lang="en-US" sz="1600" dirty="0">
              <a:solidFill>
                <a:schemeClr val="tx1">
                  <a:lumMod val="85000"/>
                  <a:lumOff val="15000"/>
                </a:schemeClr>
              </a:solidFill>
              <a:latin typeface="Montserrat" panose="02000505000000020004" pitchFamily="2" charset="0"/>
              <a:cs typeface="Franklin Gothic Medium"/>
            </a:endParaRPr>
          </a:p>
          <a:p>
            <a:pPr marL="12700" algn="ctr">
              <a:lnSpc>
                <a:spcPct val="100000"/>
              </a:lnSpc>
              <a:spcBef>
                <a:spcPts val="1105"/>
              </a:spcBef>
            </a:pPr>
            <a:r>
              <a:rPr sz="1600" spc="-20" dirty="0">
                <a:solidFill>
                  <a:schemeClr val="tx1">
                    <a:lumMod val="85000"/>
                    <a:lumOff val="15000"/>
                  </a:schemeClr>
                </a:solidFill>
                <a:latin typeface="Montserrat" panose="02000505000000020004" pitchFamily="2" charset="0"/>
                <a:cs typeface="Franklin Gothic Medium"/>
              </a:rPr>
              <a:t>Investment</a:t>
            </a:r>
            <a:r>
              <a:rPr sz="1600" spc="-80" dirty="0">
                <a:solidFill>
                  <a:schemeClr val="tx1">
                    <a:lumMod val="85000"/>
                    <a:lumOff val="15000"/>
                  </a:schemeClr>
                </a:solidFill>
                <a:latin typeface="Montserrat" panose="02000505000000020004" pitchFamily="2" charset="0"/>
                <a:cs typeface="Franklin Gothic Medium"/>
              </a:rPr>
              <a:t> </a:t>
            </a:r>
            <a:r>
              <a:rPr sz="1600" spc="-10" dirty="0">
                <a:solidFill>
                  <a:schemeClr val="tx1">
                    <a:lumMod val="85000"/>
                    <a:lumOff val="15000"/>
                  </a:schemeClr>
                </a:solidFill>
                <a:latin typeface="Montserrat" panose="02000505000000020004" pitchFamily="2" charset="0"/>
                <a:cs typeface="Franklin Gothic Medium"/>
              </a:rPr>
              <a:t>Opportunity</a:t>
            </a:r>
            <a:endParaRPr lang="en-US" sz="1600" dirty="0">
              <a:solidFill>
                <a:schemeClr val="tx1">
                  <a:lumMod val="85000"/>
                  <a:lumOff val="15000"/>
                </a:schemeClr>
              </a:solidFill>
              <a:latin typeface="Montserrat" panose="02000505000000020004" pitchFamily="2" charset="0"/>
              <a:cs typeface="Franklin Gothic Medium"/>
            </a:endParaRPr>
          </a:p>
          <a:p>
            <a:pPr marL="12700" algn="ctr">
              <a:lnSpc>
                <a:spcPct val="100000"/>
              </a:lnSpc>
              <a:spcBef>
                <a:spcPts val="1105"/>
              </a:spcBef>
            </a:pPr>
            <a:r>
              <a:rPr sz="1600" spc="-25" dirty="0">
                <a:solidFill>
                  <a:schemeClr val="tx1">
                    <a:lumMod val="85000"/>
                    <a:lumOff val="15000"/>
                  </a:schemeClr>
                </a:solidFill>
                <a:latin typeface="Montserrat" panose="02000505000000020004" pitchFamily="2" charset="0"/>
                <a:cs typeface="Franklin Gothic Medium"/>
              </a:rPr>
              <a:t>College</a:t>
            </a:r>
            <a:r>
              <a:rPr sz="1600" spc="-20" dirty="0">
                <a:solidFill>
                  <a:schemeClr val="tx1">
                    <a:lumMod val="85000"/>
                    <a:lumOff val="15000"/>
                  </a:schemeClr>
                </a:solidFill>
                <a:latin typeface="Montserrat" panose="02000505000000020004" pitchFamily="2" charset="0"/>
                <a:cs typeface="Franklin Gothic Medium"/>
              </a:rPr>
              <a:t> </a:t>
            </a:r>
            <a:r>
              <a:rPr sz="1600" spc="-35" dirty="0">
                <a:solidFill>
                  <a:schemeClr val="tx1">
                    <a:lumMod val="85000"/>
                    <a:lumOff val="15000"/>
                  </a:schemeClr>
                </a:solidFill>
                <a:latin typeface="Montserrat" panose="02000505000000020004" pitchFamily="2" charset="0"/>
                <a:cs typeface="Franklin Gothic Medium"/>
              </a:rPr>
              <a:t>Park,</a:t>
            </a:r>
            <a:r>
              <a:rPr sz="1600" spc="-20" dirty="0">
                <a:solidFill>
                  <a:schemeClr val="tx1">
                    <a:lumMod val="85000"/>
                    <a:lumOff val="15000"/>
                  </a:schemeClr>
                </a:solidFill>
                <a:latin typeface="Montserrat" panose="02000505000000020004" pitchFamily="2" charset="0"/>
                <a:cs typeface="Franklin Gothic Medium"/>
              </a:rPr>
              <a:t> Georgia</a:t>
            </a:r>
            <a:endParaRPr sz="1600" dirty="0">
              <a:solidFill>
                <a:schemeClr val="tx1">
                  <a:lumMod val="85000"/>
                  <a:lumOff val="15000"/>
                </a:schemeClr>
              </a:solidFill>
              <a:latin typeface="Montserrat" panose="02000505000000020004" pitchFamily="2" charset="0"/>
              <a:cs typeface="Franklin Gothic Medium"/>
            </a:endParaRPr>
          </a:p>
        </p:txBody>
      </p:sp>
      <p:sp>
        <p:nvSpPr>
          <p:cNvPr id="9" name="object 23"/>
          <p:cNvSpPr/>
          <p:nvPr/>
        </p:nvSpPr>
        <p:spPr>
          <a:xfrm>
            <a:off x="6096000" y="4947645"/>
            <a:ext cx="0" cy="1393680"/>
          </a:xfrm>
          <a:custGeom>
            <a:avLst/>
            <a:gdLst/>
            <a:ahLst/>
            <a:cxnLst/>
            <a:rect l="l" t="t" r="r" b="b"/>
            <a:pathLst>
              <a:path h="2044065">
                <a:moveTo>
                  <a:pt x="0" y="0"/>
                </a:moveTo>
                <a:lnTo>
                  <a:pt x="1" y="2043777"/>
                </a:lnTo>
              </a:path>
            </a:pathLst>
          </a:custGeom>
          <a:ln w="7897">
            <a:solidFill>
              <a:srgbClr val="FFFFFF"/>
            </a:solidFill>
          </a:ln>
        </p:spPr>
        <p:txBody>
          <a:bodyPr wrap="square" lIns="0" tIns="0" rIns="0" bIns="0" rtlCol="0"/>
          <a:lstStyle/>
          <a:p>
            <a:endParaRPr sz="1227"/>
          </a:p>
        </p:txBody>
      </p:sp>
      <p:pic>
        <p:nvPicPr>
          <p:cNvPr id="10" name="Picture 9" descr="A picture containing logo&#10;&#10;Description automatically generated">
            <a:extLst>
              <a:ext uri="{FF2B5EF4-FFF2-40B4-BE49-F238E27FC236}">
                <a16:creationId xmlns:a16="http://schemas.microsoft.com/office/drawing/2014/main" id="{5E905F7A-3D0E-4966-BA94-9660E9AF2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393" y="6462379"/>
            <a:ext cx="793588" cy="371895"/>
          </a:xfrm>
          <a:prstGeom prst="rect">
            <a:avLst/>
          </a:prstGeom>
        </p:spPr>
      </p:pic>
    </p:spTree>
    <p:extLst>
      <p:ext uri="{BB962C8B-B14F-4D97-AF65-F5344CB8AC3E}">
        <p14:creationId xmlns:p14="http://schemas.microsoft.com/office/powerpoint/2010/main" val="1253901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400" r="20400"/>
          <a:stretch>
            <a:fillRect/>
          </a:stretch>
        </p:blipFill>
        <p:spPr/>
      </p:pic>
      <p:sp>
        <p:nvSpPr>
          <p:cNvPr id="9" name="object 5"/>
          <p:cNvSpPr/>
          <p:nvPr/>
        </p:nvSpPr>
        <p:spPr>
          <a:xfrm>
            <a:off x="0" y="1"/>
            <a:ext cx="6096000" cy="468922"/>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spcBef>
                <a:spcPts val="95"/>
              </a:spcBef>
              <a:tabLst>
                <a:tab pos="1705610" algn="l"/>
              </a:tabLst>
            </a:pPr>
            <a:r>
              <a:rPr lang="en-US" sz="2800" b="1" spc="-75" dirty="0">
                <a:latin typeface="Montserrat" panose="02000505000000020004" pitchFamily="2" charset="0"/>
              </a:rPr>
              <a:t>ADD</a:t>
            </a:r>
            <a:r>
              <a:rPr lang="en-US" sz="2800" b="1" spc="-45" dirty="0">
                <a:latin typeface="Montserrat" panose="02000505000000020004" pitchFamily="2" charset="0"/>
              </a:rPr>
              <a:t> </a:t>
            </a:r>
            <a:r>
              <a:rPr lang="en-US" sz="2800" b="1" spc="-30" dirty="0">
                <a:latin typeface="Montserrat" panose="02000505000000020004" pitchFamily="2" charset="0"/>
              </a:rPr>
              <a:t>OVERVIEW</a:t>
            </a:r>
            <a:endParaRPr lang="pt-BR" sz="2800" b="1" dirty="0">
              <a:latin typeface="Montserrat" panose="02000505000000020004" pitchFamily="2" charset="0"/>
              <a:cs typeface="Arial"/>
            </a:endParaRPr>
          </a:p>
        </p:txBody>
      </p:sp>
      <p:sp>
        <p:nvSpPr>
          <p:cNvPr id="3" name="Rectangle 2"/>
          <p:cNvSpPr/>
          <p:nvPr/>
        </p:nvSpPr>
        <p:spPr>
          <a:xfrm>
            <a:off x="187568" y="812467"/>
            <a:ext cx="5908431" cy="2741776"/>
          </a:xfrm>
          <a:prstGeom prst="rect">
            <a:avLst/>
          </a:prstGeom>
        </p:spPr>
        <p:txBody>
          <a:bodyPr wrap="square">
            <a:spAutoFit/>
          </a:bodyPr>
          <a:lstStyle/>
          <a:p>
            <a:pPr marL="12700" marR="5080">
              <a:lnSpc>
                <a:spcPct val="100000"/>
              </a:lnSpc>
              <a:spcBef>
                <a:spcPts val="100"/>
              </a:spcBef>
            </a:pPr>
            <a:r>
              <a:rPr lang="en-US" sz="1400" spc="-55" dirty="0">
                <a:latin typeface="Montserrat" panose="02000505000000020004" pitchFamily="2" charset="0"/>
                <a:cs typeface="Franklin Gothic Medium"/>
              </a:rPr>
              <a:t>We</a:t>
            </a:r>
            <a:r>
              <a:rPr lang="en-US" sz="1400" spc="-10"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plan</a:t>
            </a:r>
            <a:r>
              <a:rPr lang="en-US" sz="1400" spc="15" dirty="0">
                <a:latin typeface="Montserrat" panose="02000505000000020004" pitchFamily="2" charset="0"/>
                <a:cs typeface="Franklin Gothic Medium"/>
              </a:rPr>
              <a:t> </a:t>
            </a:r>
            <a:r>
              <a:rPr lang="en-US" sz="1400" spc="-25" dirty="0">
                <a:latin typeface="Montserrat" panose="02000505000000020004" pitchFamily="2" charset="0"/>
                <a:cs typeface="Franklin Gothic Medium"/>
              </a:rPr>
              <a:t>to</a:t>
            </a:r>
            <a:r>
              <a:rPr lang="en-US" sz="1400" spc="10"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reposition</a:t>
            </a:r>
            <a:r>
              <a:rPr lang="en-US" sz="1400" spc="3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this</a:t>
            </a:r>
            <a:r>
              <a:rPr lang="en-US" sz="1400" spc="15"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property</a:t>
            </a:r>
            <a:r>
              <a:rPr lang="en-US" sz="1400" spc="40"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through</a:t>
            </a:r>
            <a:r>
              <a:rPr lang="en-US" sz="1400" spc="2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increased</a:t>
            </a:r>
            <a:r>
              <a:rPr lang="en-US" sz="1400" spc="35"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gross</a:t>
            </a:r>
            <a:r>
              <a:rPr lang="en-US" sz="1400" spc="2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revenue</a:t>
            </a:r>
            <a:r>
              <a:rPr lang="en-US" sz="1400" spc="5"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through</a:t>
            </a:r>
            <a:r>
              <a:rPr lang="en-US" sz="1400" spc="3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renovations,</a:t>
            </a:r>
            <a:r>
              <a:rPr lang="en-US" sz="1400" spc="30"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added </a:t>
            </a:r>
            <a:r>
              <a:rPr lang="en-US" sz="1400" spc="-285" dirty="0">
                <a:latin typeface="Montserrat" panose="02000505000000020004" pitchFamily="2" charset="0"/>
                <a:cs typeface="Franklin Gothic Medium"/>
              </a:rPr>
              <a:t> </a:t>
            </a:r>
            <a:r>
              <a:rPr lang="en-US" sz="1400" spc="-30" dirty="0">
                <a:latin typeface="Montserrat" panose="02000505000000020004" pitchFamily="2" charset="0"/>
                <a:cs typeface="Franklin Gothic Medium"/>
              </a:rPr>
              <a:t>premium</a:t>
            </a:r>
            <a:r>
              <a:rPr lang="en-US" sz="1400"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rents,</a:t>
            </a:r>
            <a:r>
              <a:rPr lang="en-US" sz="1400" spc="2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landscaping,</a:t>
            </a:r>
            <a:r>
              <a:rPr lang="en-US" sz="1400" spc="10"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curb</a:t>
            </a:r>
            <a:r>
              <a:rPr lang="en-US" sz="1400" spc="1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appeal,</a:t>
            </a:r>
            <a:r>
              <a:rPr lang="en-US" sz="1400" spc="-5" dirty="0">
                <a:latin typeface="Montserrat" panose="02000505000000020004" pitchFamily="2" charset="0"/>
                <a:cs typeface="Franklin Gothic Medium"/>
              </a:rPr>
              <a:t> and</a:t>
            </a:r>
            <a:r>
              <a:rPr lang="en-US" sz="1400" spc="1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other</a:t>
            </a:r>
            <a:r>
              <a:rPr lang="en-US" sz="1400" spc="5" dirty="0">
                <a:latin typeface="Montserrat" panose="02000505000000020004" pitchFamily="2" charset="0"/>
                <a:cs typeface="Franklin Gothic Medium"/>
              </a:rPr>
              <a:t> </a:t>
            </a:r>
            <a:r>
              <a:rPr lang="en-US" sz="1400" spc="-25" dirty="0">
                <a:latin typeface="Montserrat" panose="02000505000000020004" pitchFamily="2" charset="0"/>
                <a:cs typeface="Franklin Gothic Medium"/>
              </a:rPr>
              <a:t>improvements</a:t>
            </a:r>
            <a:r>
              <a:rPr lang="en-US" sz="1400" spc="20" dirty="0">
                <a:latin typeface="Montserrat" panose="02000505000000020004" pitchFamily="2" charset="0"/>
                <a:cs typeface="Franklin Gothic Medium"/>
              </a:rPr>
              <a:t> </a:t>
            </a:r>
            <a:r>
              <a:rPr lang="en-US" sz="1400" spc="-25" dirty="0">
                <a:latin typeface="Montserrat" panose="02000505000000020004" pitchFamily="2" charset="0"/>
                <a:cs typeface="Franklin Gothic Medium"/>
              </a:rPr>
              <a:t>to</a:t>
            </a:r>
            <a:r>
              <a:rPr lang="en-US" sz="140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increase</a:t>
            </a:r>
            <a:r>
              <a:rPr lang="en-US" sz="1400" spc="2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the</a:t>
            </a:r>
            <a:r>
              <a:rPr lang="en-US" sz="140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value</a:t>
            </a:r>
            <a:r>
              <a:rPr lang="en-US" sz="1400" spc="5"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for </a:t>
            </a:r>
            <a:r>
              <a:rPr lang="en-US" sz="1400" spc="-1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refinance</a:t>
            </a:r>
            <a:r>
              <a:rPr lang="en-US" sz="1400" spc="5"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and</a:t>
            </a:r>
            <a:r>
              <a:rPr lang="en-US" sz="140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sell</a:t>
            </a:r>
            <a:r>
              <a:rPr lang="en-US" sz="1400" spc="10"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of</a:t>
            </a:r>
            <a:r>
              <a:rPr lang="en-US" sz="140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the</a:t>
            </a:r>
            <a:r>
              <a:rPr lang="en-US" sz="1400" spc="10"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property.</a:t>
            </a:r>
          </a:p>
          <a:p>
            <a:pPr marL="12700" marR="5080">
              <a:lnSpc>
                <a:spcPct val="100000"/>
              </a:lnSpc>
              <a:spcBef>
                <a:spcPts val="100"/>
              </a:spcBef>
            </a:pPr>
            <a:endParaRPr lang="en-US" sz="1400" spc="-15" dirty="0">
              <a:latin typeface="Montserrat" panose="02000505000000020004" pitchFamily="2" charset="0"/>
              <a:cs typeface="Franklin Gothic Medium"/>
            </a:endParaRPr>
          </a:p>
          <a:p>
            <a:pPr marL="12700" marR="5080">
              <a:spcBef>
                <a:spcPts val="100"/>
              </a:spcBef>
            </a:pPr>
            <a:r>
              <a:rPr lang="en-US" sz="1400" spc="-25" dirty="0">
                <a:latin typeface="Montserrat" panose="02000505000000020004" pitchFamily="2" charset="0"/>
                <a:cs typeface="Franklin Gothic Medium"/>
              </a:rPr>
              <a:t>Commercial</a:t>
            </a:r>
            <a:r>
              <a:rPr lang="en-US" sz="1400" spc="1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properties</a:t>
            </a:r>
            <a:r>
              <a:rPr lang="en-US" sz="1400" spc="2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are</a:t>
            </a:r>
            <a:r>
              <a:rPr lang="en-US" sz="1400" spc="1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valued</a:t>
            </a:r>
            <a:r>
              <a:rPr lang="en-US" sz="1400" spc="5" dirty="0">
                <a:latin typeface="Montserrat" panose="02000505000000020004" pitchFamily="2" charset="0"/>
                <a:cs typeface="Franklin Gothic Medium"/>
              </a:rPr>
              <a:t> </a:t>
            </a:r>
            <a:r>
              <a:rPr lang="en-US" sz="1400" spc="-25" dirty="0">
                <a:latin typeface="Montserrat" panose="02000505000000020004" pitchFamily="2" charset="0"/>
                <a:cs typeface="Franklin Gothic Medium"/>
              </a:rPr>
              <a:t>by</a:t>
            </a:r>
            <a:r>
              <a:rPr lang="en-US" sz="1400" spc="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the</a:t>
            </a:r>
            <a:r>
              <a:rPr lang="en-US" sz="1400" spc="10"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income</a:t>
            </a:r>
            <a:r>
              <a:rPr lang="en-US" sz="1400" spc="5" dirty="0">
                <a:latin typeface="Montserrat" panose="02000505000000020004" pitchFamily="2" charset="0"/>
                <a:cs typeface="Franklin Gothic Medium"/>
              </a:rPr>
              <a:t> </a:t>
            </a:r>
            <a:r>
              <a:rPr lang="en-US" sz="1400" spc="-25" dirty="0">
                <a:latin typeface="Montserrat" panose="02000505000000020004" pitchFamily="2" charset="0"/>
                <a:cs typeface="Franklin Gothic Medium"/>
              </a:rPr>
              <a:t>they</a:t>
            </a:r>
            <a:r>
              <a:rPr lang="en-US" sz="1400" spc="20"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produce,</a:t>
            </a:r>
            <a:r>
              <a:rPr lang="en-US" sz="1400" spc="15"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for</a:t>
            </a:r>
            <a:r>
              <a:rPr lang="en-US" sz="1400" spc="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every</a:t>
            </a:r>
            <a:r>
              <a:rPr lang="en-US" sz="1400" spc="5"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dollar</a:t>
            </a:r>
            <a:r>
              <a:rPr lang="en-US" sz="1400" spc="2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spent</a:t>
            </a:r>
            <a:r>
              <a:rPr lang="en-US" sz="1400" spc="15"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to</a:t>
            </a:r>
            <a:r>
              <a:rPr lang="en-US" sz="1400" spc="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increase </a:t>
            </a:r>
            <a:r>
              <a:rPr lang="en-US" sz="1400" spc="-28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annual</a:t>
            </a:r>
            <a:r>
              <a:rPr lang="en-US" sz="1400" spc="10"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income</a:t>
            </a:r>
            <a:r>
              <a:rPr lang="en-US" sz="1400" spc="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this</a:t>
            </a:r>
            <a:r>
              <a:rPr lang="en-US" sz="1400" spc="5"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yields</a:t>
            </a:r>
            <a:r>
              <a:rPr lang="en-US" sz="1400" spc="10"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a</a:t>
            </a:r>
            <a:r>
              <a:rPr lang="en-US" sz="1400"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return</a:t>
            </a:r>
            <a:r>
              <a:rPr lang="en-US" sz="1400" spc="1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on</a:t>
            </a:r>
            <a:r>
              <a:rPr lang="en-US" sz="1400" spc="5"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that</a:t>
            </a:r>
            <a:r>
              <a:rPr lang="en-US" sz="1400" spc="15"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investment</a:t>
            </a:r>
            <a:r>
              <a:rPr lang="en-US" sz="1400" spc="15" dirty="0">
                <a:latin typeface="Montserrat" panose="02000505000000020004" pitchFamily="2" charset="0"/>
                <a:cs typeface="Franklin Gothic Medium"/>
              </a:rPr>
              <a:t> </a:t>
            </a:r>
            <a:r>
              <a:rPr lang="en-US" sz="1400" spc="-25" dirty="0">
                <a:latin typeface="Montserrat" panose="02000505000000020004" pitchFamily="2" charset="0"/>
                <a:cs typeface="Franklin Gothic Medium"/>
              </a:rPr>
              <a:t>by</a:t>
            </a:r>
            <a:r>
              <a:rPr lang="en-US" sz="1400" spc="-10" dirty="0">
                <a:latin typeface="Montserrat" panose="02000505000000020004" pitchFamily="2" charset="0"/>
                <a:cs typeface="Franklin Gothic Medium"/>
              </a:rPr>
              <a:t> </a:t>
            </a:r>
            <a:r>
              <a:rPr lang="en-US" sz="1400" spc="-15" dirty="0">
                <a:latin typeface="Montserrat" panose="02000505000000020004" pitchFamily="2" charset="0"/>
                <a:cs typeface="Franklin Gothic Medium"/>
              </a:rPr>
              <a:t>increasing</a:t>
            </a:r>
            <a:r>
              <a:rPr lang="en-US" sz="1400" spc="2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the</a:t>
            </a:r>
            <a:r>
              <a:rPr lang="en-US" sz="1400"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value</a:t>
            </a:r>
            <a:r>
              <a:rPr lang="en-US" sz="1400" spc="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upon</a:t>
            </a:r>
            <a:r>
              <a:rPr lang="en-US" sz="1400" spc="10"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sale.</a:t>
            </a:r>
            <a:endParaRPr lang="en-US" sz="1400" dirty="0">
              <a:latin typeface="Montserrat" panose="02000505000000020004" pitchFamily="2" charset="0"/>
              <a:cs typeface="Franklin Gothic Medium"/>
            </a:endParaRPr>
          </a:p>
          <a:p>
            <a:pPr marL="12700" marR="5080">
              <a:lnSpc>
                <a:spcPct val="100000"/>
              </a:lnSpc>
              <a:spcBef>
                <a:spcPts val="100"/>
              </a:spcBef>
            </a:pPr>
            <a:endParaRPr lang="en-US" sz="1400" dirty="0">
              <a:latin typeface="Montserrat" panose="02000505000000020004" pitchFamily="2" charset="0"/>
              <a:cs typeface="Franklin Gothic Medium"/>
            </a:endParaRPr>
          </a:p>
          <a:p>
            <a:pPr marL="12700" marR="5080">
              <a:spcBef>
                <a:spcPts val="100"/>
              </a:spcBef>
            </a:pPr>
            <a:r>
              <a:rPr lang="en-US" sz="1400" spc="-5" dirty="0">
                <a:latin typeface="Montserrat" panose="02000505000000020004" pitchFamily="2" charset="0"/>
                <a:cs typeface="Franklin Gothic Medium"/>
              </a:rPr>
              <a:t>Current </a:t>
            </a:r>
            <a:r>
              <a:rPr lang="en-US" sz="1400" spc="-15" dirty="0">
                <a:latin typeface="Montserrat" panose="02000505000000020004" pitchFamily="2" charset="0"/>
                <a:cs typeface="Franklin Gothic Medium"/>
              </a:rPr>
              <a:t>Property </a:t>
            </a:r>
            <a:r>
              <a:rPr lang="en-US" sz="1400" dirty="0">
                <a:latin typeface="Montserrat" panose="02000505000000020004" pitchFamily="2" charset="0"/>
                <a:cs typeface="Franklin Gothic Medium"/>
              </a:rPr>
              <a:t>Gross </a:t>
            </a:r>
            <a:r>
              <a:rPr lang="en-US" sz="1400" spc="-15" dirty="0">
                <a:latin typeface="Montserrat" panose="02000505000000020004" pitchFamily="2" charset="0"/>
                <a:cs typeface="Franklin Gothic Medium"/>
              </a:rPr>
              <a:t>Income: </a:t>
            </a:r>
            <a:r>
              <a:rPr lang="en-US" sz="1400" spc="-20" dirty="0">
                <a:latin typeface="Montserrat" panose="02000505000000020004" pitchFamily="2" charset="0"/>
                <a:cs typeface="Franklin Gothic Medium"/>
              </a:rPr>
              <a:t>$215,615.15 </a:t>
            </a:r>
            <a:r>
              <a:rPr lang="en-US" sz="1400" spc="-335" dirty="0">
                <a:latin typeface="Montserrat" panose="02000505000000020004" pitchFamily="2" charset="0"/>
                <a:cs typeface="Franklin Gothic Medium"/>
              </a:rPr>
              <a:t> </a:t>
            </a:r>
            <a:r>
              <a:rPr lang="en-US" sz="1400" spc="-35" dirty="0">
                <a:latin typeface="Montserrat" panose="02000505000000020004" pitchFamily="2" charset="0"/>
                <a:cs typeface="Franklin Gothic Medium"/>
              </a:rPr>
              <a:t>Pro</a:t>
            </a:r>
            <a:r>
              <a:rPr lang="en-US" sz="1400" dirty="0">
                <a:latin typeface="Montserrat" panose="02000505000000020004" pitchFamily="2" charset="0"/>
                <a:cs typeface="Franklin Gothic Medium"/>
              </a:rPr>
              <a:t> </a:t>
            </a:r>
            <a:r>
              <a:rPr lang="en-US" sz="1400" spc="-30" dirty="0">
                <a:latin typeface="Montserrat" panose="02000505000000020004" pitchFamily="2" charset="0"/>
                <a:cs typeface="Franklin Gothic Medium"/>
              </a:rPr>
              <a:t>Forma </a:t>
            </a:r>
            <a:r>
              <a:rPr lang="en-US" sz="1400" dirty="0">
                <a:latin typeface="Montserrat" panose="02000505000000020004" pitchFamily="2" charset="0"/>
                <a:cs typeface="Franklin Gothic Medium"/>
              </a:rPr>
              <a:t>Gross</a:t>
            </a:r>
            <a:r>
              <a:rPr lang="en-US" sz="1400" spc="-35"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Income</a:t>
            </a:r>
            <a:r>
              <a:rPr lang="en-US" sz="1400" spc="145" dirty="0">
                <a:latin typeface="Montserrat" panose="02000505000000020004" pitchFamily="2" charset="0"/>
                <a:cs typeface="Franklin Gothic Medium"/>
              </a:rPr>
              <a:t> </a:t>
            </a:r>
            <a:r>
              <a:rPr lang="en-US" sz="1400" spc="-35" dirty="0">
                <a:latin typeface="Montserrat" panose="02000505000000020004" pitchFamily="2" charset="0"/>
                <a:cs typeface="Franklin Gothic Medium"/>
              </a:rPr>
              <a:t>by</a:t>
            </a:r>
            <a:r>
              <a:rPr lang="en-US" sz="1400" spc="-10" dirty="0">
                <a:latin typeface="Montserrat" panose="02000505000000020004" pitchFamily="2" charset="0"/>
                <a:cs typeface="Franklin Gothic Medium"/>
              </a:rPr>
              <a:t> </a:t>
            </a:r>
            <a:r>
              <a:rPr lang="en-US" sz="1400" spc="-40" dirty="0">
                <a:latin typeface="Montserrat" panose="02000505000000020004" pitchFamily="2" charset="0"/>
                <a:cs typeface="Franklin Gothic Medium"/>
              </a:rPr>
              <a:t>Year</a:t>
            </a:r>
            <a:r>
              <a:rPr lang="en-US" sz="1400" spc="-35"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3: </a:t>
            </a:r>
            <a:r>
              <a:rPr lang="en-US" sz="1400" dirty="0">
                <a:latin typeface="Montserrat" panose="02000505000000020004" pitchFamily="2" charset="0"/>
                <a:cs typeface="Franklin Gothic Medium"/>
              </a:rPr>
              <a:t>$345,600</a:t>
            </a:r>
          </a:p>
          <a:p>
            <a:pPr marL="12700" marR="5080">
              <a:lnSpc>
                <a:spcPct val="100000"/>
              </a:lnSpc>
              <a:spcBef>
                <a:spcPts val="100"/>
              </a:spcBef>
            </a:pPr>
            <a:endParaRPr lang="en-US" sz="1400" dirty="0">
              <a:latin typeface="Montserrat" panose="02000505000000020004" pitchFamily="2" charset="0"/>
              <a:cs typeface="Franklin Gothic Medium"/>
            </a:endParaRPr>
          </a:p>
        </p:txBody>
      </p:sp>
      <p:grpSp>
        <p:nvGrpSpPr>
          <p:cNvPr id="14" name="Group 13"/>
          <p:cNvGrpSpPr/>
          <p:nvPr/>
        </p:nvGrpSpPr>
        <p:grpSpPr>
          <a:xfrm>
            <a:off x="202431" y="3565351"/>
            <a:ext cx="5908431" cy="659155"/>
            <a:chOff x="3667125" y="4039222"/>
            <a:chExt cx="4846320" cy="659155"/>
          </a:xfrm>
        </p:grpSpPr>
        <p:grpSp>
          <p:nvGrpSpPr>
            <p:cNvPr id="16" name="object 7"/>
            <p:cNvGrpSpPr/>
            <p:nvPr/>
          </p:nvGrpSpPr>
          <p:grpSpPr>
            <a:xfrm>
              <a:off x="3667125" y="4367614"/>
              <a:ext cx="2004060" cy="12065"/>
              <a:chOff x="3667125" y="4367614"/>
              <a:chExt cx="2004060" cy="12065"/>
            </a:xfrm>
          </p:grpSpPr>
          <p:sp>
            <p:nvSpPr>
              <p:cNvPr id="19" name="object 8"/>
              <p:cNvSpPr/>
              <p:nvPr/>
            </p:nvSpPr>
            <p:spPr>
              <a:xfrm>
                <a:off x="3667632" y="4373587"/>
                <a:ext cx="1958975" cy="0"/>
              </a:xfrm>
              <a:custGeom>
                <a:avLst/>
                <a:gdLst/>
                <a:ahLst/>
                <a:cxnLst/>
                <a:rect l="l" t="t" r="r" b="b"/>
                <a:pathLst>
                  <a:path w="1958975">
                    <a:moveTo>
                      <a:pt x="0" y="0"/>
                    </a:moveTo>
                    <a:lnTo>
                      <a:pt x="1958891" y="0"/>
                    </a:lnTo>
                  </a:path>
                </a:pathLst>
              </a:custGeom>
              <a:ln w="11946">
                <a:solidFill>
                  <a:srgbClr val="FEFEFE"/>
                </a:solidFill>
              </a:ln>
            </p:spPr>
            <p:txBody>
              <a:bodyPr wrap="square" lIns="0" tIns="0" rIns="0" bIns="0" rtlCol="0"/>
              <a:lstStyle/>
              <a:p>
                <a:endParaRPr sz="1400">
                  <a:latin typeface="Montserrat" panose="02000505000000020004" pitchFamily="2" charset="0"/>
                </a:endParaRPr>
              </a:p>
            </p:txBody>
          </p:sp>
          <p:sp>
            <p:nvSpPr>
              <p:cNvPr id="20" name="object 9"/>
              <p:cNvSpPr/>
              <p:nvPr/>
            </p:nvSpPr>
            <p:spPr>
              <a:xfrm>
                <a:off x="3667125" y="4368800"/>
                <a:ext cx="2004060" cy="9525"/>
              </a:xfrm>
              <a:custGeom>
                <a:avLst/>
                <a:gdLst/>
                <a:ahLst/>
                <a:cxnLst/>
                <a:rect l="l" t="t" r="r" b="b"/>
                <a:pathLst>
                  <a:path w="2004060" h="9525">
                    <a:moveTo>
                      <a:pt x="2004060" y="0"/>
                    </a:moveTo>
                    <a:lnTo>
                      <a:pt x="0" y="0"/>
                    </a:lnTo>
                    <a:lnTo>
                      <a:pt x="0" y="9143"/>
                    </a:lnTo>
                    <a:lnTo>
                      <a:pt x="2004060" y="9143"/>
                    </a:lnTo>
                    <a:lnTo>
                      <a:pt x="2004060" y="0"/>
                    </a:lnTo>
                    <a:close/>
                  </a:path>
                </a:pathLst>
              </a:custGeom>
              <a:solidFill>
                <a:srgbClr val="FFFFFF"/>
              </a:solidFill>
              <a:ln>
                <a:solidFill>
                  <a:schemeClr val="tx1"/>
                </a:solidFill>
              </a:ln>
            </p:spPr>
            <p:txBody>
              <a:bodyPr wrap="square" lIns="0" tIns="0" rIns="0" bIns="0" rtlCol="0"/>
              <a:lstStyle/>
              <a:p>
                <a:endParaRPr sz="1400">
                  <a:latin typeface="Montserrat" panose="02000505000000020004" pitchFamily="2" charset="0"/>
                </a:endParaRPr>
              </a:p>
            </p:txBody>
          </p:sp>
        </p:grpSp>
        <p:sp>
          <p:nvSpPr>
            <p:cNvPr id="18" name="object 10"/>
            <p:cNvSpPr txBox="1"/>
            <p:nvPr/>
          </p:nvSpPr>
          <p:spPr>
            <a:xfrm>
              <a:off x="3667125" y="4039222"/>
              <a:ext cx="4846320" cy="659155"/>
            </a:xfrm>
            <a:prstGeom prst="rect">
              <a:avLst/>
            </a:prstGeom>
          </p:spPr>
          <p:txBody>
            <a:bodyPr vert="horz" wrap="square" lIns="0" tIns="12700" rIns="0" bIns="0" rtlCol="0">
              <a:spAutoFit/>
            </a:bodyPr>
            <a:lstStyle/>
            <a:p>
              <a:pPr marL="12700">
                <a:lnSpc>
                  <a:spcPct val="100000"/>
                </a:lnSpc>
                <a:spcBef>
                  <a:spcPts val="100"/>
                </a:spcBef>
              </a:pPr>
              <a:r>
                <a:rPr sz="1400" spc="-20" dirty="0">
                  <a:latin typeface="Montserrat" panose="02000505000000020004" pitchFamily="2" charset="0"/>
                  <a:cs typeface="Franklin Gothic Medium"/>
                </a:rPr>
                <a:t>Income</a:t>
              </a:r>
              <a:r>
                <a:rPr sz="1400" spc="-40" dirty="0">
                  <a:latin typeface="Montserrat" panose="02000505000000020004" pitchFamily="2" charset="0"/>
                  <a:cs typeface="Franklin Gothic Medium"/>
                </a:rPr>
                <a:t> </a:t>
              </a:r>
              <a:r>
                <a:rPr sz="1400" spc="-5" dirty="0">
                  <a:latin typeface="Montserrat" panose="02000505000000020004" pitchFamily="2" charset="0"/>
                  <a:cs typeface="Franklin Gothic Medium"/>
                </a:rPr>
                <a:t>Spread:</a:t>
              </a:r>
              <a:r>
                <a:rPr sz="1400" spc="-50" dirty="0">
                  <a:latin typeface="Montserrat" panose="02000505000000020004" pitchFamily="2" charset="0"/>
                  <a:cs typeface="Franklin Gothic Medium"/>
                </a:rPr>
                <a:t> </a:t>
              </a:r>
              <a:r>
                <a:rPr sz="1400" spc="5" dirty="0">
                  <a:latin typeface="Montserrat" panose="02000505000000020004" pitchFamily="2" charset="0"/>
                  <a:cs typeface="Franklin Gothic Medium"/>
                </a:rPr>
                <a:t>$129,984.85</a:t>
              </a:r>
              <a:endParaRPr sz="1400" dirty="0">
                <a:latin typeface="Montserrat" panose="02000505000000020004" pitchFamily="2" charset="0"/>
                <a:cs typeface="Franklin Gothic Medium"/>
              </a:endParaRPr>
            </a:p>
            <a:p>
              <a:pPr marL="2298700">
                <a:lnSpc>
                  <a:spcPct val="100000"/>
                </a:lnSpc>
                <a:spcBef>
                  <a:spcPts val="5"/>
                </a:spcBef>
              </a:pPr>
              <a:r>
                <a:rPr lang="en-US" sz="1400" dirty="0">
                  <a:latin typeface="Montserrat" panose="02000505000000020004" pitchFamily="2" charset="0"/>
                  <a:cs typeface="Franklin Gothic Medium"/>
                </a:rPr>
                <a:t>      </a:t>
              </a:r>
              <a:r>
                <a:rPr sz="1400" dirty="0">
                  <a:latin typeface="Montserrat" panose="02000505000000020004" pitchFamily="2" charset="0"/>
                  <a:cs typeface="Franklin Gothic Medium"/>
                </a:rPr>
                <a:t>=</a:t>
              </a:r>
              <a:r>
                <a:rPr sz="1400" spc="-15" dirty="0">
                  <a:latin typeface="Montserrat" panose="02000505000000020004" pitchFamily="2" charset="0"/>
                  <a:cs typeface="Franklin Gothic Medium"/>
                </a:rPr>
                <a:t> </a:t>
              </a:r>
              <a:r>
                <a:rPr sz="1400" spc="-20" dirty="0">
                  <a:latin typeface="Montserrat" panose="02000505000000020004" pitchFamily="2" charset="0"/>
                  <a:cs typeface="Franklin Gothic Medium"/>
                </a:rPr>
                <a:t>$2,079,757.60 </a:t>
              </a:r>
              <a:r>
                <a:rPr sz="1400" spc="-5" dirty="0">
                  <a:latin typeface="Montserrat" panose="02000505000000020004" pitchFamily="2" charset="0"/>
                  <a:cs typeface="Franklin Gothic Medium"/>
                </a:rPr>
                <a:t>Increased</a:t>
              </a:r>
              <a:r>
                <a:rPr sz="1400" spc="-50" dirty="0">
                  <a:latin typeface="Montserrat" panose="02000505000000020004" pitchFamily="2" charset="0"/>
                  <a:cs typeface="Franklin Gothic Medium"/>
                </a:rPr>
                <a:t> </a:t>
              </a:r>
              <a:r>
                <a:rPr sz="1400" spc="-20" dirty="0">
                  <a:latin typeface="Montserrat" panose="02000505000000020004" pitchFamily="2" charset="0"/>
                  <a:cs typeface="Franklin Gothic Medium"/>
                </a:rPr>
                <a:t>Value</a:t>
              </a:r>
              <a:endParaRPr sz="1400" dirty="0">
                <a:latin typeface="Montserrat" panose="02000505000000020004" pitchFamily="2" charset="0"/>
                <a:cs typeface="Franklin Gothic Medium"/>
              </a:endParaRPr>
            </a:p>
            <a:p>
              <a:pPr marL="12700">
                <a:lnSpc>
                  <a:spcPct val="100000"/>
                </a:lnSpc>
              </a:pPr>
              <a:r>
                <a:rPr sz="1400" spc="-25" dirty="0">
                  <a:latin typeface="Montserrat" panose="02000505000000020004" pitchFamily="2" charset="0"/>
                  <a:cs typeface="Franklin Gothic Medium"/>
                </a:rPr>
                <a:t>Anticipated</a:t>
              </a:r>
              <a:r>
                <a:rPr sz="1400" spc="-50" dirty="0">
                  <a:latin typeface="Montserrat" panose="02000505000000020004" pitchFamily="2" charset="0"/>
                  <a:cs typeface="Franklin Gothic Medium"/>
                </a:rPr>
                <a:t> </a:t>
              </a:r>
              <a:r>
                <a:rPr sz="1400" spc="-10" dirty="0">
                  <a:latin typeface="Montserrat" panose="02000505000000020004" pitchFamily="2" charset="0"/>
                  <a:cs typeface="Franklin Gothic Medium"/>
                </a:rPr>
                <a:t>Cap </a:t>
              </a:r>
              <a:r>
                <a:rPr sz="1400" spc="-20" dirty="0">
                  <a:latin typeface="Montserrat" panose="02000505000000020004" pitchFamily="2" charset="0"/>
                  <a:cs typeface="Franklin Gothic Medium"/>
                </a:rPr>
                <a:t>Rate: </a:t>
              </a:r>
              <a:r>
                <a:rPr sz="1400" spc="-10" dirty="0">
                  <a:latin typeface="Montserrat" panose="02000505000000020004" pitchFamily="2" charset="0"/>
                  <a:cs typeface="Franklin Gothic Medium"/>
                </a:rPr>
                <a:t>6.25%</a:t>
              </a:r>
              <a:endParaRPr sz="1400" dirty="0">
                <a:latin typeface="Montserrat" panose="02000505000000020004" pitchFamily="2" charset="0"/>
                <a:cs typeface="Franklin Gothic Medium"/>
              </a:endParaRPr>
            </a:p>
          </p:txBody>
        </p:sp>
      </p:grpSp>
      <p:sp>
        <p:nvSpPr>
          <p:cNvPr id="5" name="Rectangle 4"/>
          <p:cNvSpPr/>
          <p:nvPr/>
        </p:nvSpPr>
        <p:spPr>
          <a:xfrm>
            <a:off x="187568" y="4470880"/>
            <a:ext cx="5332550" cy="400110"/>
          </a:xfrm>
          <a:prstGeom prst="rect">
            <a:avLst/>
          </a:prstGeom>
        </p:spPr>
        <p:txBody>
          <a:bodyPr wrap="none">
            <a:spAutoFit/>
          </a:bodyPr>
          <a:lstStyle/>
          <a:p>
            <a:pPr marL="12700">
              <a:lnSpc>
                <a:spcPct val="100000"/>
              </a:lnSpc>
              <a:spcBef>
                <a:spcPts val="100"/>
              </a:spcBef>
            </a:pPr>
            <a:r>
              <a:rPr lang="en-US" sz="2000" b="1" spc="-20" dirty="0">
                <a:latin typeface="Montserrat" panose="02000505000000020004" pitchFamily="2" charset="0"/>
                <a:cs typeface="Franklin Gothic Medium"/>
              </a:rPr>
              <a:t>ESTIMATED</a:t>
            </a:r>
            <a:r>
              <a:rPr lang="en-US" sz="2000" b="1" spc="-40" dirty="0">
                <a:latin typeface="Montserrat" panose="02000505000000020004" pitchFamily="2" charset="0"/>
                <a:cs typeface="Franklin Gothic Medium"/>
              </a:rPr>
              <a:t> </a:t>
            </a:r>
            <a:r>
              <a:rPr lang="en-US" sz="2000" b="1" spc="-5" dirty="0">
                <a:latin typeface="Montserrat" panose="02000505000000020004" pitchFamily="2" charset="0"/>
                <a:cs typeface="Franklin Gothic Medium"/>
              </a:rPr>
              <a:t>COST:</a:t>
            </a:r>
            <a:r>
              <a:rPr lang="en-US" sz="2000" b="1" spc="-20" dirty="0">
                <a:latin typeface="Montserrat" panose="02000505000000020004" pitchFamily="2" charset="0"/>
                <a:cs typeface="Franklin Gothic Medium"/>
              </a:rPr>
              <a:t> </a:t>
            </a:r>
            <a:r>
              <a:rPr lang="en-US" sz="2000" b="1" dirty="0">
                <a:latin typeface="Montserrat" panose="02000505000000020004" pitchFamily="2" charset="0"/>
                <a:cs typeface="Franklin Gothic Medium"/>
              </a:rPr>
              <a:t>$239,200</a:t>
            </a:r>
            <a:r>
              <a:rPr lang="en-US" sz="2000" b="1" spc="-15" dirty="0">
                <a:latin typeface="Montserrat" panose="02000505000000020004" pitchFamily="2" charset="0"/>
                <a:cs typeface="Franklin Gothic Medium"/>
              </a:rPr>
              <a:t> </a:t>
            </a:r>
            <a:r>
              <a:rPr lang="en-US" sz="2000" b="1" dirty="0">
                <a:latin typeface="Montserrat" panose="02000505000000020004" pitchFamily="2" charset="0"/>
                <a:cs typeface="Franklin Gothic Medium"/>
              </a:rPr>
              <a:t>=</a:t>
            </a:r>
            <a:r>
              <a:rPr lang="en-US" sz="2000" b="1" spc="5" dirty="0">
                <a:latin typeface="Montserrat" panose="02000505000000020004" pitchFamily="2" charset="0"/>
                <a:cs typeface="Franklin Gothic Medium"/>
              </a:rPr>
              <a:t> </a:t>
            </a:r>
            <a:r>
              <a:rPr lang="en-US" sz="2000" b="1" spc="-35" dirty="0">
                <a:latin typeface="Montserrat" panose="02000505000000020004" pitchFamily="2" charset="0"/>
                <a:cs typeface="Franklin Gothic Medium"/>
              </a:rPr>
              <a:t>ROI</a:t>
            </a:r>
            <a:r>
              <a:rPr lang="en-US" sz="2000" b="1" dirty="0">
                <a:latin typeface="Montserrat" panose="02000505000000020004" pitchFamily="2" charset="0"/>
                <a:cs typeface="Franklin Gothic Medium"/>
              </a:rPr>
              <a:t> </a:t>
            </a:r>
            <a:r>
              <a:rPr lang="en-US" sz="2000" b="1" spc="-35" dirty="0">
                <a:latin typeface="Montserrat" panose="02000505000000020004" pitchFamily="2" charset="0"/>
                <a:cs typeface="Franklin Gothic Medium"/>
              </a:rPr>
              <a:t>870%</a:t>
            </a:r>
            <a:endParaRPr lang="en-US" sz="2000" b="1" dirty="0">
              <a:latin typeface="Montserrat" panose="02000505000000020004" pitchFamily="2" charset="0"/>
              <a:cs typeface="Franklin Gothic Medium"/>
            </a:endParaRPr>
          </a:p>
        </p:txBody>
      </p:sp>
    </p:spTree>
    <p:extLst>
      <p:ext uri="{BB962C8B-B14F-4D97-AF65-F5344CB8AC3E}">
        <p14:creationId xmlns:p14="http://schemas.microsoft.com/office/powerpoint/2010/main" val="1195617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RENOVATIONS</a:t>
            </a:r>
          </a:p>
        </p:txBody>
      </p:sp>
      <p:pic>
        <p:nvPicPr>
          <p:cNvPr id="3" name="object 2"/>
          <p:cNvPicPr/>
          <p:nvPr/>
        </p:nvPicPr>
        <p:blipFill>
          <a:blip r:embed="rId2" cstate="print"/>
          <a:stretch>
            <a:fillRect/>
          </a:stretch>
        </p:blipFill>
        <p:spPr>
          <a:xfrm>
            <a:off x="6088365" y="718456"/>
            <a:ext cx="5795406" cy="3289010"/>
          </a:xfrm>
          <a:prstGeom prst="rect">
            <a:avLst/>
          </a:prstGeom>
        </p:spPr>
      </p:pic>
      <p:pic>
        <p:nvPicPr>
          <p:cNvPr id="4" name="object 3"/>
          <p:cNvPicPr/>
          <p:nvPr/>
        </p:nvPicPr>
        <p:blipFill rotWithShape="1">
          <a:blip r:embed="rId3" cstate="print"/>
          <a:srcRect t="12644"/>
          <a:stretch/>
        </p:blipFill>
        <p:spPr>
          <a:xfrm>
            <a:off x="7968343" y="4167268"/>
            <a:ext cx="3915428" cy="2438400"/>
          </a:xfrm>
          <a:prstGeom prst="rect">
            <a:avLst/>
          </a:prstGeom>
        </p:spPr>
      </p:pic>
      <p:pic>
        <p:nvPicPr>
          <p:cNvPr id="5" name="object 4"/>
          <p:cNvPicPr/>
          <p:nvPr/>
        </p:nvPicPr>
        <p:blipFill>
          <a:blip r:embed="rId4" cstate="print"/>
          <a:stretch>
            <a:fillRect/>
          </a:stretch>
        </p:blipFill>
        <p:spPr>
          <a:xfrm>
            <a:off x="4428309" y="4194700"/>
            <a:ext cx="3364284" cy="2410968"/>
          </a:xfrm>
          <a:prstGeom prst="rect">
            <a:avLst/>
          </a:prstGeom>
        </p:spPr>
      </p:pic>
      <p:pic>
        <p:nvPicPr>
          <p:cNvPr id="6" name="object 5"/>
          <p:cNvPicPr/>
          <p:nvPr/>
        </p:nvPicPr>
        <p:blipFill rotWithShape="1">
          <a:blip r:embed="rId5" cstate="print"/>
          <a:srcRect t="9685"/>
          <a:stretch/>
        </p:blipFill>
        <p:spPr>
          <a:xfrm>
            <a:off x="287383" y="4194700"/>
            <a:ext cx="3859367" cy="2450592"/>
          </a:xfrm>
          <a:prstGeom prst="rect">
            <a:avLst/>
          </a:prstGeom>
        </p:spPr>
      </p:pic>
      <p:sp>
        <p:nvSpPr>
          <p:cNvPr id="7" name="object 21"/>
          <p:cNvSpPr txBox="1"/>
          <p:nvPr/>
        </p:nvSpPr>
        <p:spPr>
          <a:xfrm>
            <a:off x="287383" y="718456"/>
            <a:ext cx="5512526" cy="3074559"/>
          </a:xfrm>
          <a:prstGeom prst="rect">
            <a:avLst/>
          </a:prstGeom>
        </p:spPr>
        <p:txBody>
          <a:bodyPr vert="horz" wrap="square" lIns="0" tIns="113664" rIns="0" bIns="0" rtlCol="0">
            <a:spAutoFit/>
          </a:bodyPr>
          <a:lstStyle/>
          <a:p>
            <a:pPr marL="202565" algn="just">
              <a:spcBef>
                <a:spcPts val="894"/>
              </a:spcBef>
            </a:pPr>
            <a:r>
              <a:rPr sz="1600" b="1" spc="140" dirty="0">
                <a:latin typeface="Montserrat" panose="02000505000000020004" pitchFamily="2" charset="0"/>
                <a:cs typeface="Calibri"/>
              </a:rPr>
              <a:t>R</a:t>
            </a:r>
            <a:r>
              <a:rPr sz="1600" b="1" spc="35" dirty="0">
                <a:latin typeface="Montserrat" panose="02000505000000020004" pitchFamily="2" charset="0"/>
                <a:cs typeface="Calibri"/>
              </a:rPr>
              <a:t>E</a:t>
            </a:r>
            <a:r>
              <a:rPr sz="1600" b="1" spc="140" dirty="0">
                <a:latin typeface="Montserrat" panose="02000505000000020004" pitchFamily="2" charset="0"/>
                <a:cs typeface="Calibri"/>
              </a:rPr>
              <a:t>C</a:t>
            </a:r>
            <a:r>
              <a:rPr sz="1600" b="1" spc="120" dirty="0">
                <a:latin typeface="Montserrat" panose="02000505000000020004" pitchFamily="2" charset="0"/>
                <a:cs typeface="Calibri"/>
              </a:rPr>
              <a:t>E</a:t>
            </a:r>
            <a:r>
              <a:rPr sz="1600" b="1" spc="105" dirty="0">
                <a:latin typeface="Montserrat" panose="02000505000000020004" pitchFamily="2" charset="0"/>
                <a:cs typeface="Calibri"/>
              </a:rPr>
              <a:t>N</a:t>
            </a:r>
            <a:r>
              <a:rPr sz="1600" b="1" dirty="0">
                <a:latin typeface="Montserrat" panose="02000505000000020004" pitchFamily="2" charset="0"/>
                <a:cs typeface="Calibri"/>
              </a:rPr>
              <a:t>T </a:t>
            </a:r>
            <a:r>
              <a:rPr sz="1600" b="1" spc="-5" dirty="0">
                <a:latin typeface="Montserrat" panose="02000505000000020004" pitchFamily="2" charset="0"/>
                <a:cs typeface="Calibri"/>
              </a:rPr>
              <a:t> </a:t>
            </a:r>
            <a:r>
              <a:rPr sz="1600" b="1" spc="114" dirty="0">
                <a:latin typeface="Montserrat" panose="02000505000000020004" pitchFamily="2" charset="0"/>
                <a:cs typeface="Calibri"/>
              </a:rPr>
              <a:t>R</a:t>
            </a:r>
            <a:r>
              <a:rPr sz="1600" b="1" spc="120" dirty="0">
                <a:latin typeface="Montserrat" panose="02000505000000020004" pitchFamily="2" charset="0"/>
                <a:cs typeface="Calibri"/>
              </a:rPr>
              <a:t>E</a:t>
            </a:r>
            <a:r>
              <a:rPr sz="1600" b="1" dirty="0">
                <a:latin typeface="Montserrat" panose="02000505000000020004" pitchFamily="2" charset="0"/>
                <a:cs typeface="Calibri"/>
              </a:rPr>
              <a:t>N</a:t>
            </a:r>
            <a:r>
              <a:rPr sz="1600" b="1" spc="-120" dirty="0">
                <a:latin typeface="Montserrat" panose="02000505000000020004" pitchFamily="2" charset="0"/>
                <a:cs typeface="Calibri"/>
              </a:rPr>
              <a:t> </a:t>
            </a:r>
            <a:r>
              <a:rPr sz="1600" b="1" spc="15" dirty="0">
                <a:latin typeface="Montserrat" panose="02000505000000020004" pitchFamily="2" charset="0"/>
                <a:cs typeface="Calibri"/>
              </a:rPr>
              <a:t>O</a:t>
            </a:r>
            <a:r>
              <a:rPr sz="1600" b="1" spc="110" dirty="0">
                <a:latin typeface="Montserrat" panose="02000505000000020004" pitchFamily="2" charset="0"/>
                <a:cs typeface="Calibri"/>
              </a:rPr>
              <a:t>V</a:t>
            </a:r>
            <a:r>
              <a:rPr sz="1600" b="1" spc="25" dirty="0">
                <a:latin typeface="Montserrat" panose="02000505000000020004" pitchFamily="2" charset="0"/>
                <a:cs typeface="Calibri"/>
              </a:rPr>
              <a:t>A</a:t>
            </a:r>
            <a:r>
              <a:rPr sz="1600" b="1" spc="135" dirty="0">
                <a:latin typeface="Montserrat" panose="02000505000000020004" pitchFamily="2" charset="0"/>
                <a:cs typeface="Calibri"/>
              </a:rPr>
              <a:t>T</a:t>
            </a:r>
            <a:r>
              <a:rPr sz="1600" b="1" spc="114" dirty="0">
                <a:latin typeface="Montserrat" panose="02000505000000020004" pitchFamily="2" charset="0"/>
                <a:cs typeface="Calibri"/>
              </a:rPr>
              <a:t>I</a:t>
            </a:r>
            <a:r>
              <a:rPr sz="1600" b="1" spc="125" dirty="0">
                <a:latin typeface="Montserrat" panose="02000505000000020004" pitchFamily="2" charset="0"/>
                <a:cs typeface="Calibri"/>
              </a:rPr>
              <a:t>O</a:t>
            </a:r>
            <a:r>
              <a:rPr sz="1600" b="1" spc="120" dirty="0">
                <a:latin typeface="Montserrat" panose="02000505000000020004" pitchFamily="2" charset="0"/>
                <a:cs typeface="Calibri"/>
              </a:rPr>
              <a:t>N</a:t>
            </a:r>
            <a:r>
              <a:rPr sz="1600" b="1" dirty="0">
                <a:latin typeface="Montserrat" panose="02000505000000020004" pitchFamily="2" charset="0"/>
                <a:cs typeface="Calibri"/>
              </a:rPr>
              <a:t>S</a:t>
            </a:r>
          </a:p>
          <a:p>
            <a:pPr marL="202565" marR="5080" algn="just">
              <a:spcBef>
                <a:spcPts val="685"/>
              </a:spcBef>
            </a:pPr>
            <a:r>
              <a:rPr sz="1200" dirty="0">
                <a:latin typeface="Montserrat" panose="02000505000000020004" pitchFamily="2" charset="0"/>
                <a:cs typeface="Arial MT"/>
              </a:rPr>
              <a:t>2 </a:t>
            </a:r>
            <a:r>
              <a:rPr sz="1200" spc="-5" dirty="0">
                <a:latin typeface="Montserrat" panose="02000505000000020004" pitchFamily="2" charset="0"/>
                <a:cs typeface="Arial MT"/>
              </a:rPr>
              <a:t>of </a:t>
            </a:r>
            <a:r>
              <a:rPr sz="1200" dirty="0">
                <a:latin typeface="Montserrat" panose="02000505000000020004" pitchFamily="2" charset="0"/>
                <a:cs typeface="Arial MT"/>
              </a:rPr>
              <a:t>the </a:t>
            </a:r>
            <a:r>
              <a:rPr sz="1200" spc="-5" dirty="0">
                <a:latin typeface="Montserrat" panose="02000505000000020004" pitchFamily="2" charset="0"/>
                <a:cs typeface="Arial MT"/>
              </a:rPr>
              <a:t>28 </a:t>
            </a:r>
            <a:r>
              <a:rPr sz="1200" dirty="0">
                <a:latin typeface="Montserrat" panose="02000505000000020004" pitchFamily="2" charset="0"/>
                <a:cs typeface="Arial MT"/>
              </a:rPr>
              <a:t>units </a:t>
            </a:r>
            <a:r>
              <a:rPr sz="1200" spc="-5" dirty="0">
                <a:latin typeface="Montserrat" panose="02000505000000020004" pitchFamily="2" charset="0"/>
                <a:cs typeface="Arial MT"/>
              </a:rPr>
              <a:t>have </a:t>
            </a:r>
            <a:r>
              <a:rPr sz="1200" spc="5" dirty="0">
                <a:latin typeface="Montserrat" panose="02000505000000020004" pitchFamily="2" charset="0"/>
                <a:cs typeface="Arial MT"/>
              </a:rPr>
              <a:t>been </a:t>
            </a:r>
            <a:r>
              <a:rPr sz="1200" spc="-5" dirty="0">
                <a:latin typeface="Montserrat" panose="02000505000000020004" pitchFamily="2" charset="0"/>
                <a:cs typeface="Arial MT"/>
              </a:rPr>
              <a:t>recently renovated. </a:t>
            </a:r>
            <a:r>
              <a:rPr sz="1200" dirty="0">
                <a:latin typeface="Montserrat" panose="02000505000000020004" pitchFamily="2" charset="0"/>
                <a:cs typeface="Arial MT"/>
              </a:rPr>
              <a:t>The units are </a:t>
            </a:r>
            <a:r>
              <a:rPr sz="1200" spc="5" dirty="0">
                <a:latin typeface="Montserrat" panose="02000505000000020004" pitchFamily="2" charset="0"/>
                <a:cs typeface="Arial MT"/>
              </a:rPr>
              <a:t> spacious</a:t>
            </a:r>
            <a:r>
              <a:rPr sz="1200" spc="10" dirty="0">
                <a:latin typeface="Montserrat" panose="02000505000000020004" pitchFamily="2" charset="0"/>
                <a:cs typeface="Arial MT"/>
              </a:rPr>
              <a:t> </a:t>
            </a:r>
            <a:r>
              <a:rPr sz="1200" spc="5" dirty="0">
                <a:latin typeface="Montserrat" panose="02000505000000020004" pitchFamily="2" charset="0"/>
                <a:cs typeface="Arial MT"/>
              </a:rPr>
              <a:t>and</a:t>
            </a:r>
            <a:r>
              <a:rPr sz="1200" spc="10" dirty="0">
                <a:latin typeface="Montserrat" panose="02000505000000020004" pitchFamily="2" charset="0"/>
                <a:cs typeface="Arial MT"/>
              </a:rPr>
              <a:t> </a:t>
            </a:r>
            <a:r>
              <a:rPr sz="1200" spc="5" dirty="0">
                <a:latin typeface="Montserrat" panose="02000505000000020004" pitchFamily="2" charset="0"/>
                <a:cs typeface="Arial MT"/>
              </a:rPr>
              <a:t>offer</a:t>
            </a:r>
            <a:r>
              <a:rPr sz="1200" spc="10" dirty="0">
                <a:latin typeface="Montserrat" panose="02000505000000020004" pitchFamily="2" charset="0"/>
                <a:cs typeface="Arial MT"/>
              </a:rPr>
              <a:t> </a:t>
            </a:r>
            <a:r>
              <a:rPr sz="1200" spc="5" dirty="0">
                <a:latin typeface="Montserrat" panose="02000505000000020004" pitchFamily="2" charset="0"/>
                <a:cs typeface="Arial MT"/>
              </a:rPr>
              <a:t>an</a:t>
            </a:r>
            <a:r>
              <a:rPr sz="1200" spc="10" dirty="0">
                <a:latin typeface="Montserrat" panose="02000505000000020004" pitchFamily="2" charset="0"/>
                <a:cs typeface="Arial MT"/>
              </a:rPr>
              <a:t> </a:t>
            </a:r>
            <a:r>
              <a:rPr sz="1200" spc="5" dirty="0">
                <a:latin typeface="Montserrat" panose="02000505000000020004" pitchFamily="2" charset="0"/>
                <a:cs typeface="Arial MT"/>
              </a:rPr>
              <a:t>open</a:t>
            </a:r>
            <a:r>
              <a:rPr sz="1200" spc="10" dirty="0">
                <a:latin typeface="Montserrat" panose="02000505000000020004" pitchFamily="2" charset="0"/>
                <a:cs typeface="Arial MT"/>
              </a:rPr>
              <a:t> </a:t>
            </a:r>
            <a:r>
              <a:rPr sz="1200" dirty="0">
                <a:latin typeface="Montserrat" panose="02000505000000020004" pitchFamily="2" charset="0"/>
                <a:cs typeface="Arial MT"/>
              </a:rPr>
              <a:t>floor</a:t>
            </a:r>
            <a:r>
              <a:rPr sz="1200" spc="305" dirty="0">
                <a:latin typeface="Montserrat" panose="02000505000000020004" pitchFamily="2" charset="0"/>
                <a:cs typeface="Arial MT"/>
              </a:rPr>
              <a:t> </a:t>
            </a:r>
            <a:r>
              <a:rPr sz="1200" spc="5" dirty="0">
                <a:latin typeface="Montserrat" panose="02000505000000020004" pitchFamily="2" charset="0"/>
                <a:cs typeface="Arial MT"/>
              </a:rPr>
              <a:t>plan  </a:t>
            </a:r>
            <a:r>
              <a:rPr sz="1200" spc="-15" dirty="0">
                <a:latin typeface="Montserrat" panose="02000505000000020004" pitchFamily="2" charset="0"/>
                <a:cs typeface="Arial MT"/>
              </a:rPr>
              <a:t>with</a:t>
            </a:r>
            <a:r>
              <a:rPr sz="1200" spc="275" dirty="0">
                <a:latin typeface="Montserrat" panose="02000505000000020004" pitchFamily="2" charset="0"/>
                <a:cs typeface="Arial MT"/>
              </a:rPr>
              <a:t> </a:t>
            </a:r>
            <a:r>
              <a:rPr sz="1200" spc="5" dirty="0">
                <a:latin typeface="Montserrat" panose="02000505000000020004" pitchFamily="2" charset="0"/>
                <a:cs typeface="Arial MT"/>
              </a:rPr>
              <a:t>the  </a:t>
            </a:r>
            <a:r>
              <a:rPr sz="1200" dirty="0">
                <a:latin typeface="Montserrat" panose="02000505000000020004" pitchFamily="2" charset="0"/>
                <a:cs typeface="Arial MT"/>
              </a:rPr>
              <a:t>2</a:t>
            </a:r>
            <a:r>
              <a:rPr sz="1200" spc="305" dirty="0">
                <a:latin typeface="Montserrat" panose="02000505000000020004" pitchFamily="2" charset="0"/>
                <a:cs typeface="Arial MT"/>
              </a:rPr>
              <a:t> </a:t>
            </a:r>
            <a:r>
              <a:rPr sz="1200" dirty="0">
                <a:latin typeface="Montserrat" panose="02000505000000020004" pitchFamily="2" charset="0"/>
                <a:cs typeface="Arial MT"/>
              </a:rPr>
              <a:t>bedroom </a:t>
            </a:r>
            <a:r>
              <a:rPr sz="1200" spc="5" dirty="0">
                <a:latin typeface="Montserrat" panose="02000505000000020004" pitchFamily="2" charset="0"/>
                <a:cs typeface="Arial MT"/>
              </a:rPr>
              <a:t> being</a:t>
            </a:r>
            <a:r>
              <a:rPr sz="1200" spc="10" dirty="0">
                <a:latin typeface="Montserrat" panose="02000505000000020004" pitchFamily="2" charset="0"/>
                <a:cs typeface="Arial MT"/>
              </a:rPr>
              <a:t> </a:t>
            </a:r>
            <a:r>
              <a:rPr sz="1200" spc="5" dirty="0">
                <a:latin typeface="Montserrat" panose="02000505000000020004" pitchFamily="2" charset="0"/>
                <a:cs typeface="Arial MT"/>
              </a:rPr>
              <a:t>850</a:t>
            </a:r>
            <a:r>
              <a:rPr sz="1200" spc="10" dirty="0">
                <a:latin typeface="Montserrat" panose="02000505000000020004" pitchFamily="2" charset="0"/>
                <a:cs typeface="Arial MT"/>
              </a:rPr>
              <a:t> </a:t>
            </a:r>
            <a:r>
              <a:rPr sz="1200" spc="-15" dirty="0">
                <a:latin typeface="Montserrat" panose="02000505000000020004" pitchFamily="2" charset="0"/>
                <a:cs typeface="Arial MT"/>
              </a:rPr>
              <a:t>SF</a:t>
            </a:r>
            <a:r>
              <a:rPr sz="1200" spc="-10" dirty="0">
                <a:latin typeface="Montserrat" panose="02000505000000020004" pitchFamily="2" charset="0"/>
                <a:cs typeface="Arial MT"/>
              </a:rPr>
              <a:t> </a:t>
            </a:r>
            <a:r>
              <a:rPr sz="1200" spc="5" dirty="0">
                <a:latin typeface="Montserrat" panose="02000505000000020004" pitchFamily="2" charset="0"/>
                <a:cs typeface="Arial MT"/>
              </a:rPr>
              <a:t>and</a:t>
            </a:r>
            <a:r>
              <a:rPr sz="1200" spc="10" dirty="0">
                <a:latin typeface="Montserrat" panose="02000505000000020004" pitchFamily="2" charset="0"/>
                <a:cs typeface="Arial MT"/>
              </a:rPr>
              <a:t> </a:t>
            </a:r>
            <a:r>
              <a:rPr sz="1200" dirty="0">
                <a:latin typeface="Montserrat" panose="02000505000000020004" pitchFamily="2" charset="0"/>
                <a:cs typeface="Arial MT"/>
              </a:rPr>
              <a:t>the</a:t>
            </a:r>
            <a:r>
              <a:rPr sz="1200" spc="5" dirty="0">
                <a:latin typeface="Montserrat" panose="02000505000000020004" pitchFamily="2" charset="0"/>
                <a:cs typeface="Arial MT"/>
              </a:rPr>
              <a:t> </a:t>
            </a:r>
            <a:r>
              <a:rPr sz="1200" dirty="0">
                <a:latin typeface="Montserrat" panose="02000505000000020004" pitchFamily="2" charset="0"/>
                <a:cs typeface="Arial MT"/>
              </a:rPr>
              <a:t>3</a:t>
            </a:r>
            <a:r>
              <a:rPr sz="1200" spc="5" dirty="0">
                <a:latin typeface="Montserrat" panose="02000505000000020004" pitchFamily="2" charset="0"/>
                <a:cs typeface="Arial MT"/>
              </a:rPr>
              <a:t> bedroom</a:t>
            </a:r>
            <a:r>
              <a:rPr sz="1200" spc="10" dirty="0">
                <a:latin typeface="Montserrat" panose="02000505000000020004" pitchFamily="2" charset="0"/>
                <a:cs typeface="Arial MT"/>
              </a:rPr>
              <a:t> </a:t>
            </a:r>
            <a:r>
              <a:rPr sz="1200" dirty="0">
                <a:latin typeface="Montserrat" panose="02000505000000020004" pitchFamily="2" charset="0"/>
                <a:cs typeface="Arial MT"/>
              </a:rPr>
              <a:t>being</a:t>
            </a:r>
            <a:r>
              <a:rPr sz="1200" spc="5" dirty="0">
                <a:latin typeface="Montserrat" panose="02000505000000020004" pitchFamily="2" charset="0"/>
                <a:cs typeface="Arial MT"/>
              </a:rPr>
              <a:t> </a:t>
            </a:r>
            <a:r>
              <a:rPr sz="1200" spc="-25" dirty="0">
                <a:latin typeface="Montserrat" panose="02000505000000020004" pitchFamily="2" charset="0"/>
                <a:cs typeface="Arial MT"/>
              </a:rPr>
              <a:t>1,050</a:t>
            </a:r>
            <a:r>
              <a:rPr sz="1200" spc="-20" dirty="0">
                <a:latin typeface="Montserrat" panose="02000505000000020004" pitchFamily="2" charset="0"/>
                <a:cs typeface="Arial MT"/>
              </a:rPr>
              <a:t> </a:t>
            </a:r>
            <a:r>
              <a:rPr sz="1200" spc="-35" dirty="0">
                <a:latin typeface="Montserrat" panose="02000505000000020004" pitchFamily="2" charset="0"/>
                <a:cs typeface="Arial MT"/>
              </a:rPr>
              <a:t>SF.</a:t>
            </a:r>
            <a:r>
              <a:rPr sz="1200" spc="-30" dirty="0">
                <a:latin typeface="Montserrat" panose="02000505000000020004" pitchFamily="2" charset="0"/>
                <a:cs typeface="Arial MT"/>
              </a:rPr>
              <a:t> </a:t>
            </a:r>
            <a:r>
              <a:rPr sz="1200" spc="5" dirty="0">
                <a:latin typeface="Montserrat" panose="02000505000000020004" pitchFamily="2" charset="0"/>
                <a:cs typeface="Arial MT"/>
              </a:rPr>
              <a:t>These </a:t>
            </a:r>
            <a:r>
              <a:rPr sz="1200" spc="10" dirty="0">
                <a:latin typeface="Montserrat" panose="02000505000000020004" pitchFamily="2" charset="0"/>
                <a:cs typeface="Arial MT"/>
              </a:rPr>
              <a:t> </a:t>
            </a:r>
            <a:r>
              <a:rPr sz="1200" dirty="0">
                <a:latin typeface="Montserrat" panose="02000505000000020004" pitchFamily="2" charset="0"/>
                <a:cs typeface="Arial MT"/>
              </a:rPr>
              <a:t>improvements</a:t>
            </a:r>
            <a:r>
              <a:rPr sz="1200" spc="40" dirty="0">
                <a:latin typeface="Montserrat" panose="02000505000000020004" pitchFamily="2" charset="0"/>
                <a:cs typeface="Arial MT"/>
              </a:rPr>
              <a:t> </a:t>
            </a:r>
            <a:r>
              <a:rPr sz="1200" dirty="0">
                <a:latin typeface="Montserrat" panose="02000505000000020004" pitchFamily="2" charset="0"/>
                <a:cs typeface="Arial MT"/>
              </a:rPr>
              <a:t>allowed</a:t>
            </a:r>
            <a:r>
              <a:rPr sz="1200" spc="35" dirty="0">
                <a:latin typeface="Montserrat" panose="02000505000000020004" pitchFamily="2" charset="0"/>
                <a:cs typeface="Arial MT"/>
              </a:rPr>
              <a:t> </a:t>
            </a:r>
            <a:r>
              <a:rPr sz="1200" spc="5" dirty="0">
                <a:latin typeface="Montserrat" panose="02000505000000020004" pitchFamily="2" charset="0"/>
                <a:cs typeface="Arial MT"/>
              </a:rPr>
              <a:t>for</a:t>
            </a:r>
            <a:r>
              <a:rPr sz="1200" spc="15" dirty="0">
                <a:latin typeface="Montserrat" panose="02000505000000020004" pitchFamily="2" charset="0"/>
                <a:cs typeface="Arial MT"/>
              </a:rPr>
              <a:t> </a:t>
            </a:r>
            <a:r>
              <a:rPr sz="1200" spc="5" dirty="0">
                <a:latin typeface="Montserrat" panose="02000505000000020004" pitchFamily="2" charset="0"/>
                <a:cs typeface="Arial MT"/>
              </a:rPr>
              <a:t>an</a:t>
            </a:r>
            <a:r>
              <a:rPr sz="1200" spc="20" dirty="0">
                <a:latin typeface="Montserrat" panose="02000505000000020004" pitchFamily="2" charset="0"/>
                <a:cs typeface="Arial MT"/>
              </a:rPr>
              <a:t> </a:t>
            </a:r>
            <a:r>
              <a:rPr sz="1200" dirty="0">
                <a:latin typeface="Montserrat" panose="02000505000000020004" pitchFamily="2" charset="0"/>
                <a:cs typeface="Arial MT"/>
              </a:rPr>
              <a:t>increase</a:t>
            </a:r>
            <a:r>
              <a:rPr sz="1200" spc="30" dirty="0">
                <a:latin typeface="Montserrat" panose="02000505000000020004" pitchFamily="2" charset="0"/>
                <a:cs typeface="Arial MT"/>
              </a:rPr>
              <a:t> </a:t>
            </a:r>
            <a:r>
              <a:rPr sz="1200" dirty="0">
                <a:latin typeface="Montserrat" panose="02000505000000020004" pitchFamily="2" charset="0"/>
                <a:cs typeface="Arial MT"/>
              </a:rPr>
              <a:t>in</a:t>
            </a:r>
            <a:r>
              <a:rPr sz="1200" spc="25" dirty="0">
                <a:latin typeface="Montserrat" panose="02000505000000020004" pitchFamily="2" charset="0"/>
                <a:cs typeface="Arial MT"/>
              </a:rPr>
              <a:t> </a:t>
            </a:r>
            <a:r>
              <a:rPr sz="1200" spc="-5" dirty="0">
                <a:latin typeface="Montserrat" panose="02000505000000020004" pitchFamily="2" charset="0"/>
                <a:cs typeface="Arial MT"/>
              </a:rPr>
              <a:t>rents</a:t>
            </a:r>
            <a:r>
              <a:rPr sz="1200" spc="20" dirty="0">
                <a:latin typeface="Montserrat" panose="02000505000000020004" pitchFamily="2" charset="0"/>
                <a:cs typeface="Arial MT"/>
              </a:rPr>
              <a:t> </a:t>
            </a:r>
            <a:r>
              <a:rPr sz="1200" spc="-5" dirty="0">
                <a:latin typeface="Montserrat" panose="02000505000000020004" pitchFamily="2" charset="0"/>
                <a:cs typeface="Arial MT"/>
              </a:rPr>
              <a:t>from</a:t>
            </a:r>
            <a:r>
              <a:rPr sz="1200" spc="25" dirty="0">
                <a:latin typeface="Montserrat" panose="02000505000000020004" pitchFamily="2" charset="0"/>
                <a:cs typeface="Arial MT"/>
              </a:rPr>
              <a:t> </a:t>
            </a:r>
            <a:r>
              <a:rPr sz="1200" spc="-5" dirty="0">
                <a:latin typeface="Montserrat" panose="02000505000000020004" pitchFamily="2" charset="0"/>
                <a:cs typeface="Arial MT"/>
              </a:rPr>
              <a:t>$628</a:t>
            </a:r>
            <a:r>
              <a:rPr sz="1200" spc="20" dirty="0">
                <a:latin typeface="Montserrat" panose="02000505000000020004" pitchFamily="2" charset="0"/>
                <a:cs typeface="Arial MT"/>
              </a:rPr>
              <a:t> </a:t>
            </a:r>
            <a:r>
              <a:rPr sz="1200" spc="-10" dirty="0">
                <a:latin typeface="Montserrat" panose="02000505000000020004" pitchFamily="2" charset="0"/>
                <a:cs typeface="Arial MT"/>
              </a:rPr>
              <a:t>to</a:t>
            </a:r>
            <a:endParaRPr sz="1200" dirty="0">
              <a:latin typeface="Montserrat" panose="02000505000000020004" pitchFamily="2" charset="0"/>
              <a:cs typeface="Arial MT"/>
            </a:endParaRPr>
          </a:p>
          <a:p>
            <a:pPr marL="202565">
              <a:spcBef>
                <a:spcPts val="70"/>
              </a:spcBef>
            </a:pPr>
            <a:r>
              <a:rPr sz="1200" spc="-25" dirty="0">
                <a:latin typeface="Montserrat" panose="02000505000000020004" pitchFamily="2" charset="0"/>
                <a:cs typeface="Arial MT"/>
              </a:rPr>
              <a:t>$1,200.</a:t>
            </a:r>
            <a:endParaRPr sz="1200" dirty="0">
              <a:latin typeface="Montserrat" panose="02000505000000020004" pitchFamily="2" charset="0"/>
              <a:cs typeface="Arial MT"/>
            </a:endParaRPr>
          </a:p>
          <a:p>
            <a:pPr marL="1085215" indent="-172720">
              <a:spcBef>
                <a:spcPts val="145"/>
              </a:spcBef>
              <a:buChar char="•"/>
              <a:tabLst>
                <a:tab pos="1085850" algn="l"/>
              </a:tabLst>
            </a:pPr>
            <a:r>
              <a:rPr sz="1200" dirty="0">
                <a:latin typeface="Montserrat" panose="02000505000000020004" pitchFamily="2" charset="0"/>
                <a:cs typeface="Arial MT"/>
              </a:rPr>
              <a:t>Qu</a:t>
            </a:r>
            <a:r>
              <a:rPr sz="1200" spc="-5" dirty="0">
                <a:latin typeface="Montserrat" panose="02000505000000020004" pitchFamily="2" charset="0"/>
                <a:cs typeface="Arial MT"/>
              </a:rPr>
              <a:t>a</a:t>
            </a:r>
            <a:r>
              <a:rPr sz="1200" dirty="0">
                <a:latin typeface="Montserrat" panose="02000505000000020004" pitchFamily="2" charset="0"/>
                <a:cs typeface="Arial MT"/>
              </a:rPr>
              <a:t>rtz</a:t>
            </a:r>
            <a:r>
              <a:rPr sz="1200" spc="5" dirty="0">
                <a:latin typeface="Montserrat" panose="02000505000000020004" pitchFamily="2" charset="0"/>
                <a:cs typeface="Arial MT"/>
              </a:rPr>
              <a:t> </a:t>
            </a:r>
            <a:r>
              <a:rPr sz="1200" dirty="0">
                <a:latin typeface="Montserrat" panose="02000505000000020004" pitchFamily="2" charset="0"/>
                <a:cs typeface="Arial MT"/>
              </a:rPr>
              <a:t>co</a:t>
            </a:r>
            <a:r>
              <a:rPr sz="1200" spc="-5" dirty="0">
                <a:latin typeface="Montserrat" panose="02000505000000020004" pitchFamily="2" charset="0"/>
                <a:cs typeface="Arial MT"/>
              </a:rPr>
              <a:t>u</a:t>
            </a:r>
            <a:r>
              <a:rPr sz="1200" dirty="0">
                <a:latin typeface="Montserrat" panose="02000505000000020004" pitchFamily="2" charset="0"/>
                <a:cs typeface="Arial MT"/>
              </a:rPr>
              <a:t>nterto</a:t>
            </a:r>
            <a:r>
              <a:rPr sz="1200" spc="-5" dirty="0">
                <a:latin typeface="Montserrat" panose="02000505000000020004" pitchFamily="2" charset="0"/>
                <a:cs typeface="Arial MT"/>
              </a:rPr>
              <a:t>p</a:t>
            </a:r>
            <a:r>
              <a:rPr sz="1200" dirty="0">
                <a:latin typeface="Montserrat" panose="02000505000000020004" pitchFamily="2" charset="0"/>
                <a:cs typeface="Arial MT"/>
              </a:rPr>
              <a:t>s</a:t>
            </a:r>
            <a:endParaRPr lang="en-US" sz="1200" dirty="0">
              <a:latin typeface="Montserrat" panose="02000505000000020004" pitchFamily="2" charset="0"/>
              <a:cs typeface="Arial MT"/>
            </a:endParaRPr>
          </a:p>
          <a:p>
            <a:pPr marL="1085215" indent="-172720">
              <a:spcBef>
                <a:spcPts val="145"/>
              </a:spcBef>
              <a:buChar char="•"/>
              <a:tabLst>
                <a:tab pos="1085850" algn="l"/>
              </a:tabLst>
            </a:pPr>
            <a:r>
              <a:rPr sz="1200" spc="-5" dirty="0">
                <a:latin typeface="Montserrat" panose="02000505000000020004" pitchFamily="2" charset="0"/>
                <a:cs typeface="Arial MT"/>
              </a:rPr>
              <a:t>Tiled</a:t>
            </a:r>
            <a:r>
              <a:rPr sz="1200" spc="35" dirty="0">
                <a:latin typeface="Montserrat" panose="02000505000000020004" pitchFamily="2" charset="0"/>
                <a:cs typeface="Arial MT"/>
              </a:rPr>
              <a:t> </a:t>
            </a:r>
            <a:r>
              <a:rPr sz="1200" spc="5" dirty="0">
                <a:latin typeface="Montserrat" panose="02000505000000020004" pitchFamily="2" charset="0"/>
                <a:cs typeface="Arial MT"/>
              </a:rPr>
              <a:t>backsplash</a:t>
            </a:r>
            <a:endParaRPr sz="1200" dirty="0">
              <a:latin typeface="Montserrat" panose="02000505000000020004" pitchFamily="2" charset="0"/>
              <a:cs typeface="Arial MT"/>
            </a:endParaRPr>
          </a:p>
          <a:p>
            <a:pPr marL="12065">
              <a:spcBef>
                <a:spcPts val="5"/>
              </a:spcBef>
              <a:tabLst>
                <a:tab pos="185420" algn="l"/>
              </a:tabLst>
            </a:pPr>
            <a:r>
              <a:rPr lang="en-US" sz="1200" spc="5" dirty="0">
                <a:latin typeface="Montserrat" panose="02000505000000020004" pitchFamily="2" charset="0"/>
                <a:cs typeface="Arial MT"/>
              </a:rPr>
              <a:t>	</a:t>
            </a:r>
          </a:p>
          <a:p>
            <a:pPr marL="12065">
              <a:spcBef>
                <a:spcPts val="5"/>
              </a:spcBef>
              <a:tabLst>
                <a:tab pos="185420" algn="l"/>
              </a:tabLst>
            </a:pPr>
            <a:r>
              <a:rPr sz="1200" spc="5" dirty="0">
                <a:latin typeface="Montserrat" panose="02000505000000020004" pitchFamily="2" charset="0"/>
                <a:cs typeface="Arial MT"/>
              </a:rPr>
              <a:t>Stainless</a:t>
            </a:r>
            <a:r>
              <a:rPr sz="1200" spc="35" dirty="0">
                <a:latin typeface="Montserrat" panose="02000505000000020004" pitchFamily="2" charset="0"/>
                <a:cs typeface="Arial MT"/>
              </a:rPr>
              <a:t> </a:t>
            </a:r>
            <a:r>
              <a:rPr sz="1200" spc="5" dirty="0">
                <a:latin typeface="Montserrat" panose="02000505000000020004" pitchFamily="2" charset="0"/>
                <a:cs typeface="Arial MT"/>
              </a:rPr>
              <a:t>steel</a:t>
            </a:r>
            <a:r>
              <a:rPr sz="1200" spc="30" dirty="0">
                <a:latin typeface="Montserrat" panose="02000505000000020004" pitchFamily="2" charset="0"/>
                <a:cs typeface="Arial MT"/>
              </a:rPr>
              <a:t> </a:t>
            </a:r>
            <a:r>
              <a:rPr sz="1200" spc="5" dirty="0">
                <a:latin typeface="Montserrat" panose="02000505000000020004" pitchFamily="2" charset="0"/>
                <a:cs typeface="Arial MT"/>
              </a:rPr>
              <a:t>appliance</a:t>
            </a:r>
            <a:r>
              <a:rPr sz="1200" spc="70" dirty="0">
                <a:latin typeface="Montserrat" panose="02000505000000020004" pitchFamily="2" charset="0"/>
                <a:cs typeface="Arial MT"/>
              </a:rPr>
              <a:t> </a:t>
            </a:r>
            <a:r>
              <a:rPr sz="1200" dirty="0">
                <a:latin typeface="Montserrat" panose="02000505000000020004" pitchFamily="2" charset="0"/>
                <a:cs typeface="Arial MT"/>
              </a:rPr>
              <a:t>package</a:t>
            </a:r>
            <a:r>
              <a:rPr sz="1200" spc="15" dirty="0">
                <a:latin typeface="Montserrat" panose="02000505000000020004" pitchFamily="2" charset="0"/>
                <a:cs typeface="Arial MT"/>
              </a:rPr>
              <a:t> </a:t>
            </a:r>
            <a:r>
              <a:rPr sz="1200" dirty="0">
                <a:latin typeface="Montserrat" panose="02000505000000020004" pitchFamily="2" charset="0"/>
                <a:cs typeface="Arial MT"/>
              </a:rPr>
              <a:t>that</a:t>
            </a:r>
            <a:r>
              <a:rPr sz="1200" spc="30" dirty="0">
                <a:latin typeface="Montserrat" panose="02000505000000020004" pitchFamily="2" charset="0"/>
                <a:cs typeface="Arial MT"/>
              </a:rPr>
              <a:t> </a:t>
            </a:r>
            <a:r>
              <a:rPr sz="1200" spc="5" dirty="0">
                <a:latin typeface="Montserrat" panose="02000505000000020004" pitchFamily="2" charset="0"/>
                <a:cs typeface="Arial MT"/>
              </a:rPr>
              <a:t>includes</a:t>
            </a:r>
            <a:endParaRPr lang="en-US" sz="1200" dirty="0">
              <a:latin typeface="Montserrat" panose="02000505000000020004" pitchFamily="2" charset="0"/>
              <a:cs typeface="Arial MT"/>
            </a:endParaRPr>
          </a:p>
          <a:p>
            <a:pPr marL="1097915" lvl="2" indent="-171450">
              <a:spcBef>
                <a:spcPts val="5"/>
              </a:spcBef>
              <a:buFont typeface="Arial" panose="020B0604020202020204" pitchFamily="34" charset="0"/>
              <a:buChar char="•"/>
              <a:tabLst>
                <a:tab pos="185420" algn="l"/>
              </a:tabLst>
            </a:pPr>
            <a:r>
              <a:rPr lang="en-US" sz="1200" spc="5" dirty="0">
                <a:latin typeface="Montserrat" panose="02000505000000020004" pitchFamily="2" charset="0"/>
                <a:cs typeface="Arial MT"/>
              </a:rPr>
              <a:t>D</a:t>
            </a:r>
            <a:r>
              <a:rPr sz="1200" spc="5" dirty="0">
                <a:latin typeface="Montserrat" panose="02000505000000020004" pitchFamily="2" charset="0"/>
                <a:cs typeface="Arial MT"/>
              </a:rPr>
              <a:t>ishwash</a:t>
            </a:r>
            <a:r>
              <a:rPr lang="en-US" sz="1200" spc="5" dirty="0">
                <a:latin typeface="Montserrat" panose="02000505000000020004" pitchFamily="2" charset="0"/>
                <a:cs typeface="Arial MT"/>
              </a:rPr>
              <a:t>er</a:t>
            </a:r>
          </a:p>
          <a:p>
            <a:pPr marL="1097915" lvl="2" indent="-171450">
              <a:spcBef>
                <a:spcPts val="5"/>
              </a:spcBef>
              <a:buFont typeface="Arial" panose="020B0604020202020204" pitchFamily="34" charset="0"/>
              <a:buChar char="•"/>
              <a:tabLst>
                <a:tab pos="185420" algn="l"/>
              </a:tabLst>
            </a:pPr>
            <a:r>
              <a:rPr sz="1200" spc="5" dirty="0">
                <a:latin typeface="Montserrat" panose="02000505000000020004" pitchFamily="2" charset="0"/>
                <a:cs typeface="Arial MT"/>
              </a:rPr>
              <a:t>Walk-in</a:t>
            </a:r>
            <a:r>
              <a:rPr sz="1200" spc="-65" dirty="0">
                <a:latin typeface="Montserrat" panose="02000505000000020004" pitchFamily="2" charset="0"/>
                <a:cs typeface="Arial MT"/>
              </a:rPr>
              <a:t> </a:t>
            </a:r>
            <a:r>
              <a:rPr sz="1200" spc="-5" dirty="0">
                <a:latin typeface="Montserrat" panose="02000505000000020004" pitchFamily="2" charset="0"/>
                <a:cs typeface="Arial MT"/>
              </a:rPr>
              <a:t>shower</a:t>
            </a:r>
            <a:endParaRPr lang="en-US" sz="1200" dirty="0">
              <a:latin typeface="Montserrat" panose="02000505000000020004" pitchFamily="2" charset="0"/>
              <a:cs typeface="Arial MT"/>
            </a:endParaRPr>
          </a:p>
          <a:p>
            <a:pPr marL="1097915" lvl="2" indent="-171450">
              <a:spcBef>
                <a:spcPts val="5"/>
              </a:spcBef>
              <a:buFont typeface="Arial" panose="020B0604020202020204" pitchFamily="34" charset="0"/>
              <a:buChar char="•"/>
              <a:tabLst>
                <a:tab pos="185420" algn="l"/>
              </a:tabLst>
            </a:pPr>
            <a:r>
              <a:rPr sz="1200" spc="-5" dirty="0">
                <a:latin typeface="Montserrat" panose="02000505000000020004" pitchFamily="2" charset="0"/>
                <a:cs typeface="Arial MT"/>
              </a:rPr>
              <a:t>New</a:t>
            </a:r>
            <a:r>
              <a:rPr sz="1200" spc="-40" dirty="0">
                <a:latin typeface="Montserrat" panose="02000505000000020004" pitchFamily="2" charset="0"/>
                <a:cs typeface="Arial MT"/>
              </a:rPr>
              <a:t> </a:t>
            </a:r>
            <a:r>
              <a:rPr sz="1200" dirty="0">
                <a:latin typeface="Montserrat" panose="02000505000000020004" pitchFamily="2" charset="0"/>
                <a:cs typeface="Arial MT"/>
              </a:rPr>
              <a:t>flooring</a:t>
            </a:r>
            <a:endParaRPr lang="en-US" sz="1200" dirty="0">
              <a:latin typeface="Montserrat" panose="02000505000000020004" pitchFamily="2" charset="0"/>
              <a:cs typeface="Arial MT"/>
            </a:endParaRPr>
          </a:p>
          <a:p>
            <a:pPr marL="1097915" lvl="2" indent="-171450">
              <a:spcBef>
                <a:spcPts val="5"/>
              </a:spcBef>
              <a:buFont typeface="Arial" panose="020B0604020202020204" pitchFamily="34" charset="0"/>
              <a:buChar char="•"/>
              <a:tabLst>
                <a:tab pos="185420" algn="l"/>
              </a:tabLst>
            </a:pPr>
            <a:r>
              <a:rPr sz="1200" spc="5" dirty="0">
                <a:latin typeface="Montserrat" panose="02000505000000020004" pitchFamily="2" charset="0"/>
                <a:cs typeface="Arial MT"/>
              </a:rPr>
              <a:t>Recessed </a:t>
            </a:r>
            <a:r>
              <a:rPr sz="1200" spc="-5" dirty="0">
                <a:latin typeface="Montserrat" panose="02000505000000020004" pitchFamily="2" charset="0"/>
                <a:cs typeface="Arial MT"/>
              </a:rPr>
              <a:t>lighting</a:t>
            </a:r>
            <a:endParaRPr lang="en-US" sz="1200" dirty="0">
              <a:latin typeface="Montserrat" panose="02000505000000020004" pitchFamily="2" charset="0"/>
              <a:cs typeface="Arial MT"/>
            </a:endParaRPr>
          </a:p>
          <a:p>
            <a:pPr marL="1097915" lvl="2" indent="-171450">
              <a:spcBef>
                <a:spcPts val="5"/>
              </a:spcBef>
              <a:buFont typeface="Arial" panose="020B0604020202020204" pitchFamily="34" charset="0"/>
              <a:buChar char="•"/>
              <a:tabLst>
                <a:tab pos="185420" algn="l"/>
              </a:tabLst>
            </a:pPr>
            <a:r>
              <a:rPr sz="1200" spc="-5" dirty="0">
                <a:latin typeface="Montserrat" panose="02000505000000020004" pitchFamily="2" charset="0"/>
                <a:cs typeface="Arial MT"/>
              </a:rPr>
              <a:t>New</a:t>
            </a:r>
            <a:r>
              <a:rPr sz="1200" spc="-35" dirty="0">
                <a:latin typeface="Montserrat" panose="02000505000000020004" pitchFamily="2" charset="0"/>
                <a:cs typeface="Arial MT"/>
              </a:rPr>
              <a:t> </a:t>
            </a:r>
            <a:r>
              <a:rPr sz="1200" spc="-20" dirty="0">
                <a:latin typeface="Montserrat" panose="02000505000000020004" pitchFamily="2" charset="0"/>
                <a:cs typeface="Arial MT"/>
              </a:rPr>
              <a:t>HVAC</a:t>
            </a:r>
            <a:endParaRPr sz="1200" dirty="0">
              <a:latin typeface="Montserrat" panose="02000505000000020004" pitchFamily="2" charset="0"/>
              <a:cs typeface="Arial MT"/>
            </a:endParaRPr>
          </a:p>
        </p:txBody>
      </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4229311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RENOVATED UNITS</a:t>
            </a:r>
          </a:p>
        </p:txBody>
      </p:sp>
      <p:grpSp>
        <p:nvGrpSpPr>
          <p:cNvPr id="8" name="Group 7"/>
          <p:cNvGrpSpPr/>
          <p:nvPr/>
        </p:nvGrpSpPr>
        <p:grpSpPr>
          <a:xfrm>
            <a:off x="287383" y="718456"/>
            <a:ext cx="11596388" cy="5887212"/>
            <a:chOff x="1658111" y="1207008"/>
            <a:chExt cx="8912570" cy="5056631"/>
          </a:xfrm>
        </p:grpSpPr>
        <p:pic>
          <p:nvPicPr>
            <p:cNvPr id="9" name="object 2"/>
            <p:cNvPicPr/>
            <p:nvPr/>
          </p:nvPicPr>
          <p:blipFill>
            <a:blip r:embed="rId2" cstate="print"/>
            <a:stretch>
              <a:fillRect/>
            </a:stretch>
          </p:blipFill>
          <p:spPr>
            <a:xfrm>
              <a:off x="1658111" y="1207008"/>
              <a:ext cx="4370832" cy="2478024"/>
            </a:xfrm>
            <a:prstGeom prst="rect">
              <a:avLst/>
            </a:prstGeom>
          </p:spPr>
        </p:pic>
        <p:pic>
          <p:nvPicPr>
            <p:cNvPr id="10" name="object 3"/>
            <p:cNvPicPr/>
            <p:nvPr/>
          </p:nvPicPr>
          <p:blipFill>
            <a:blip r:embed="rId3" cstate="print"/>
            <a:stretch>
              <a:fillRect/>
            </a:stretch>
          </p:blipFill>
          <p:spPr>
            <a:xfrm>
              <a:off x="1658111" y="3823715"/>
              <a:ext cx="4370832" cy="2424684"/>
            </a:xfrm>
            <a:prstGeom prst="rect">
              <a:avLst/>
            </a:prstGeom>
          </p:spPr>
        </p:pic>
        <p:pic>
          <p:nvPicPr>
            <p:cNvPr id="11" name="object 4"/>
            <p:cNvPicPr/>
            <p:nvPr/>
          </p:nvPicPr>
          <p:blipFill>
            <a:blip r:embed="rId4" cstate="print"/>
            <a:stretch>
              <a:fillRect/>
            </a:stretch>
          </p:blipFill>
          <p:spPr>
            <a:xfrm>
              <a:off x="6192229" y="1207008"/>
              <a:ext cx="4361688" cy="2494788"/>
            </a:xfrm>
            <a:prstGeom prst="rect">
              <a:avLst/>
            </a:prstGeom>
          </p:spPr>
        </p:pic>
        <p:pic>
          <p:nvPicPr>
            <p:cNvPr id="12" name="object 5"/>
            <p:cNvPicPr/>
            <p:nvPr/>
          </p:nvPicPr>
          <p:blipFill>
            <a:blip r:embed="rId5" cstate="print"/>
            <a:stretch>
              <a:fillRect/>
            </a:stretch>
          </p:blipFill>
          <p:spPr>
            <a:xfrm>
              <a:off x="6192229" y="3823715"/>
              <a:ext cx="4378452" cy="2439924"/>
            </a:xfrm>
            <a:prstGeom prst="rect">
              <a:avLst/>
            </a:prstGeom>
          </p:spPr>
        </p:pic>
      </p:grpSp>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411300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STANDARD UNITS</a:t>
            </a:r>
          </a:p>
        </p:txBody>
      </p:sp>
      <p:grpSp>
        <p:nvGrpSpPr>
          <p:cNvPr id="3" name="Group 2"/>
          <p:cNvGrpSpPr/>
          <p:nvPr/>
        </p:nvGrpSpPr>
        <p:grpSpPr>
          <a:xfrm>
            <a:off x="293645" y="718456"/>
            <a:ext cx="11568313" cy="5887211"/>
            <a:chOff x="1792224" y="1045463"/>
            <a:chExt cx="8741663" cy="5067300"/>
          </a:xfrm>
        </p:grpSpPr>
        <p:pic>
          <p:nvPicPr>
            <p:cNvPr id="4" name="object 2"/>
            <p:cNvPicPr/>
            <p:nvPr/>
          </p:nvPicPr>
          <p:blipFill>
            <a:blip r:embed="rId2" cstate="print"/>
            <a:stretch>
              <a:fillRect/>
            </a:stretch>
          </p:blipFill>
          <p:spPr>
            <a:xfrm>
              <a:off x="1792224" y="3665509"/>
              <a:ext cx="4292691" cy="2418298"/>
            </a:xfrm>
            <a:prstGeom prst="rect">
              <a:avLst/>
            </a:prstGeom>
          </p:spPr>
        </p:pic>
        <p:pic>
          <p:nvPicPr>
            <p:cNvPr id="5" name="object 3"/>
            <p:cNvPicPr/>
            <p:nvPr/>
          </p:nvPicPr>
          <p:blipFill>
            <a:blip r:embed="rId3" cstate="print"/>
            <a:stretch>
              <a:fillRect/>
            </a:stretch>
          </p:blipFill>
          <p:spPr>
            <a:xfrm>
              <a:off x="1801367" y="1045463"/>
              <a:ext cx="8732520" cy="2481072"/>
            </a:xfrm>
            <a:prstGeom prst="rect">
              <a:avLst/>
            </a:prstGeom>
          </p:spPr>
        </p:pic>
        <p:pic>
          <p:nvPicPr>
            <p:cNvPr id="6" name="object 4"/>
            <p:cNvPicPr/>
            <p:nvPr/>
          </p:nvPicPr>
          <p:blipFill>
            <a:blip r:embed="rId4" cstate="print"/>
            <a:stretch>
              <a:fillRect/>
            </a:stretch>
          </p:blipFill>
          <p:spPr>
            <a:xfrm>
              <a:off x="6245455" y="3665508"/>
              <a:ext cx="4288432" cy="2447255"/>
            </a:xfrm>
            <a:prstGeom prst="rect">
              <a:avLst/>
            </a:prstGeom>
          </p:spPr>
        </p:pic>
      </p:gr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344483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622300"/>
            <a:ext cx="12192000" cy="6235700"/>
            <a:chOff x="1658111" y="1083563"/>
            <a:chExt cx="8875777" cy="5003800"/>
          </a:xfrm>
        </p:grpSpPr>
        <p:pic>
          <p:nvPicPr>
            <p:cNvPr id="2" name="object 2"/>
            <p:cNvPicPr/>
            <p:nvPr/>
          </p:nvPicPr>
          <p:blipFill>
            <a:blip r:embed="rId2" cstate="print"/>
            <a:stretch>
              <a:fillRect/>
            </a:stretch>
          </p:blipFill>
          <p:spPr>
            <a:xfrm>
              <a:off x="1658111" y="3636771"/>
              <a:ext cx="8875776" cy="2450592"/>
            </a:xfrm>
            <a:prstGeom prst="rect">
              <a:avLst/>
            </a:prstGeom>
          </p:spPr>
        </p:pic>
        <p:pic>
          <p:nvPicPr>
            <p:cNvPr id="3" name="object 3"/>
            <p:cNvPicPr/>
            <p:nvPr/>
          </p:nvPicPr>
          <p:blipFill>
            <a:blip r:embed="rId3" cstate="print"/>
            <a:stretch>
              <a:fillRect/>
            </a:stretch>
          </p:blipFill>
          <p:spPr>
            <a:xfrm>
              <a:off x="1658111" y="1083563"/>
              <a:ext cx="4370832" cy="2427731"/>
            </a:xfrm>
            <a:prstGeom prst="rect">
              <a:avLst/>
            </a:prstGeom>
          </p:spPr>
        </p:pic>
        <p:pic>
          <p:nvPicPr>
            <p:cNvPr id="4" name="object 4"/>
            <p:cNvPicPr/>
            <p:nvPr/>
          </p:nvPicPr>
          <p:blipFill>
            <a:blip r:embed="rId4" cstate="print"/>
            <a:stretch>
              <a:fillRect/>
            </a:stretch>
          </p:blipFill>
          <p:spPr>
            <a:xfrm>
              <a:off x="6179820" y="1086611"/>
              <a:ext cx="4354068" cy="2435352"/>
            </a:xfrm>
            <a:prstGeom prst="rect">
              <a:avLst/>
            </a:prstGeom>
          </p:spPr>
        </p:pic>
      </p:grpSp>
      <p:sp>
        <p:nvSpPr>
          <p:cNvPr id="6"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UNFINISHED UNITS</a:t>
            </a: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198872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UNIT MIX</a:t>
            </a:r>
          </a:p>
        </p:txBody>
      </p:sp>
      <p:graphicFrame>
        <p:nvGraphicFramePr>
          <p:cNvPr id="4" name="Table 3"/>
          <p:cNvGraphicFramePr>
            <a:graphicFrameLocks noGrp="1"/>
          </p:cNvGraphicFramePr>
          <p:nvPr>
            <p:extLst>
              <p:ext uri="{D42A27DB-BD31-4B8C-83A1-F6EECF244321}">
                <p14:modId xmlns:p14="http://schemas.microsoft.com/office/powerpoint/2010/main" val="2801887192"/>
              </p:ext>
            </p:extLst>
          </p:nvPr>
        </p:nvGraphicFramePr>
        <p:xfrm>
          <a:off x="522512" y="1386177"/>
          <a:ext cx="11174550" cy="1396516"/>
        </p:xfrm>
        <a:graphic>
          <a:graphicData uri="http://schemas.openxmlformats.org/drawingml/2006/table">
            <a:tbl>
              <a:tblPr firstRow="1" bandRow="1">
                <a:tableStyleId>{F5AB1C69-6EDB-4FF4-983F-18BD219EF322}</a:tableStyleId>
              </a:tblPr>
              <a:tblGrid>
                <a:gridCol w="1862425">
                  <a:extLst>
                    <a:ext uri="{9D8B030D-6E8A-4147-A177-3AD203B41FA5}">
                      <a16:colId xmlns:a16="http://schemas.microsoft.com/office/drawing/2014/main" val="237878186"/>
                    </a:ext>
                  </a:extLst>
                </a:gridCol>
                <a:gridCol w="1862425">
                  <a:extLst>
                    <a:ext uri="{9D8B030D-6E8A-4147-A177-3AD203B41FA5}">
                      <a16:colId xmlns:a16="http://schemas.microsoft.com/office/drawing/2014/main" val="1963475470"/>
                    </a:ext>
                  </a:extLst>
                </a:gridCol>
                <a:gridCol w="1862425">
                  <a:extLst>
                    <a:ext uri="{9D8B030D-6E8A-4147-A177-3AD203B41FA5}">
                      <a16:colId xmlns:a16="http://schemas.microsoft.com/office/drawing/2014/main" val="2851831916"/>
                    </a:ext>
                  </a:extLst>
                </a:gridCol>
                <a:gridCol w="1862425">
                  <a:extLst>
                    <a:ext uri="{9D8B030D-6E8A-4147-A177-3AD203B41FA5}">
                      <a16:colId xmlns:a16="http://schemas.microsoft.com/office/drawing/2014/main" val="3083186610"/>
                    </a:ext>
                  </a:extLst>
                </a:gridCol>
                <a:gridCol w="1862425">
                  <a:extLst>
                    <a:ext uri="{9D8B030D-6E8A-4147-A177-3AD203B41FA5}">
                      <a16:colId xmlns:a16="http://schemas.microsoft.com/office/drawing/2014/main" val="3309932296"/>
                    </a:ext>
                  </a:extLst>
                </a:gridCol>
                <a:gridCol w="1862425">
                  <a:extLst>
                    <a:ext uri="{9D8B030D-6E8A-4147-A177-3AD203B41FA5}">
                      <a16:colId xmlns:a16="http://schemas.microsoft.com/office/drawing/2014/main" val="2277116374"/>
                    </a:ext>
                  </a:extLst>
                </a:gridCol>
              </a:tblGrid>
              <a:tr h="349129">
                <a:tc>
                  <a:txBody>
                    <a:bodyPr/>
                    <a:lstStyle/>
                    <a:p>
                      <a:pPr marL="41910" marR="0" indent="0" algn="ctr" defTabSz="914400" eaLnBrk="1" fontAlgn="auto" latinLnBrk="0" hangingPunct="1">
                        <a:lnSpc>
                          <a:spcPct val="100000"/>
                        </a:lnSpc>
                        <a:spcBef>
                          <a:spcPts val="105"/>
                        </a:spcBef>
                        <a:spcAft>
                          <a:spcPts val="0"/>
                        </a:spcAft>
                        <a:buClrTx/>
                        <a:buSzTx/>
                        <a:buFontTx/>
                        <a:buNone/>
                        <a:tabLst/>
                        <a:defRPr/>
                      </a:pPr>
                      <a:r>
                        <a:rPr lang="en-US" sz="1200" dirty="0">
                          <a:latin typeface="Montserrat" panose="02000505000000020004" pitchFamily="2" charset="0"/>
                        </a:rPr>
                        <a:t>U</a:t>
                      </a:r>
                      <a:r>
                        <a:rPr lang="en-US" sz="1200" spc="-5" dirty="0">
                          <a:latin typeface="Montserrat" panose="02000505000000020004" pitchFamily="2" charset="0"/>
                        </a:rPr>
                        <a:t>N</a:t>
                      </a:r>
                      <a:r>
                        <a:rPr lang="en-US" sz="1200" spc="-15" dirty="0">
                          <a:latin typeface="Montserrat" panose="02000505000000020004" pitchFamily="2" charset="0"/>
                        </a:rPr>
                        <a:t>I</a:t>
                      </a:r>
                      <a:r>
                        <a:rPr lang="en-US" sz="1200" spc="10" dirty="0">
                          <a:latin typeface="Montserrat" panose="02000505000000020004" pitchFamily="2" charset="0"/>
                        </a:rPr>
                        <a:t>T</a:t>
                      </a:r>
                      <a:r>
                        <a:rPr lang="en-US" sz="1200" spc="-30" dirty="0">
                          <a:latin typeface="Montserrat" panose="02000505000000020004" pitchFamily="2" charset="0"/>
                        </a:rPr>
                        <a:t> </a:t>
                      </a:r>
                      <a:r>
                        <a:rPr lang="en-US" sz="1200" spc="-10" dirty="0">
                          <a:latin typeface="Montserrat" panose="02000505000000020004" pitchFamily="2" charset="0"/>
                        </a:rPr>
                        <a:t>TY</a:t>
                      </a:r>
                      <a:r>
                        <a:rPr lang="en-US" sz="1200" spc="-5" dirty="0">
                          <a:latin typeface="Montserrat" panose="02000505000000020004" pitchFamily="2" charset="0"/>
                        </a:rPr>
                        <a:t>P</a:t>
                      </a:r>
                      <a:r>
                        <a:rPr lang="en-US" sz="1200" spc="10" dirty="0">
                          <a:latin typeface="Montserrat" panose="02000505000000020004" pitchFamily="2" charset="0"/>
                        </a:rPr>
                        <a:t>E</a:t>
                      </a:r>
                      <a:endParaRPr lang="en-US" sz="1200" dirty="0">
                        <a:latin typeface="Montserrat" panose="02000505000000020004" pitchFamily="2" charset="0"/>
                        <a:cs typeface="Calibri"/>
                      </a:endParaRPr>
                    </a:p>
                  </a:txBody>
                  <a:tcPr marL="0" marR="0" marT="13335" marB="0" anchor="ctr"/>
                </a:tc>
                <a:tc>
                  <a:txBody>
                    <a:bodyPr/>
                    <a:lstStyle/>
                    <a:p>
                      <a:pPr marL="189865" marR="0" indent="0" algn="ctr" defTabSz="914400" eaLnBrk="1" fontAlgn="auto" latinLnBrk="0" hangingPunct="1">
                        <a:lnSpc>
                          <a:spcPts val="1230"/>
                        </a:lnSpc>
                        <a:spcBef>
                          <a:spcPts val="0"/>
                        </a:spcBef>
                        <a:spcAft>
                          <a:spcPts val="0"/>
                        </a:spcAft>
                        <a:buClrTx/>
                        <a:buSzTx/>
                        <a:buFontTx/>
                        <a:buNone/>
                        <a:tabLst/>
                        <a:defRPr/>
                      </a:pPr>
                      <a:r>
                        <a:rPr lang="en-US" sz="1200" dirty="0">
                          <a:latin typeface="Montserrat" panose="02000505000000020004" pitchFamily="2" charset="0"/>
                        </a:rPr>
                        <a:t>U</a:t>
                      </a:r>
                      <a:r>
                        <a:rPr lang="en-US" sz="1200" spc="-5" dirty="0">
                          <a:latin typeface="Montserrat" panose="02000505000000020004" pitchFamily="2" charset="0"/>
                        </a:rPr>
                        <a:t>N</a:t>
                      </a:r>
                      <a:r>
                        <a:rPr lang="en-US" sz="1200" spc="-15" dirty="0">
                          <a:latin typeface="Montserrat" panose="02000505000000020004" pitchFamily="2" charset="0"/>
                        </a:rPr>
                        <a:t>I</a:t>
                      </a:r>
                      <a:r>
                        <a:rPr lang="en-US" sz="1200" spc="10" dirty="0">
                          <a:latin typeface="Montserrat" panose="02000505000000020004" pitchFamily="2" charset="0"/>
                        </a:rPr>
                        <a:t>T</a:t>
                      </a:r>
                      <a:r>
                        <a:rPr lang="en-US" sz="1200" spc="-20" dirty="0">
                          <a:latin typeface="Montserrat" panose="02000505000000020004" pitchFamily="2" charset="0"/>
                        </a:rPr>
                        <a:t> CO</a:t>
                      </a:r>
                      <a:r>
                        <a:rPr lang="en-US" sz="1200" spc="-10" dirty="0">
                          <a:latin typeface="Montserrat" panose="02000505000000020004" pitchFamily="2" charset="0"/>
                        </a:rPr>
                        <a:t>U</a:t>
                      </a:r>
                      <a:r>
                        <a:rPr lang="en-US" sz="1200" spc="-15" dirty="0">
                          <a:latin typeface="Montserrat" panose="02000505000000020004" pitchFamily="2" charset="0"/>
                        </a:rPr>
                        <a:t>N</a:t>
                      </a:r>
                      <a:r>
                        <a:rPr lang="en-US" sz="1200" spc="10" dirty="0">
                          <a:latin typeface="Montserrat" panose="02000505000000020004" pitchFamily="2" charset="0"/>
                        </a:rPr>
                        <a:t>T</a:t>
                      </a:r>
                      <a:endParaRPr lang="en-US" sz="1200" dirty="0">
                        <a:latin typeface="Montserrat" panose="02000505000000020004" pitchFamily="2" charset="0"/>
                        <a:cs typeface="Calibri"/>
                      </a:endParaRPr>
                    </a:p>
                  </a:txBody>
                  <a:tcPr marL="0" marR="0" marT="0" marB="0" anchor="ctr"/>
                </a:tc>
                <a:tc>
                  <a:txBody>
                    <a:bodyPr/>
                    <a:lstStyle/>
                    <a:p>
                      <a:pPr marL="0" marR="381635" indent="0" algn="ctr" defTabSz="914400" eaLnBrk="1" fontAlgn="auto" latinLnBrk="0" hangingPunct="1">
                        <a:lnSpc>
                          <a:spcPts val="1230"/>
                        </a:lnSpc>
                        <a:spcBef>
                          <a:spcPts val="0"/>
                        </a:spcBef>
                        <a:spcAft>
                          <a:spcPts val="0"/>
                        </a:spcAft>
                        <a:buClrTx/>
                        <a:buSzTx/>
                        <a:buFontTx/>
                        <a:buNone/>
                        <a:tabLst/>
                        <a:defRPr/>
                      </a:pPr>
                      <a:r>
                        <a:rPr lang="en-US" sz="1200" spc="15" dirty="0">
                          <a:latin typeface="Montserrat" panose="02000505000000020004" pitchFamily="2" charset="0"/>
                        </a:rPr>
                        <a:t>%</a:t>
                      </a:r>
                      <a:r>
                        <a:rPr lang="en-US" sz="1200" spc="-10" dirty="0">
                          <a:latin typeface="Montserrat" panose="02000505000000020004" pitchFamily="2" charset="0"/>
                        </a:rPr>
                        <a:t> </a:t>
                      </a:r>
                      <a:r>
                        <a:rPr lang="en-US" sz="1200" spc="-45" dirty="0">
                          <a:latin typeface="Montserrat" panose="02000505000000020004" pitchFamily="2" charset="0"/>
                        </a:rPr>
                        <a:t>TO</a:t>
                      </a:r>
                      <a:r>
                        <a:rPr lang="en-US" sz="1200" spc="-85" dirty="0">
                          <a:latin typeface="Montserrat" panose="02000505000000020004" pitchFamily="2" charset="0"/>
                        </a:rPr>
                        <a:t>T</a:t>
                      </a:r>
                      <a:r>
                        <a:rPr lang="en-US" sz="1200" spc="-10" dirty="0">
                          <a:latin typeface="Montserrat" panose="02000505000000020004" pitchFamily="2" charset="0"/>
                        </a:rPr>
                        <a:t>AL</a:t>
                      </a:r>
                      <a:endParaRPr lang="en-US" sz="1200" dirty="0">
                        <a:latin typeface="Montserrat" panose="02000505000000020004" pitchFamily="2" charset="0"/>
                        <a:cs typeface="Calibri"/>
                      </a:endParaRPr>
                    </a:p>
                  </a:txBody>
                  <a:tcPr marL="0" marR="0" marT="0" marB="0" anchor="ctr"/>
                </a:tc>
                <a:tc>
                  <a:txBody>
                    <a:bodyPr/>
                    <a:lstStyle/>
                    <a:p>
                      <a:pPr marL="398780" marR="0" indent="0" algn="l" defTabSz="914400" eaLnBrk="1" fontAlgn="auto" latinLnBrk="0" hangingPunct="1">
                        <a:lnSpc>
                          <a:spcPts val="1230"/>
                        </a:lnSpc>
                        <a:spcBef>
                          <a:spcPts val="0"/>
                        </a:spcBef>
                        <a:spcAft>
                          <a:spcPts val="0"/>
                        </a:spcAft>
                        <a:buClrTx/>
                        <a:buSzTx/>
                        <a:buFontTx/>
                        <a:buNone/>
                        <a:tabLst/>
                        <a:defRPr/>
                      </a:pPr>
                      <a:r>
                        <a:rPr lang="en-US" sz="1200" dirty="0">
                          <a:latin typeface="Montserrat" panose="02000505000000020004" pitchFamily="2" charset="0"/>
                        </a:rPr>
                        <a:t>U</a:t>
                      </a:r>
                      <a:r>
                        <a:rPr lang="en-US" sz="1200" spc="-5" dirty="0">
                          <a:latin typeface="Montserrat" panose="02000505000000020004" pitchFamily="2" charset="0"/>
                        </a:rPr>
                        <a:t>N</a:t>
                      </a:r>
                      <a:r>
                        <a:rPr lang="en-US" sz="1200" spc="-15" dirty="0">
                          <a:latin typeface="Montserrat" panose="02000505000000020004" pitchFamily="2" charset="0"/>
                        </a:rPr>
                        <a:t>I</a:t>
                      </a:r>
                      <a:r>
                        <a:rPr lang="en-US" sz="1200" spc="10" dirty="0">
                          <a:latin typeface="Montserrat" panose="02000505000000020004" pitchFamily="2" charset="0"/>
                        </a:rPr>
                        <a:t>T</a:t>
                      </a:r>
                      <a:r>
                        <a:rPr lang="en-US" sz="1200" spc="-30" dirty="0">
                          <a:latin typeface="Montserrat" panose="02000505000000020004" pitchFamily="2" charset="0"/>
                        </a:rPr>
                        <a:t> </a:t>
                      </a:r>
                      <a:r>
                        <a:rPr lang="en-US" sz="1200" spc="-5" dirty="0">
                          <a:latin typeface="Montserrat" panose="02000505000000020004" pitchFamily="2" charset="0"/>
                        </a:rPr>
                        <a:t>S</a:t>
                      </a:r>
                      <a:r>
                        <a:rPr lang="en-US" sz="1200" spc="-15" dirty="0">
                          <a:latin typeface="Montserrat" panose="02000505000000020004" pitchFamily="2" charset="0"/>
                        </a:rPr>
                        <a:t>I</a:t>
                      </a:r>
                      <a:r>
                        <a:rPr lang="en-US" sz="1200" spc="-5" dirty="0">
                          <a:latin typeface="Montserrat" panose="02000505000000020004" pitchFamily="2" charset="0"/>
                        </a:rPr>
                        <a:t>Z</a:t>
                      </a:r>
                      <a:r>
                        <a:rPr lang="en-US" sz="1200" spc="10" dirty="0">
                          <a:latin typeface="Montserrat" panose="02000505000000020004" pitchFamily="2" charset="0"/>
                        </a:rPr>
                        <a:t>E</a:t>
                      </a:r>
                      <a:endParaRPr lang="en-US" sz="1200" dirty="0">
                        <a:latin typeface="Montserrat" panose="02000505000000020004" pitchFamily="2" charset="0"/>
                        <a:cs typeface="Calibri"/>
                      </a:endParaRPr>
                    </a:p>
                  </a:txBody>
                  <a:tcPr marL="0" marR="0" marT="0" marB="0" anchor="ctr"/>
                </a:tc>
                <a:tc>
                  <a:txBody>
                    <a:bodyPr/>
                    <a:lstStyle/>
                    <a:p>
                      <a:pPr marL="501650" marR="0" indent="0" algn="l" defTabSz="914400" eaLnBrk="1" fontAlgn="auto" latinLnBrk="0" hangingPunct="1">
                        <a:lnSpc>
                          <a:spcPts val="1230"/>
                        </a:lnSpc>
                        <a:spcBef>
                          <a:spcPts val="0"/>
                        </a:spcBef>
                        <a:spcAft>
                          <a:spcPts val="0"/>
                        </a:spcAft>
                        <a:buClrTx/>
                        <a:buSzTx/>
                        <a:buFontTx/>
                        <a:buNone/>
                        <a:tabLst/>
                        <a:defRPr/>
                      </a:pPr>
                      <a:r>
                        <a:rPr lang="en-US" sz="1200" spc="-15" dirty="0">
                          <a:latin typeface="Montserrat" panose="02000505000000020004" pitchFamily="2" charset="0"/>
                        </a:rPr>
                        <a:t>P</a:t>
                      </a:r>
                      <a:r>
                        <a:rPr lang="en-US" sz="1200" spc="-20" dirty="0">
                          <a:latin typeface="Montserrat" panose="02000505000000020004" pitchFamily="2" charset="0"/>
                        </a:rPr>
                        <a:t>ROJ</a:t>
                      </a:r>
                      <a:r>
                        <a:rPr lang="en-US" sz="1200" spc="-10" dirty="0">
                          <a:latin typeface="Montserrat" panose="02000505000000020004" pitchFamily="2" charset="0"/>
                        </a:rPr>
                        <a:t>E</a:t>
                      </a:r>
                      <a:r>
                        <a:rPr lang="en-US" sz="1200" spc="-20" dirty="0">
                          <a:latin typeface="Montserrat" panose="02000505000000020004" pitchFamily="2" charset="0"/>
                        </a:rPr>
                        <a:t>CT</a:t>
                      </a:r>
                      <a:r>
                        <a:rPr lang="en-US" sz="1200" spc="-10" dirty="0">
                          <a:latin typeface="Montserrat" panose="02000505000000020004" pitchFamily="2" charset="0"/>
                        </a:rPr>
                        <a:t>E</a:t>
                      </a:r>
                      <a:r>
                        <a:rPr lang="en-US" sz="1200" spc="10" dirty="0">
                          <a:latin typeface="Montserrat" panose="02000505000000020004" pitchFamily="2" charset="0"/>
                        </a:rPr>
                        <a:t>D</a:t>
                      </a:r>
                      <a:r>
                        <a:rPr lang="en-US" sz="1200" spc="-50" dirty="0">
                          <a:latin typeface="Montserrat" panose="02000505000000020004" pitchFamily="2" charset="0"/>
                        </a:rPr>
                        <a:t> </a:t>
                      </a:r>
                      <a:r>
                        <a:rPr lang="en-US" sz="1200" spc="-10" dirty="0">
                          <a:latin typeface="Montserrat" panose="02000505000000020004" pitchFamily="2" charset="0"/>
                        </a:rPr>
                        <a:t>R</a:t>
                      </a:r>
                      <a:r>
                        <a:rPr lang="en-US" sz="1200" dirty="0">
                          <a:latin typeface="Montserrat" panose="02000505000000020004" pitchFamily="2" charset="0"/>
                        </a:rPr>
                        <a:t>E</a:t>
                      </a:r>
                      <a:r>
                        <a:rPr lang="en-US" sz="1200" spc="-5" dirty="0">
                          <a:latin typeface="Montserrat" panose="02000505000000020004" pitchFamily="2" charset="0"/>
                        </a:rPr>
                        <a:t>N</a:t>
                      </a:r>
                      <a:r>
                        <a:rPr lang="en-US" sz="1200" spc="10" dirty="0">
                          <a:latin typeface="Montserrat" panose="02000505000000020004" pitchFamily="2" charset="0"/>
                        </a:rPr>
                        <a:t>T</a:t>
                      </a:r>
                      <a:endParaRPr lang="en-US" sz="1200" dirty="0">
                        <a:latin typeface="Montserrat" panose="02000505000000020004" pitchFamily="2" charset="0"/>
                        <a:cs typeface="Calibri"/>
                      </a:endParaRPr>
                    </a:p>
                  </a:txBody>
                  <a:tcPr marL="0" marR="0" marT="0" marB="0" anchor="ctr"/>
                </a:tc>
                <a:tc>
                  <a:txBody>
                    <a:bodyPr/>
                    <a:lstStyle/>
                    <a:p>
                      <a:pPr marL="0" marR="24130" indent="0" algn="ctr" defTabSz="914400" eaLnBrk="1" fontAlgn="auto" latinLnBrk="0" hangingPunct="1">
                        <a:lnSpc>
                          <a:spcPts val="1230"/>
                        </a:lnSpc>
                        <a:spcBef>
                          <a:spcPts val="0"/>
                        </a:spcBef>
                        <a:spcAft>
                          <a:spcPts val="0"/>
                        </a:spcAft>
                        <a:buClrTx/>
                        <a:buSzTx/>
                        <a:buFontTx/>
                        <a:buNone/>
                        <a:tabLst/>
                        <a:defRPr/>
                      </a:pPr>
                      <a:r>
                        <a:rPr lang="en-US" sz="1200" spc="-20" dirty="0">
                          <a:latin typeface="Montserrat" panose="02000505000000020004" pitchFamily="2" charset="0"/>
                        </a:rPr>
                        <a:t>R</a:t>
                      </a:r>
                      <a:r>
                        <a:rPr lang="en-US" sz="1200" spc="-10" dirty="0">
                          <a:latin typeface="Montserrat" panose="02000505000000020004" pitchFamily="2" charset="0"/>
                        </a:rPr>
                        <a:t>E</a:t>
                      </a:r>
                      <a:r>
                        <a:rPr lang="en-US" sz="1200" spc="-15" dirty="0">
                          <a:latin typeface="Montserrat" panose="02000505000000020004" pitchFamily="2" charset="0"/>
                        </a:rPr>
                        <a:t>N</a:t>
                      </a:r>
                      <a:r>
                        <a:rPr lang="en-US" sz="1200" spc="-20" dirty="0">
                          <a:latin typeface="Montserrat" panose="02000505000000020004" pitchFamily="2" charset="0"/>
                        </a:rPr>
                        <a:t>T/S</a:t>
                      </a:r>
                      <a:r>
                        <a:rPr lang="en-US" sz="1200" spc="10" dirty="0">
                          <a:latin typeface="Montserrat" panose="02000505000000020004" pitchFamily="2" charset="0"/>
                        </a:rPr>
                        <a:t>F</a:t>
                      </a:r>
                      <a:endParaRPr lang="en-US" sz="1200" dirty="0">
                        <a:latin typeface="Montserrat" panose="02000505000000020004" pitchFamily="2" charset="0"/>
                        <a:cs typeface="Calibri"/>
                      </a:endParaRPr>
                    </a:p>
                  </a:txBody>
                  <a:tcPr marL="0" marR="0" marT="0" marB="0" anchor="ctr"/>
                </a:tc>
                <a:extLst>
                  <a:ext uri="{0D108BD9-81ED-4DB2-BD59-A6C34878D82A}">
                    <a16:rowId xmlns:a16="http://schemas.microsoft.com/office/drawing/2014/main" val="1931295874"/>
                  </a:ext>
                </a:extLst>
              </a:tr>
              <a:tr h="349129">
                <a:tc>
                  <a:txBody>
                    <a:bodyPr/>
                    <a:lstStyle/>
                    <a:p>
                      <a:pPr marL="41910" algn="ctr">
                        <a:lnSpc>
                          <a:spcPct val="100000"/>
                        </a:lnSpc>
                        <a:spcBef>
                          <a:spcPts val="105"/>
                        </a:spcBef>
                      </a:pPr>
                      <a:r>
                        <a:rPr sz="1200" spc="20" dirty="0">
                          <a:latin typeface="Montserrat" panose="02000505000000020004" pitchFamily="2" charset="0"/>
                        </a:rPr>
                        <a:t>2</a:t>
                      </a:r>
                      <a:r>
                        <a:rPr sz="1200" spc="15" dirty="0">
                          <a:latin typeface="Montserrat" panose="02000505000000020004" pitchFamily="2" charset="0"/>
                        </a:rPr>
                        <a:t> </a:t>
                      </a:r>
                      <a:r>
                        <a:rPr sz="1200" spc="20" dirty="0">
                          <a:latin typeface="Montserrat" panose="02000505000000020004" pitchFamily="2" charset="0"/>
                        </a:rPr>
                        <a:t>BR</a:t>
                      </a:r>
                      <a:r>
                        <a:rPr sz="1200" spc="30" dirty="0">
                          <a:latin typeface="Montserrat" panose="02000505000000020004" pitchFamily="2" charset="0"/>
                        </a:rPr>
                        <a:t> </a:t>
                      </a:r>
                      <a:r>
                        <a:rPr sz="1200" spc="10" dirty="0">
                          <a:latin typeface="Montserrat" panose="02000505000000020004" pitchFamily="2" charset="0"/>
                        </a:rPr>
                        <a:t>/</a:t>
                      </a:r>
                      <a:r>
                        <a:rPr sz="1200" spc="45" dirty="0">
                          <a:latin typeface="Montserrat" panose="02000505000000020004" pitchFamily="2" charset="0"/>
                        </a:rPr>
                        <a:t> </a:t>
                      </a:r>
                      <a:r>
                        <a:rPr sz="1200" spc="-15" dirty="0">
                          <a:latin typeface="Montserrat" panose="02000505000000020004" pitchFamily="2" charset="0"/>
                        </a:rPr>
                        <a:t>1.5</a:t>
                      </a:r>
                      <a:r>
                        <a:rPr sz="1200" spc="10" dirty="0">
                          <a:latin typeface="Montserrat" panose="02000505000000020004" pitchFamily="2" charset="0"/>
                        </a:rPr>
                        <a:t> </a:t>
                      </a:r>
                      <a:r>
                        <a:rPr sz="1200" spc="20" dirty="0">
                          <a:latin typeface="Montserrat" panose="02000505000000020004" pitchFamily="2" charset="0"/>
                        </a:rPr>
                        <a:t>BA</a:t>
                      </a:r>
                      <a:endParaRPr sz="1200" dirty="0">
                        <a:latin typeface="Montserrat" panose="02000505000000020004" pitchFamily="2" charset="0"/>
                        <a:cs typeface="Arial MT"/>
                      </a:endParaRPr>
                    </a:p>
                  </a:txBody>
                  <a:tcPr marL="0" marR="0" marT="13335" marB="0" anchor="ctr"/>
                </a:tc>
                <a:tc>
                  <a:txBody>
                    <a:bodyPr/>
                    <a:lstStyle/>
                    <a:p>
                      <a:pPr marL="189865" algn="ctr">
                        <a:lnSpc>
                          <a:spcPts val="1230"/>
                        </a:lnSpc>
                      </a:pPr>
                      <a:r>
                        <a:rPr sz="1200" dirty="0">
                          <a:latin typeface="Montserrat" panose="02000505000000020004" pitchFamily="2" charset="0"/>
                        </a:rPr>
                        <a:t>24</a:t>
                      </a:r>
                      <a:endParaRPr sz="1200" dirty="0">
                        <a:latin typeface="Montserrat" panose="02000505000000020004" pitchFamily="2" charset="0"/>
                        <a:cs typeface="Franklin Gothic Medium"/>
                      </a:endParaRPr>
                    </a:p>
                  </a:txBody>
                  <a:tcPr marL="0" marR="0" marT="0" marB="0" anchor="ctr"/>
                </a:tc>
                <a:tc>
                  <a:txBody>
                    <a:bodyPr/>
                    <a:lstStyle/>
                    <a:p>
                      <a:pPr marR="381635" algn="ctr">
                        <a:lnSpc>
                          <a:spcPts val="1230"/>
                        </a:lnSpc>
                      </a:pPr>
                      <a:r>
                        <a:rPr sz="1200" spc="-20" dirty="0">
                          <a:latin typeface="Montserrat" panose="02000505000000020004" pitchFamily="2" charset="0"/>
                        </a:rPr>
                        <a:t>86%</a:t>
                      </a:r>
                      <a:endParaRPr sz="1200" dirty="0">
                        <a:latin typeface="Montserrat" panose="02000505000000020004" pitchFamily="2" charset="0"/>
                        <a:cs typeface="Franklin Gothic Medium"/>
                      </a:endParaRPr>
                    </a:p>
                  </a:txBody>
                  <a:tcPr marL="0" marR="0" marT="0" marB="0" anchor="ctr"/>
                </a:tc>
                <a:tc>
                  <a:txBody>
                    <a:bodyPr/>
                    <a:lstStyle/>
                    <a:p>
                      <a:pPr marL="398780" indent="0" algn="l">
                        <a:lnSpc>
                          <a:spcPts val="1230"/>
                        </a:lnSpc>
                        <a:buFont typeface="Arial" panose="020B0604020202020204" pitchFamily="34" charset="0"/>
                        <a:buNone/>
                      </a:pPr>
                      <a:r>
                        <a:rPr sz="1200" spc="-5" dirty="0">
                          <a:latin typeface="Montserrat" panose="02000505000000020004" pitchFamily="2" charset="0"/>
                        </a:rPr>
                        <a:t>850</a:t>
                      </a:r>
                      <a:r>
                        <a:rPr sz="1200" spc="-40" dirty="0">
                          <a:latin typeface="Montserrat" panose="02000505000000020004" pitchFamily="2" charset="0"/>
                        </a:rPr>
                        <a:t> </a:t>
                      </a:r>
                      <a:r>
                        <a:rPr sz="1200" spc="-5" dirty="0">
                          <a:latin typeface="Montserrat" panose="02000505000000020004" pitchFamily="2" charset="0"/>
                        </a:rPr>
                        <a:t>SF</a:t>
                      </a:r>
                      <a:endParaRPr sz="1200" dirty="0">
                        <a:latin typeface="Montserrat" panose="02000505000000020004" pitchFamily="2" charset="0"/>
                        <a:cs typeface="Franklin Gothic Medium"/>
                      </a:endParaRPr>
                    </a:p>
                  </a:txBody>
                  <a:tcPr marL="0" marR="0" marT="0" marB="0" anchor="ctr"/>
                </a:tc>
                <a:tc>
                  <a:txBody>
                    <a:bodyPr/>
                    <a:lstStyle/>
                    <a:p>
                      <a:pPr marL="501650" algn="l">
                        <a:lnSpc>
                          <a:spcPts val="1230"/>
                        </a:lnSpc>
                      </a:pPr>
                      <a:r>
                        <a:rPr sz="1200" dirty="0">
                          <a:latin typeface="Montserrat" panose="02000505000000020004" pitchFamily="2" charset="0"/>
                        </a:rPr>
                        <a:t>$1,000</a:t>
                      </a:r>
                      <a:endParaRPr sz="1200">
                        <a:latin typeface="Montserrat" panose="02000505000000020004" pitchFamily="2" charset="0"/>
                        <a:cs typeface="Franklin Gothic Medium"/>
                      </a:endParaRPr>
                    </a:p>
                  </a:txBody>
                  <a:tcPr marL="0" marR="0" marT="0" marB="0" anchor="ctr"/>
                </a:tc>
                <a:tc>
                  <a:txBody>
                    <a:bodyPr/>
                    <a:lstStyle/>
                    <a:p>
                      <a:pPr marR="24130" algn="ctr">
                        <a:lnSpc>
                          <a:spcPts val="1230"/>
                        </a:lnSpc>
                      </a:pPr>
                      <a:r>
                        <a:rPr sz="1200" spc="-5" dirty="0">
                          <a:latin typeface="Montserrat" panose="02000505000000020004" pitchFamily="2" charset="0"/>
                        </a:rPr>
                        <a:t>$1.33</a:t>
                      </a:r>
                      <a:endParaRPr sz="1200" dirty="0">
                        <a:latin typeface="Montserrat" panose="02000505000000020004" pitchFamily="2" charset="0"/>
                        <a:cs typeface="Franklin Gothic Medium"/>
                      </a:endParaRPr>
                    </a:p>
                  </a:txBody>
                  <a:tcPr marL="0" marR="0" marT="0" marB="0" anchor="ctr"/>
                </a:tc>
                <a:extLst>
                  <a:ext uri="{0D108BD9-81ED-4DB2-BD59-A6C34878D82A}">
                    <a16:rowId xmlns:a16="http://schemas.microsoft.com/office/drawing/2014/main" val="2928590957"/>
                  </a:ext>
                </a:extLst>
              </a:tr>
              <a:tr h="349129">
                <a:tc>
                  <a:txBody>
                    <a:bodyPr/>
                    <a:lstStyle/>
                    <a:p>
                      <a:pPr marL="41910" algn="ctr">
                        <a:lnSpc>
                          <a:spcPct val="100000"/>
                        </a:lnSpc>
                        <a:spcBef>
                          <a:spcPts val="245"/>
                        </a:spcBef>
                      </a:pPr>
                      <a:r>
                        <a:rPr sz="1200" spc="20" dirty="0">
                          <a:latin typeface="Montserrat" panose="02000505000000020004" pitchFamily="2" charset="0"/>
                        </a:rPr>
                        <a:t>3</a:t>
                      </a:r>
                      <a:r>
                        <a:rPr sz="1200" spc="15" dirty="0">
                          <a:latin typeface="Montserrat" panose="02000505000000020004" pitchFamily="2" charset="0"/>
                        </a:rPr>
                        <a:t> </a:t>
                      </a:r>
                      <a:r>
                        <a:rPr sz="1200" spc="20" dirty="0">
                          <a:latin typeface="Montserrat" panose="02000505000000020004" pitchFamily="2" charset="0"/>
                        </a:rPr>
                        <a:t>BR</a:t>
                      </a:r>
                      <a:r>
                        <a:rPr sz="1200" spc="30" dirty="0">
                          <a:latin typeface="Montserrat" panose="02000505000000020004" pitchFamily="2" charset="0"/>
                        </a:rPr>
                        <a:t> </a:t>
                      </a:r>
                      <a:r>
                        <a:rPr sz="1200" spc="10" dirty="0">
                          <a:latin typeface="Montserrat" panose="02000505000000020004" pitchFamily="2" charset="0"/>
                        </a:rPr>
                        <a:t>/</a:t>
                      </a:r>
                      <a:r>
                        <a:rPr sz="1200" spc="45" dirty="0">
                          <a:latin typeface="Montserrat" panose="02000505000000020004" pitchFamily="2" charset="0"/>
                        </a:rPr>
                        <a:t> </a:t>
                      </a:r>
                      <a:r>
                        <a:rPr sz="1200" spc="20" dirty="0">
                          <a:latin typeface="Montserrat" panose="02000505000000020004" pitchFamily="2" charset="0"/>
                        </a:rPr>
                        <a:t>2</a:t>
                      </a:r>
                      <a:r>
                        <a:rPr sz="1200" spc="15" dirty="0">
                          <a:latin typeface="Montserrat" panose="02000505000000020004" pitchFamily="2" charset="0"/>
                        </a:rPr>
                        <a:t> </a:t>
                      </a:r>
                      <a:r>
                        <a:rPr sz="1200" spc="20" dirty="0">
                          <a:latin typeface="Montserrat" panose="02000505000000020004" pitchFamily="2" charset="0"/>
                        </a:rPr>
                        <a:t>BA</a:t>
                      </a:r>
                      <a:endParaRPr sz="1200" dirty="0">
                        <a:latin typeface="Montserrat" panose="02000505000000020004" pitchFamily="2" charset="0"/>
                        <a:cs typeface="Arial MT"/>
                      </a:endParaRPr>
                    </a:p>
                  </a:txBody>
                  <a:tcPr marL="0" marR="0" marT="31115" marB="0" anchor="ctr"/>
                </a:tc>
                <a:tc>
                  <a:txBody>
                    <a:bodyPr/>
                    <a:lstStyle/>
                    <a:p>
                      <a:pPr marL="189865" algn="ctr">
                        <a:lnSpc>
                          <a:spcPct val="100000"/>
                        </a:lnSpc>
                      </a:pPr>
                      <a:r>
                        <a:rPr sz="1200" dirty="0">
                          <a:latin typeface="Montserrat" panose="02000505000000020004" pitchFamily="2" charset="0"/>
                        </a:rPr>
                        <a:t>4</a:t>
                      </a:r>
                      <a:endParaRPr sz="1200" dirty="0">
                        <a:latin typeface="Montserrat" panose="02000505000000020004" pitchFamily="2" charset="0"/>
                        <a:cs typeface="Franklin Gothic Medium"/>
                      </a:endParaRPr>
                    </a:p>
                  </a:txBody>
                  <a:tcPr marL="0" marR="0" marT="0" marB="0" anchor="ctr"/>
                </a:tc>
                <a:tc>
                  <a:txBody>
                    <a:bodyPr/>
                    <a:lstStyle/>
                    <a:p>
                      <a:pPr marR="381635" algn="ctr">
                        <a:lnSpc>
                          <a:spcPct val="100000"/>
                        </a:lnSpc>
                      </a:pPr>
                      <a:r>
                        <a:rPr sz="1200" spc="-20" dirty="0">
                          <a:latin typeface="Montserrat" panose="02000505000000020004" pitchFamily="2" charset="0"/>
                        </a:rPr>
                        <a:t>14%</a:t>
                      </a:r>
                      <a:endParaRPr sz="1200" dirty="0">
                        <a:latin typeface="Montserrat" panose="02000505000000020004" pitchFamily="2" charset="0"/>
                        <a:cs typeface="Franklin Gothic Medium"/>
                      </a:endParaRPr>
                    </a:p>
                  </a:txBody>
                  <a:tcPr marL="0" marR="0" marT="0" marB="0" anchor="ctr"/>
                </a:tc>
                <a:tc>
                  <a:txBody>
                    <a:bodyPr/>
                    <a:lstStyle/>
                    <a:p>
                      <a:pPr marL="0" marR="520700" indent="0" algn="ctr">
                        <a:lnSpc>
                          <a:spcPct val="100000"/>
                        </a:lnSpc>
                        <a:buFont typeface="Arial" panose="020B0604020202020204" pitchFamily="34" charset="0"/>
                        <a:buNone/>
                      </a:pPr>
                      <a:r>
                        <a:rPr sz="1200" spc="-5" dirty="0">
                          <a:latin typeface="Montserrat" panose="02000505000000020004" pitchFamily="2" charset="0"/>
                        </a:rPr>
                        <a:t>1050</a:t>
                      </a:r>
                      <a:r>
                        <a:rPr sz="1200" spc="-35" dirty="0">
                          <a:latin typeface="Montserrat" panose="02000505000000020004" pitchFamily="2" charset="0"/>
                        </a:rPr>
                        <a:t> </a:t>
                      </a:r>
                      <a:r>
                        <a:rPr sz="1200" spc="-5" dirty="0">
                          <a:latin typeface="Montserrat" panose="02000505000000020004" pitchFamily="2" charset="0"/>
                        </a:rPr>
                        <a:t>SF</a:t>
                      </a:r>
                      <a:endParaRPr sz="1200" dirty="0">
                        <a:latin typeface="Montserrat" panose="02000505000000020004" pitchFamily="2" charset="0"/>
                        <a:cs typeface="Franklin Gothic Medium"/>
                      </a:endParaRPr>
                    </a:p>
                  </a:txBody>
                  <a:tcPr marL="0" marR="0" marT="0" marB="0" anchor="ctr"/>
                </a:tc>
                <a:tc>
                  <a:txBody>
                    <a:bodyPr/>
                    <a:lstStyle/>
                    <a:p>
                      <a:pPr marL="501650" algn="l">
                        <a:lnSpc>
                          <a:spcPct val="100000"/>
                        </a:lnSpc>
                      </a:pPr>
                      <a:r>
                        <a:rPr sz="1200" dirty="0">
                          <a:latin typeface="Montserrat" panose="02000505000000020004" pitchFamily="2" charset="0"/>
                        </a:rPr>
                        <a:t>$1,200</a:t>
                      </a:r>
                      <a:endParaRPr sz="1200" dirty="0">
                        <a:latin typeface="Montserrat" panose="02000505000000020004" pitchFamily="2" charset="0"/>
                        <a:cs typeface="Franklin Gothic Medium"/>
                      </a:endParaRPr>
                    </a:p>
                  </a:txBody>
                  <a:tcPr marL="0" marR="0" marT="0" marB="0" anchor="ctr"/>
                </a:tc>
                <a:tc>
                  <a:txBody>
                    <a:bodyPr/>
                    <a:lstStyle/>
                    <a:p>
                      <a:pPr marR="24130" algn="ctr">
                        <a:lnSpc>
                          <a:spcPct val="100000"/>
                        </a:lnSpc>
                      </a:pPr>
                      <a:r>
                        <a:rPr sz="1200" spc="-5" dirty="0">
                          <a:latin typeface="Montserrat" panose="02000505000000020004" pitchFamily="2" charset="0"/>
                        </a:rPr>
                        <a:t>$1.44</a:t>
                      </a:r>
                      <a:endParaRPr sz="1200" dirty="0">
                        <a:latin typeface="Montserrat" panose="02000505000000020004" pitchFamily="2" charset="0"/>
                        <a:cs typeface="Franklin Gothic Medium"/>
                      </a:endParaRPr>
                    </a:p>
                  </a:txBody>
                  <a:tcPr marL="0" marR="0" marT="0" marB="0" anchor="ctr"/>
                </a:tc>
                <a:extLst>
                  <a:ext uri="{0D108BD9-81ED-4DB2-BD59-A6C34878D82A}">
                    <a16:rowId xmlns:a16="http://schemas.microsoft.com/office/drawing/2014/main" val="3863391748"/>
                  </a:ext>
                </a:extLst>
              </a:tr>
              <a:tr h="349129">
                <a:tc>
                  <a:txBody>
                    <a:bodyPr/>
                    <a:lstStyle/>
                    <a:p>
                      <a:pPr marL="42545" algn="ctr">
                        <a:lnSpc>
                          <a:spcPts val="1140"/>
                        </a:lnSpc>
                      </a:pPr>
                      <a:r>
                        <a:rPr sz="1200" spc="5" dirty="0">
                          <a:latin typeface="Montserrat" panose="02000505000000020004" pitchFamily="2" charset="0"/>
                        </a:rPr>
                        <a:t>TOTALS/AVERAGES</a:t>
                      </a:r>
                      <a:endParaRPr sz="1200" dirty="0">
                        <a:latin typeface="Montserrat" panose="02000505000000020004" pitchFamily="2" charset="0"/>
                        <a:cs typeface="Arial"/>
                      </a:endParaRPr>
                    </a:p>
                  </a:txBody>
                  <a:tcPr marL="0" marR="0" marT="0" marB="0" anchor="ctr"/>
                </a:tc>
                <a:tc>
                  <a:txBody>
                    <a:bodyPr/>
                    <a:lstStyle/>
                    <a:p>
                      <a:pPr marL="151130" algn="ctr">
                        <a:lnSpc>
                          <a:spcPts val="1175"/>
                        </a:lnSpc>
                      </a:pPr>
                      <a:r>
                        <a:rPr sz="1200" spc="5" dirty="0">
                          <a:latin typeface="Montserrat" panose="02000505000000020004" pitchFamily="2" charset="0"/>
                        </a:rPr>
                        <a:t>28</a:t>
                      </a:r>
                      <a:endParaRPr sz="1200" dirty="0">
                        <a:latin typeface="Montserrat" panose="02000505000000020004" pitchFamily="2" charset="0"/>
                        <a:cs typeface="Arial MT"/>
                      </a:endParaRPr>
                    </a:p>
                  </a:txBody>
                  <a:tcPr marL="0" marR="0" marT="0" marB="0" anchor="ctr"/>
                </a:tc>
                <a:tc>
                  <a:txBody>
                    <a:bodyPr/>
                    <a:lstStyle/>
                    <a:p>
                      <a:pPr marR="318135" algn="ctr">
                        <a:lnSpc>
                          <a:spcPts val="1140"/>
                        </a:lnSpc>
                      </a:pPr>
                      <a:r>
                        <a:rPr sz="1200" spc="15" dirty="0">
                          <a:latin typeface="Montserrat" panose="02000505000000020004" pitchFamily="2" charset="0"/>
                        </a:rPr>
                        <a:t>100%</a:t>
                      </a:r>
                      <a:endParaRPr sz="1200" dirty="0">
                        <a:latin typeface="Montserrat" panose="02000505000000020004" pitchFamily="2" charset="0"/>
                        <a:cs typeface="Arial"/>
                      </a:endParaRPr>
                    </a:p>
                  </a:txBody>
                  <a:tcPr marL="0" marR="0" marT="0" marB="0" anchor="ctr"/>
                </a:tc>
                <a:tc>
                  <a:txBody>
                    <a:bodyPr/>
                    <a:lstStyle/>
                    <a:p>
                      <a:pPr marR="494030" algn="ctr">
                        <a:lnSpc>
                          <a:spcPts val="1145"/>
                        </a:lnSpc>
                      </a:pPr>
                      <a:r>
                        <a:rPr sz="1200" spc="20" dirty="0">
                          <a:latin typeface="Montserrat" panose="02000505000000020004" pitchFamily="2" charset="0"/>
                        </a:rPr>
                        <a:t>24,600</a:t>
                      </a:r>
                      <a:r>
                        <a:rPr sz="1200" spc="-30" dirty="0">
                          <a:latin typeface="Montserrat" panose="02000505000000020004" pitchFamily="2" charset="0"/>
                        </a:rPr>
                        <a:t> </a:t>
                      </a:r>
                      <a:r>
                        <a:rPr sz="1200" spc="25" dirty="0">
                          <a:latin typeface="Montserrat" panose="02000505000000020004" pitchFamily="2" charset="0"/>
                        </a:rPr>
                        <a:t>SF</a:t>
                      </a:r>
                      <a:endParaRPr sz="1200" dirty="0">
                        <a:latin typeface="Montserrat" panose="02000505000000020004" pitchFamily="2" charset="0"/>
                        <a:cs typeface="Arial"/>
                      </a:endParaRPr>
                    </a:p>
                  </a:txBody>
                  <a:tcPr marL="0" marR="0" marT="0" marB="0" anchor="ctr"/>
                </a:tc>
                <a:tc>
                  <a:txBody>
                    <a:bodyPr/>
                    <a:lstStyle/>
                    <a:p>
                      <a:pPr marL="539115" algn="l">
                        <a:lnSpc>
                          <a:spcPts val="1125"/>
                        </a:lnSpc>
                      </a:pPr>
                      <a:r>
                        <a:rPr sz="1200" spc="20" dirty="0">
                          <a:latin typeface="Montserrat" panose="02000505000000020004" pitchFamily="2" charset="0"/>
                        </a:rPr>
                        <a:t>$28,800</a:t>
                      </a:r>
                      <a:endParaRPr sz="1200" dirty="0">
                        <a:latin typeface="Montserrat" panose="02000505000000020004" pitchFamily="2" charset="0"/>
                        <a:cs typeface="Arial"/>
                      </a:endParaRPr>
                    </a:p>
                  </a:txBody>
                  <a:tcPr marL="0" marR="0" marT="0" marB="0" anchor="ctr"/>
                </a:tc>
                <a:tc>
                  <a:txBody>
                    <a:bodyPr/>
                    <a:lstStyle/>
                    <a:p>
                      <a:pPr marR="53975" algn="ctr">
                        <a:lnSpc>
                          <a:spcPts val="1140"/>
                        </a:lnSpc>
                      </a:pPr>
                      <a:r>
                        <a:rPr sz="1200" spc="-25" dirty="0">
                          <a:latin typeface="Montserrat" panose="02000505000000020004" pitchFamily="2" charset="0"/>
                        </a:rPr>
                        <a:t>$1.37</a:t>
                      </a:r>
                      <a:endParaRPr sz="1200" dirty="0">
                        <a:latin typeface="Montserrat" panose="02000505000000020004" pitchFamily="2" charset="0"/>
                        <a:cs typeface="Arial"/>
                      </a:endParaRPr>
                    </a:p>
                  </a:txBody>
                  <a:tcPr marL="0" marR="0" marT="0" marB="0" anchor="ctr"/>
                </a:tc>
                <a:extLst>
                  <a:ext uri="{0D108BD9-81ED-4DB2-BD59-A6C34878D82A}">
                    <a16:rowId xmlns:a16="http://schemas.microsoft.com/office/drawing/2014/main" val="1097951914"/>
                  </a:ext>
                </a:extLst>
              </a:tr>
            </a:tbl>
          </a:graphicData>
        </a:graphic>
      </p:graphicFrame>
      <p:pic>
        <p:nvPicPr>
          <p:cNvPr id="7" name="object 4"/>
          <p:cNvPicPr/>
          <p:nvPr/>
        </p:nvPicPr>
        <p:blipFill>
          <a:blip r:embed="rId2" cstate="print">
            <a:grayscl/>
          </a:blip>
          <a:stretch>
            <a:fillRect/>
          </a:stretch>
        </p:blipFill>
        <p:spPr>
          <a:xfrm>
            <a:off x="1364340" y="2978907"/>
            <a:ext cx="4962985" cy="3487207"/>
          </a:xfrm>
          <a:prstGeom prst="rect">
            <a:avLst/>
          </a:prstGeom>
        </p:spPr>
      </p:pic>
      <p:sp>
        <p:nvSpPr>
          <p:cNvPr id="12" name="object 50"/>
          <p:cNvSpPr txBox="1"/>
          <p:nvPr/>
        </p:nvSpPr>
        <p:spPr>
          <a:xfrm>
            <a:off x="6830549" y="3968457"/>
            <a:ext cx="4418022" cy="754053"/>
          </a:xfrm>
          <a:prstGeom prst="rect">
            <a:avLst/>
          </a:prstGeom>
        </p:spPr>
        <p:txBody>
          <a:bodyPr vert="horz" wrap="square" lIns="0" tIns="15240" rIns="0" bIns="0" rtlCol="0">
            <a:spAutoFit/>
          </a:bodyPr>
          <a:lstStyle/>
          <a:p>
            <a:pPr marL="12700">
              <a:spcBef>
                <a:spcPts val="120"/>
              </a:spcBef>
            </a:pPr>
            <a:r>
              <a:rPr sz="2400" b="1" spc="25" dirty="0">
                <a:latin typeface="Montserrat" panose="02000505000000020004" pitchFamily="2" charset="0"/>
                <a:cs typeface="Arial"/>
              </a:rPr>
              <a:t>Market</a:t>
            </a:r>
            <a:r>
              <a:rPr sz="2400" b="1" spc="-15" dirty="0">
                <a:latin typeface="Montserrat" panose="02000505000000020004" pitchFamily="2" charset="0"/>
                <a:cs typeface="Arial"/>
              </a:rPr>
              <a:t> </a:t>
            </a:r>
            <a:r>
              <a:rPr sz="2400" b="1" spc="25" dirty="0">
                <a:latin typeface="Montserrat" panose="02000505000000020004" pitchFamily="2" charset="0"/>
                <a:cs typeface="Arial"/>
              </a:rPr>
              <a:t>Gross</a:t>
            </a:r>
            <a:r>
              <a:rPr sz="2400" b="1" spc="-15" dirty="0">
                <a:latin typeface="Montserrat" panose="02000505000000020004" pitchFamily="2" charset="0"/>
                <a:cs typeface="Arial"/>
              </a:rPr>
              <a:t> </a:t>
            </a:r>
            <a:r>
              <a:rPr sz="2400" b="1" spc="15" dirty="0">
                <a:latin typeface="Montserrat" panose="02000505000000020004" pitchFamily="2" charset="0"/>
                <a:cs typeface="Arial"/>
              </a:rPr>
              <a:t>Annual</a:t>
            </a:r>
            <a:r>
              <a:rPr lang="en-US" sz="2400" b="1" spc="15" dirty="0">
                <a:latin typeface="Montserrat" panose="02000505000000020004" pitchFamily="2" charset="0"/>
                <a:cs typeface="Arial"/>
              </a:rPr>
              <a:t> Rent: </a:t>
            </a:r>
            <a:r>
              <a:rPr lang="en-US" sz="2400" spc="-10" dirty="0">
                <a:latin typeface="Montserrat" panose="02000505000000020004" pitchFamily="2" charset="0"/>
                <a:cs typeface="Arial MT"/>
              </a:rPr>
              <a:t>$345</a:t>
            </a:r>
            <a:r>
              <a:rPr lang="en-US" sz="2400" spc="-5" dirty="0">
                <a:latin typeface="Montserrat" panose="02000505000000020004" pitchFamily="2" charset="0"/>
                <a:cs typeface="Arial MT"/>
              </a:rPr>
              <a:t>,</a:t>
            </a:r>
            <a:r>
              <a:rPr lang="en-US" sz="2400" spc="-10" dirty="0">
                <a:latin typeface="Montserrat" panose="02000505000000020004" pitchFamily="2" charset="0"/>
                <a:cs typeface="Arial MT"/>
              </a:rPr>
              <a:t>60</a:t>
            </a:r>
            <a:r>
              <a:rPr lang="en-US" sz="2400" spc="10" dirty="0">
                <a:latin typeface="Montserrat" panose="02000505000000020004" pitchFamily="2" charset="0"/>
                <a:cs typeface="Arial MT"/>
              </a:rPr>
              <a:t>0</a:t>
            </a:r>
            <a:r>
              <a:rPr lang="en-US" sz="2400" b="1" spc="15" dirty="0">
                <a:latin typeface="Montserrat" panose="02000505000000020004" pitchFamily="2" charset="0"/>
                <a:cs typeface="Arial"/>
              </a:rPr>
              <a:t> </a:t>
            </a:r>
            <a:endParaRPr sz="2400" dirty="0">
              <a:latin typeface="Montserrat" panose="02000505000000020004" pitchFamily="2" charset="0"/>
              <a:cs typeface="Arial"/>
            </a:endParaRPr>
          </a:p>
        </p:txBody>
      </p:sp>
    </p:spTree>
    <p:extLst>
      <p:ext uri="{BB962C8B-B14F-4D97-AF65-F5344CB8AC3E}">
        <p14:creationId xmlns:p14="http://schemas.microsoft.com/office/powerpoint/2010/main" val="3541721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TIMELINE</a:t>
            </a:r>
          </a:p>
        </p:txBody>
      </p:sp>
      <p:sp>
        <p:nvSpPr>
          <p:cNvPr id="4" name="object 5"/>
          <p:cNvSpPr txBox="1"/>
          <p:nvPr/>
        </p:nvSpPr>
        <p:spPr>
          <a:xfrm>
            <a:off x="777189" y="4205732"/>
            <a:ext cx="365432" cy="335348"/>
          </a:xfrm>
          <a:prstGeom prst="rect">
            <a:avLst/>
          </a:prstGeom>
        </p:spPr>
        <p:txBody>
          <a:bodyPr vert="horz" wrap="square" lIns="0" tIns="12065" rIns="0" bIns="0" rtlCol="0">
            <a:spAutoFit/>
          </a:bodyPr>
          <a:lstStyle/>
          <a:p>
            <a:pPr marL="12700">
              <a:lnSpc>
                <a:spcPct val="100000"/>
              </a:lnSpc>
              <a:spcBef>
                <a:spcPts val="95"/>
              </a:spcBef>
            </a:pPr>
            <a:r>
              <a:rPr sz="1050" b="1" spc="35" dirty="0">
                <a:latin typeface="Montserrat" panose="02000505000000020004" pitchFamily="2" charset="0"/>
                <a:cs typeface="Cambria"/>
              </a:rPr>
              <a:t>2022</a:t>
            </a:r>
            <a:endParaRPr sz="1050">
              <a:latin typeface="Montserrat" panose="02000505000000020004" pitchFamily="2" charset="0"/>
              <a:cs typeface="Cambria"/>
            </a:endParaRPr>
          </a:p>
        </p:txBody>
      </p:sp>
      <p:sp>
        <p:nvSpPr>
          <p:cNvPr id="14" name="object 15"/>
          <p:cNvSpPr txBox="1"/>
          <p:nvPr/>
        </p:nvSpPr>
        <p:spPr>
          <a:xfrm>
            <a:off x="6442202" y="4205732"/>
            <a:ext cx="365432" cy="173766"/>
          </a:xfrm>
          <a:prstGeom prst="rect">
            <a:avLst/>
          </a:prstGeom>
        </p:spPr>
        <p:txBody>
          <a:bodyPr vert="horz" wrap="square" lIns="0" tIns="12065" rIns="0" bIns="0" rtlCol="0">
            <a:spAutoFit/>
          </a:bodyPr>
          <a:lstStyle/>
          <a:p>
            <a:pPr marL="12700">
              <a:lnSpc>
                <a:spcPct val="100000"/>
              </a:lnSpc>
              <a:spcBef>
                <a:spcPts val="95"/>
              </a:spcBef>
            </a:pPr>
            <a:r>
              <a:rPr sz="1050" b="1" spc="35" dirty="0">
                <a:latin typeface="Montserrat" panose="02000505000000020004" pitchFamily="2" charset="0"/>
                <a:cs typeface="Cambria"/>
              </a:rPr>
              <a:t>2023</a:t>
            </a:r>
            <a:endParaRPr sz="1050" dirty="0">
              <a:latin typeface="Montserrat" panose="02000505000000020004" pitchFamily="2" charset="0"/>
              <a:cs typeface="Cambria"/>
            </a:endParaRPr>
          </a:p>
        </p:txBody>
      </p:sp>
      <p:sp>
        <p:nvSpPr>
          <p:cNvPr id="59" name="object 60"/>
          <p:cNvSpPr txBox="1"/>
          <p:nvPr/>
        </p:nvSpPr>
        <p:spPr>
          <a:xfrm>
            <a:off x="996118" y="2811184"/>
            <a:ext cx="1499870" cy="659796"/>
          </a:xfrm>
          <a:prstGeom prst="rect">
            <a:avLst/>
          </a:prstGeom>
        </p:spPr>
        <p:txBody>
          <a:bodyPr vert="horz" wrap="square" lIns="0" tIns="13335" rIns="0" bIns="0" rtlCol="0">
            <a:spAutoFit/>
          </a:bodyPr>
          <a:lstStyle/>
          <a:p>
            <a:pPr>
              <a:lnSpc>
                <a:spcPct val="100000"/>
              </a:lnSpc>
              <a:spcBef>
                <a:spcPts val="105"/>
              </a:spcBef>
            </a:pPr>
            <a:r>
              <a:rPr sz="1400" spc="-20" dirty="0">
                <a:solidFill>
                  <a:schemeClr val="tx1">
                    <a:lumMod val="85000"/>
                    <a:lumOff val="15000"/>
                  </a:schemeClr>
                </a:solidFill>
                <a:latin typeface="Montserrat" panose="02000505000000020004" pitchFamily="2" charset="0"/>
                <a:cs typeface="Franklin Gothic Medium"/>
              </a:rPr>
              <a:t>Analysis</a:t>
            </a:r>
            <a:r>
              <a:rPr sz="1400" spc="-45" dirty="0">
                <a:solidFill>
                  <a:schemeClr val="tx1">
                    <a:lumMod val="85000"/>
                    <a:lumOff val="15000"/>
                  </a:schemeClr>
                </a:solidFill>
                <a:latin typeface="Montserrat" panose="02000505000000020004" pitchFamily="2" charset="0"/>
                <a:cs typeface="Franklin Gothic Medium"/>
              </a:rPr>
              <a:t> </a:t>
            </a:r>
            <a:r>
              <a:rPr sz="1400" spc="-20" dirty="0">
                <a:solidFill>
                  <a:schemeClr val="tx1">
                    <a:lumMod val="85000"/>
                    <a:lumOff val="15000"/>
                  </a:schemeClr>
                </a:solidFill>
                <a:latin typeface="Montserrat" panose="02000505000000020004" pitchFamily="2" charset="0"/>
                <a:cs typeface="Franklin Gothic Medium"/>
              </a:rPr>
              <a:t>Begin</a:t>
            </a:r>
            <a:r>
              <a:rPr sz="1400" spc="-30" dirty="0">
                <a:solidFill>
                  <a:schemeClr val="tx1">
                    <a:lumMod val="85000"/>
                    <a:lumOff val="15000"/>
                  </a:schemeClr>
                </a:solidFill>
                <a:latin typeface="Montserrat" panose="02000505000000020004" pitchFamily="2" charset="0"/>
                <a:cs typeface="Franklin Gothic Medium"/>
              </a:rPr>
              <a:t> </a:t>
            </a:r>
            <a:r>
              <a:rPr sz="1400" spc="-20" dirty="0">
                <a:solidFill>
                  <a:schemeClr val="tx1">
                    <a:lumMod val="85000"/>
                    <a:lumOff val="15000"/>
                  </a:schemeClr>
                </a:solidFill>
                <a:latin typeface="Montserrat" panose="02000505000000020004" pitchFamily="2" charset="0"/>
                <a:cs typeface="Franklin Gothic Medium"/>
              </a:rPr>
              <a:t>Date</a:t>
            </a:r>
            <a:br>
              <a:rPr lang="en-US" sz="1400" dirty="0">
                <a:solidFill>
                  <a:schemeClr val="tx1">
                    <a:lumMod val="85000"/>
                    <a:lumOff val="15000"/>
                  </a:schemeClr>
                </a:solidFill>
                <a:latin typeface="Montserrat" panose="02000505000000020004" pitchFamily="2" charset="0"/>
                <a:cs typeface="Franklin Gothic Medium"/>
              </a:rPr>
            </a:br>
            <a:r>
              <a:rPr sz="1400" spc="-10" dirty="0">
                <a:solidFill>
                  <a:schemeClr val="tx1">
                    <a:lumMod val="85000"/>
                    <a:lumOff val="15000"/>
                  </a:schemeClr>
                </a:solidFill>
                <a:latin typeface="Montserrat" panose="02000505000000020004" pitchFamily="2" charset="0"/>
                <a:cs typeface="Franklin Gothic Medium"/>
              </a:rPr>
              <a:t>January, </a:t>
            </a:r>
            <a:r>
              <a:rPr sz="1400" spc="-5" dirty="0">
                <a:solidFill>
                  <a:schemeClr val="tx1">
                    <a:lumMod val="85000"/>
                    <a:lumOff val="15000"/>
                  </a:schemeClr>
                </a:solidFill>
                <a:latin typeface="Montserrat" panose="02000505000000020004" pitchFamily="2" charset="0"/>
                <a:cs typeface="Franklin Gothic Medium"/>
              </a:rPr>
              <a:t>2022</a:t>
            </a:r>
            <a:endParaRPr sz="1400" dirty="0">
              <a:solidFill>
                <a:schemeClr val="tx1">
                  <a:lumMod val="85000"/>
                  <a:lumOff val="15000"/>
                </a:schemeClr>
              </a:solidFill>
              <a:latin typeface="Montserrat" panose="02000505000000020004" pitchFamily="2" charset="0"/>
              <a:cs typeface="Franklin Gothic Medium"/>
            </a:endParaRPr>
          </a:p>
        </p:txBody>
      </p:sp>
      <p:sp>
        <p:nvSpPr>
          <p:cNvPr id="60" name="object 61"/>
          <p:cNvSpPr/>
          <p:nvPr/>
        </p:nvSpPr>
        <p:spPr>
          <a:xfrm>
            <a:off x="843533" y="2753867"/>
            <a:ext cx="76200" cy="895350"/>
          </a:xfrm>
          <a:custGeom>
            <a:avLst/>
            <a:gdLst/>
            <a:ahLst/>
            <a:cxnLst/>
            <a:rect l="l" t="t" r="r" b="b"/>
            <a:pathLst>
              <a:path w="76200" h="895350">
                <a:moveTo>
                  <a:pt x="31750" y="820429"/>
                </a:moveTo>
                <a:lnTo>
                  <a:pt x="23268" y="822138"/>
                </a:lnTo>
                <a:lnTo>
                  <a:pt x="11158" y="830294"/>
                </a:lnTo>
                <a:lnTo>
                  <a:pt x="2993" y="842402"/>
                </a:lnTo>
                <a:lnTo>
                  <a:pt x="0" y="857250"/>
                </a:lnTo>
                <a:lnTo>
                  <a:pt x="2993" y="872097"/>
                </a:lnTo>
                <a:lnTo>
                  <a:pt x="11158" y="884205"/>
                </a:lnTo>
                <a:lnTo>
                  <a:pt x="23268" y="892361"/>
                </a:lnTo>
                <a:lnTo>
                  <a:pt x="38100" y="895350"/>
                </a:lnTo>
                <a:lnTo>
                  <a:pt x="52931" y="892361"/>
                </a:lnTo>
                <a:lnTo>
                  <a:pt x="65041" y="884205"/>
                </a:lnTo>
                <a:lnTo>
                  <a:pt x="73206" y="872097"/>
                </a:lnTo>
                <a:lnTo>
                  <a:pt x="76200" y="857250"/>
                </a:lnTo>
                <a:lnTo>
                  <a:pt x="31750" y="857250"/>
                </a:lnTo>
                <a:lnTo>
                  <a:pt x="31750" y="820429"/>
                </a:lnTo>
                <a:close/>
              </a:path>
              <a:path w="76200" h="895350">
                <a:moveTo>
                  <a:pt x="38100" y="819150"/>
                </a:moveTo>
                <a:lnTo>
                  <a:pt x="31750" y="820429"/>
                </a:lnTo>
                <a:lnTo>
                  <a:pt x="31750" y="857250"/>
                </a:lnTo>
                <a:lnTo>
                  <a:pt x="44450" y="857250"/>
                </a:lnTo>
                <a:lnTo>
                  <a:pt x="44450" y="820429"/>
                </a:lnTo>
                <a:lnTo>
                  <a:pt x="38100" y="819150"/>
                </a:lnTo>
                <a:close/>
              </a:path>
              <a:path w="76200" h="895350">
                <a:moveTo>
                  <a:pt x="44450" y="820429"/>
                </a:moveTo>
                <a:lnTo>
                  <a:pt x="44450" y="857250"/>
                </a:lnTo>
                <a:lnTo>
                  <a:pt x="76200" y="857250"/>
                </a:lnTo>
                <a:lnTo>
                  <a:pt x="73206" y="842402"/>
                </a:lnTo>
                <a:lnTo>
                  <a:pt x="65041" y="830294"/>
                </a:lnTo>
                <a:lnTo>
                  <a:pt x="52931" y="822138"/>
                </a:lnTo>
                <a:lnTo>
                  <a:pt x="44450" y="820429"/>
                </a:lnTo>
                <a:close/>
              </a:path>
              <a:path w="76200" h="895350">
                <a:moveTo>
                  <a:pt x="44450" y="0"/>
                </a:moveTo>
                <a:lnTo>
                  <a:pt x="31750" y="0"/>
                </a:lnTo>
                <a:lnTo>
                  <a:pt x="31750" y="820429"/>
                </a:lnTo>
                <a:lnTo>
                  <a:pt x="38100" y="819150"/>
                </a:lnTo>
                <a:lnTo>
                  <a:pt x="44450" y="819150"/>
                </a:lnTo>
                <a:lnTo>
                  <a:pt x="44450" y="0"/>
                </a:lnTo>
                <a:close/>
              </a:path>
              <a:path w="76200" h="895350">
                <a:moveTo>
                  <a:pt x="44450" y="819150"/>
                </a:moveTo>
                <a:lnTo>
                  <a:pt x="38100" y="819150"/>
                </a:lnTo>
                <a:lnTo>
                  <a:pt x="44450" y="820429"/>
                </a:lnTo>
                <a:lnTo>
                  <a:pt x="44450" y="819150"/>
                </a:lnTo>
                <a:close/>
              </a:path>
            </a:pathLst>
          </a:custGeom>
          <a:solidFill>
            <a:srgbClr val="FFFFFF"/>
          </a:solidFill>
          <a:ln>
            <a:solidFill>
              <a:schemeClr val="tx1"/>
            </a:solidFill>
          </a:ln>
        </p:spPr>
        <p:txBody>
          <a:bodyPr wrap="square" lIns="0" tIns="0" rIns="0" bIns="0" rtlCol="0"/>
          <a:lstStyle/>
          <a:p>
            <a:endParaRPr>
              <a:latin typeface="Montserrat" panose="02000505000000020004" pitchFamily="2" charset="0"/>
            </a:endParaRPr>
          </a:p>
        </p:txBody>
      </p:sp>
      <p:sp>
        <p:nvSpPr>
          <p:cNvPr id="61" name="object 62"/>
          <p:cNvSpPr/>
          <p:nvPr/>
        </p:nvSpPr>
        <p:spPr>
          <a:xfrm>
            <a:off x="2277617" y="3995928"/>
            <a:ext cx="76200" cy="895350"/>
          </a:xfrm>
          <a:custGeom>
            <a:avLst/>
            <a:gdLst/>
            <a:ahLst/>
            <a:cxnLst/>
            <a:rect l="l" t="t" r="r" b="b"/>
            <a:pathLst>
              <a:path w="76200" h="895350">
                <a:moveTo>
                  <a:pt x="31750" y="74921"/>
                </a:moveTo>
                <a:lnTo>
                  <a:pt x="31750" y="895350"/>
                </a:lnTo>
                <a:lnTo>
                  <a:pt x="44450" y="895350"/>
                </a:lnTo>
                <a:lnTo>
                  <a:pt x="44450" y="76200"/>
                </a:lnTo>
                <a:lnTo>
                  <a:pt x="38100" y="76200"/>
                </a:lnTo>
                <a:lnTo>
                  <a:pt x="31750" y="74921"/>
                </a:lnTo>
                <a:close/>
              </a:path>
              <a:path w="76200" h="895350">
                <a:moveTo>
                  <a:pt x="44450" y="38100"/>
                </a:moveTo>
                <a:lnTo>
                  <a:pt x="31750" y="38100"/>
                </a:lnTo>
                <a:lnTo>
                  <a:pt x="31750" y="74921"/>
                </a:lnTo>
                <a:lnTo>
                  <a:pt x="38100" y="76200"/>
                </a:lnTo>
                <a:lnTo>
                  <a:pt x="44450" y="74921"/>
                </a:lnTo>
                <a:lnTo>
                  <a:pt x="44450" y="38100"/>
                </a:lnTo>
                <a:close/>
              </a:path>
              <a:path w="76200" h="895350">
                <a:moveTo>
                  <a:pt x="44450" y="74921"/>
                </a:moveTo>
                <a:lnTo>
                  <a:pt x="38100" y="76200"/>
                </a:lnTo>
                <a:lnTo>
                  <a:pt x="44450" y="76200"/>
                </a:lnTo>
                <a:lnTo>
                  <a:pt x="44450" y="74921"/>
                </a:lnTo>
                <a:close/>
              </a:path>
              <a:path w="76200" h="895350">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8100"/>
                </a:lnTo>
                <a:lnTo>
                  <a:pt x="76200" y="38100"/>
                </a:lnTo>
                <a:lnTo>
                  <a:pt x="73211" y="23252"/>
                </a:lnTo>
                <a:lnTo>
                  <a:pt x="65055" y="11144"/>
                </a:lnTo>
                <a:lnTo>
                  <a:pt x="52947" y="2988"/>
                </a:lnTo>
                <a:lnTo>
                  <a:pt x="38100" y="0"/>
                </a:lnTo>
                <a:close/>
              </a:path>
              <a:path w="76200" h="895350">
                <a:moveTo>
                  <a:pt x="76200" y="38100"/>
                </a:moveTo>
                <a:lnTo>
                  <a:pt x="44450" y="38100"/>
                </a:lnTo>
                <a:lnTo>
                  <a:pt x="44450" y="74921"/>
                </a:lnTo>
                <a:lnTo>
                  <a:pt x="52947" y="73211"/>
                </a:lnTo>
                <a:lnTo>
                  <a:pt x="65055" y="65055"/>
                </a:lnTo>
                <a:lnTo>
                  <a:pt x="73211" y="52947"/>
                </a:lnTo>
                <a:lnTo>
                  <a:pt x="76200" y="38100"/>
                </a:lnTo>
                <a:close/>
              </a:path>
            </a:pathLst>
          </a:custGeom>
          <a:solidFill>
            <a:srgbClr val="FFFFFF"/>
          </a:solidFill>
          <a:ln>
            <a:solidFill>
              <a:schemeClr val="tx1"/>
            </a:solidFill>
          </a:ln>
        </p:spPr>
        <p:txBody>
          <a:bodyPr wrap="square" lIns="0" tIns="0" rIns="0" bIns="0" rtlCol="0"/>
          <a:lstStyle/>
          <a:p>
            <a:endParaRPr>
              <a:latin typeface="Montserrat" panose="02000505000000020004" pitchFamily="2" charset="0"/>
            </a:endParaRPr>
          </a:p>
        </p:txBody>
      </p:sp>
      <p:sp>
        <p:nvSpPr>
          <p:cNvPr id="63" name="object 64"/>
          <p:cNvSpPr/>
          <p:nvPr/>
        </p:nvSpPr>
        <p:spPr>
          <a:xfrm>
            <a:off x="3713226" y="2790444"/>
            <a:ext cx="76200" cy="895350"/>
          </a:xfrm>
          <a:custGeom>
            <a:avLst/>
            <a:gdLst/>
            <a:ahLst/>
            <a:cxnLst/>
            <a:rect l="l" t="t" r="r" b="b"/>
            <a:pathLst>
              <a:path w="76200" h="895350">
                <a:moveTo>
                  <a:pt x="31750" y="820428"/>
                </a:moveTo>
                <a:lnTo>
                  <a:pt x="23252" y="822138"/>
                </a:lnTo>
                <a:lnTo>
                  <a:pt x="11144" y="830294"/>
                </a:lnTo>
                <a:lnTo>
                  <a:pt x="2988" y="842402"/>
                </a:lnTo>
                <a:lnTo>
                  <a:pt x="0" y="857249"/>
                </a:lnTo>
                <a:lnTo>
                  <a:pt x="2988" y="872097"/>
                </a:lnTo>
                <a:lnTo>
                  <a:pt x="11144" y="884205"/>
                </a:lnTo>
                <a:lnTo>
                  <a:pt x="23252" y="892361"/>
                </a:lnTo>
                <a:lnTo>
                  <a:pt x="38100" y="895349"/>
                </a:lnTo>
                <a:lnTo>
                  <a:pt x="52947" y="892361"/>
                </a:lnTo>
                <a:lnTo>
                  <a:pt x="65055" y="884205"/>
                </a:lnTo>
                <a:lnTo>
                  <a:pt x="73211" y="872097"/>
                </a:lnTo>
                <a:lnTo>
                  <a:pt x="76200" y="857249"/>
                </a:lnTo>
                <a:lnTo>
                  <a:pt x="31750" y="857249"/>
                </a:lnTo>
                <a:lnTo>
                  <a:pt x="31750" y="820428"/>
                </a:lnTo>
                <a:close/>
              </a:path>
              <a:path w="76200" h="895350">
                <a:moveTo>
                  <a:pt x="38100" y="819149"/>
                </a:moveTo>
                <a:lnTo>
                  <a:pt x="31750" y="820428"/>
                </a:lnTo>
                <a:lnTo>
                  <a:pt x="31750" y="857249"/>
                </a:lnTo>
                <a:lnTo>
                  <a:pt x="44450" y="857249"/>
                </a:lnTo>
                <a:lnTo>
                  <a:pt x="44450" y="820428"/>
                </a:lnTo>
                <a:lnTo>
                  <a:pt x="38100" y="819149"/>
                </a:lnTo>
                <a:close/>
              </a:path>
              <a:path w="76200" h="895350">
                <a:moveTo>
                  <a:pt x="44450" y="820428"/>
                </a:moveTo>
                <a:lnTo>
                  <a:pt x="44450" y="857249"/>
                </a:lnTo>
                <a:lnTo>
                  <a:pt x="76200" y="857249"/>
                </a:lnTo>
                <a:lnTo>
                  <a:pt x="73211" y="842402"/>
                </a:lnTo>
                <a:lnTo>
                  <a:pt x="65055" y="830294"/>
                </a:lnTo>
                <a:lnTo>
                  <a:pt x="52947" y="822138"/>
                </a:lnTo>
                <a:lnTo>
                  <a:pt x="44450" y="820428"/>
                </a:lnTo>
                <a:close/>
              </a:path>
              <a:path w="76200" h="895350">
                <a:moveTo>
                  <a:pt x="44450" y="0"/>
                </a:moveTo>
                <a:lnTo>
                  <a:pt x="31750" y="0"/>
                </a:lnTo>
                <a:lnTo>
                  <a:pt x="31750" y="820428"/>
                </a:lnTo>
                <a:lnTo>
                  <a:pt x="38100" y="819149"/>
                </a:lnTo>
                <a:lnTo>
                  <a:pt x="44450" y="819149"/>
                </a:lnTo>
                <a:lnTo>
                  <a:pt x="44450" y="0"/>
                </a:lnTo>
                <a:close/>
              </a:path>
              <a:path w="76200" h="895350">
                <a:moveTo>
                  <a:pt x="44450" y="819149"/>
                </a:moveTo>
                <a:lnTo>
                  <a:pt x="38100" y="819149"/>
                </a:lnTo>
                <a:lnTo>
                  <a:pt x="44450" y="820428"/>
                </a:lnTo>
                <a:lnTo>
                  <a:pt x="44450" y="819149"/>
                </a:lnTo>
                <a:close/>
              </a:path>
            </a:pathLst>
          </a:custGeom>
          <a:solidFill>
            <a:srgbClr val="FFFFFF"/>
          </a:solidFill>
          <a:ln>
            <a:solidFill>
              <a:schemeClr val="tx1"/>
            </a:solidFill>
          </a:ln>
        </p:spPr>
        <p:txBody>
          <a:bodyPr wrap="square" lIns="0" tIns="0" rIns="0" bIns="0" rtlCol="0"/>
          <a:lstStyle/>
          <a:p>
            <a:endParaRPr>
              <a:latin typeface="Montserrat" panose="02000505000000020004" pitchFamily="2" charset="0"/>
            </a:endParaRPr>
          </a:p>
        </p:txBody>
      </p:sp>
      <p:sp>
        <p:nvSpPr>
          <p:cNvPr id="65" name="object 66"/>
          <p:cNvSpPr/>
          <p:nvPr/>
        </p:nvSpPr>
        <p:spPr>
          <a:xfrm>
            <a:off x="9368790" y="3995928"/>
            <a:ext cx="76200" cy="895350"/>
          </a:xfrm>
          <a:custGeom>
            <a:avLst/>
            <a:gdLst/>
            <a:ahLst/>
            <a:cxnLst/>
            <a:rect l="l" t="t" r="r" b="b"/>
            <a:pathLst>
              <a:path w="76200" h="895350">
                <a:moveTo>
                  <a:pt x="31750" y="74921"/>
                </a:moveTo>
                <a:lnTo>
                  <a:pt x="31750" y="895350"/>
                </a:lnTo>
                <a:lnTo>
                  <a:pt x="44450" y="895350"/>
                </a:lnTo>
                <a:lnTo>
                  <a:pt x="44450" y="76200"/>
                </a:lnTo>
                <a:lnTo>
                  <a:pt x="38100" y="76200"/>
                </a:lnTo>
                <a:lnTo>
                  <a:pt x="31750" y="74921"/>
                </a:lnTo>
                <a:close/>
              </a:path>
              <a:path w="76200" h="895350">
                <a:moveTo>
                  <a:pt x="44450" y="38100"/>
                </a:moveTo>
                <a:lnTo>
                  <a:pt x="31750" y="38100"/>
                </a:lnTo>
                <a:lnTo>
                  <a:pt x="31750" y="74921"/>
                </a:lnTo>
                <a:lnTo>
                  <a:pt x="38100" y="76200"/>
                </a:lnTo>
                <a:lnTo>
                  <a:pt x="44450" y="74921"/>
                </a:lnTo>
                <a:lnTo>
                  <a:pt x="44450" y="38100"/>
                </a:lnTo>
                <a:close/>
              </a:path>
              <a:path w="76200" h="895350">
                <a:moveTo>
                  <a:pt x="44450" y="74921"/>
                </a:moveTo>
                <a:lnTo>
                  <a:pt x="38100" y="76200"/>
                </a:lnTo>
                <a:lnTo>
                  <a:pt x="44450" y="76200"/>
                </a:lnTo>
                <a:lnTo>
                  <a:pt x="44450" y="74921"/>
                </a:lnTo>
                <a:close/>
              </a:path>
              <a:path w="76200" h="895350">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8100"/>
                </a:lnTo>
                <a:lnTo>
                  <a:pt x="76200" y="38100"/>
                </a:lnTo>
                <a:lnTo>
                  <a:pt x="73211" y="23252"/>
                </a:lnTo>
                <a:lnTo>
                  <a:pt x="65055" y="11144"/>
                </a:lnTo>
                <a:lnTo>
                  <a:pt x="52947" y="2988"/>
                </a:lnTo>
                <a:lnTo>
                  <a:pt x="38100" y="0"/>
                </a:lnTo>
                <a:close/>
              </a:path>
              <a:path w="76200" h="895350">
                <a:moveTo>
                  <a:pt x="76200" y="38100"/>
                </a:moveTo>
                <a:lnTo>
                  <a:pt x="44450" y="38100"/>
                </a:lnTo>
                <a:lnTo>
                  <a:pt x="44450" y="74921"/>
                </a:lnTo>
                <a:lnTo>
                  <a:pt x="52947" y="73211"/>
                </a:lnTo>
                <a:lnTo>
                  <a:pt x="65055" y="65055"/>
                </a:lnTo>
                <a:lnTo>
                  <a:pt x="73211" y="52947"/>
                </a:lnTo>
                <a:lnTo>
                  <a:pt x="76200" y="38100"/>
                </a:lnTo>
                <a:close/>
              </a:path>
            </a:pathLst>
          </a:custGeom>
          <a:solidFill>
            <a:srgbClr val="FFFFFF"/>
          </a:solidFill>
          <a:ln>
            <a:solidFill>
              <a:schemeClr val="tx1"/>
            </a:solidFill>
          </a:ln>
        </p:spPr>
        <p:txBody>
          <a:bodyPr wrap="square" lIns="0" tIns="0" rIns="0" bIns="0" rtlCol="0"/>
          <a:lstStyle/>
          <a:p>
            <a:endParaRPr>
              <a:latin typeface="Montserrat" panose="02000505000000020004" pitchFamily="2" charset="0"/>
            </a:endParaRPr>
          </a:p>
        </p:txBody>
      </p:sp>
      <p:sp>
        <p:nvSpPr>
          <p:cNvPr id="67" name="object 7"/>
          <p:cNvSpPr txBox="1"/>
          <p:nvPr/>
        </p:nvSpPr>
        <p:spPr>
          <a:xfrm>
            <a:off x="891441" y="3754882"/>
            <a:ext cx="277909" cy="119905"/>
          </a:xfrm>
          <a:prstGeom prst="rect">
            <a:avLst/>
          </a:prstGeom>
        </p:spPr>
        <p:txBody>
          <a:bodyPr vert="horz" wrap="square" lIns="0" tIns="12065" rIns="0" bIns="0" rtlCol="0">
            <a:spAutoFit/>
          </a:bodyPr>
          <a:lstStyle/>
          <a:p>
            <a:pPr marL="12700">
              <a:lnSpc>
                <a:spcPct val="100000"/>
              </a:lnSpc>
              <a:spcBef>
                <a:spcPts val="95"/>
              </a:spcBef>
            </a:pPr>
            <a:r>
              <a:rPr sz="700" b="1" spc="50" dirty="0">
                <a:latin typeface="Montserrat" panose="02000505000000020004" pitchFamily="2" charset="0"/>
                <a:cs typeface="Cambria"/>
              </a:rPr>
              <a:t>JAN</a:t>
            </a:r>
            <a:endParaRPr sz="700" dirty="0">
              <a:latin typeface="Montserrat" panose="02000505000000020004" pitchFamily="2" charset="0"/>
              <a:cs typeface="Cambria"/>
            </a:endParaRPr>
          </a:p>
        </p:txBody>
      </p:sp>
      <p:sp>
        <p:nvSpPr>
          <p:cNvPr id="68" name="object 9"/>
          <p:cNvSpPr txBox="1"/>
          <p:nvPr/>
        </p:nvSpPr>
        <p:spPr>
          <a:xfrm>
            <a:off x="1369673" y="3754882"/>
            <a:ext cx="257156" cy="119905"/>
          </a:xfrm>
          <a:prstGeom prst="rect">
            <a:avLst/>
          </a:prstGeom>
        </p:spPr>
        <p:txBody>
          <a:bodyPr vert="horz" wrap="square" lIns="0" tIns="12065" rIns="0" bIns="0" rtlCol="0">
            <a:spAutoFit/>
          </a:bodyPr>
          <a:lstStyle/>
          <a:p>
            <a:pPr marL="12700">
              <a:lnSpc>
                <a:spcPct val="100000"/>
              </a:lnSpc>
              <a:spcBef>
                <a:spcPts val="95"/>
              </a:spcBef>
            </a:pPr>
            <a:r>
              <a:rPr sz="700" spc="15" dirty="0">
                <a:latin typeface="Montserrat" panose="02000505000000020004" pitchFamily="2" charset="0"/>
                <a:cs typeface="Cambria"/>
              </a:rPr>
              <a:t>FE</a:t>
            </a:r>
            <a:r>
              <a:rPr sz="700" spc="-25" dirty="0">
                <a:latin typeface="Montserrat" panose="02000505000000020004" pitchFamily="2" charset="0"/>
                <a:cs typeface="Cambria"/>
              </a:rPr>
              <a:t>B</a:t>
            </a:r>
            <a:endParaRPr sz="700">
              <a:latin typeface="Montserrat" panose="02000505000000020004" pitchFamily="2" charset="0"/>
              <a:cs typeface="Cambria"/>
            </a:endParaRPr>
          </a:p>
        </p:txBody>
      </p:sp>
      <p:sp>
        <p:nvSpPr>
          <p:cNvPr id="69" name="object 11"/>
          <p:cNvSpPr txBox="1"/>
          <p:nvPr/>
        </p:nvSpPr>
        <p:spPr>
          <a:xfrm>
            <a:off x="1823546" y="3754882"/>
            <a:ext cx="311294" cy="119905"/>
          </a:xfrm>
          <a:prstGeom prst="rect">
            <a:avLst/>
          </a:prstGeom>
        </p:spPr>
        <p:txBody>
          <a:bodyPr vert="horz" wrap="square" lIns="0" tIns="12065" rIns="0" bIns="0" rtlCol="0">
            <a:spAutoFit/>
          </a:bodyPr>
          <a:lstStyle/>
          <a:p>
            <a:pPr marL="12700">
              <a:lnSpc>
                <a:spcPct val="100000"/>
              </a:lnSpc>
              <a:spcBef>
                <a:spcPts val="95"/>
              </a:spcBef>
            </a:pPr>
            <a:r>
              <a:rPr sz="700" spc="35" dirty="0">
                <a:latin typeface="Montserrat" panose="02000505000000020004" pitchFamily="2" charset="0"/>
                <a:cs typeface="Cambria"/>
              </a:rPr>
              <a:t>M</a:t>
            </a:r>
            <a:r>
              <a:rPr sz="700" spc="50" dirty="0">
                <a:latin typeface="Montserrat" panose="02000505000000020004" pitchFamily="2" charset="0"/>
                <a:cs typeface="Cambria"/>
              </a:rPr>
              <a:t>A</a:t>
            </a:r>
            <a:r>
              <a:rPr sz="700" spc="-15" dirty="0">
                <a:latin typeface="Montserrat" panose="02000505000000020004" pitchFamily="2" charset="0"/>
                <a:cs typeface="Cambria"/>
              </a:rPr>
              <a:t>R</a:t>
            </a:r>
            <a:endParaRPr sz="700">
              <a:latin typeface="Montserrat" panose="02000505000000020004" pitchFamily="2" charset="0"/>
              <a:cs typeface="Cambria"/>
            </a:endParaRPr>
          </a:p>
        </p:txBody>
      </p:sp>
      <p:sp>
        <p:nvSpPr>
          <p:cNvPr id="70" name="object 13"/>
          <p:cNvSpPr txBox="1"/>
          <p:nvPr/>
        </p:nvSpPr>
        <p:spPr>
          <a:xfrm>
            <a:off x="2309320" y="3754882"/>
            <a:ext cx="272495" cy="119905"/>
          </a:xfrm>
          <a:prstGeom prst="rect">
            <a:avLst/>
          </a:prstGeom>
        </p:spPr>
        <p:txBody>
          <a:bodyPr vert="horz" wrap="square" lIns="0" tIns="12065" rIns="0" bIns="0" rtlCol="0">
            <a:spAutoFit/>
          </a:bodyPr>
          <a:lstStyle/>
          <a:p>
            <a:pPr marL="12700">
              <a:lnSpc>
                <a:spcPct val="100000"/>
              </a:lnSpc>
              <a:spcBef>
                <a:spcPts val="95"/>
              </a:spcBef>
            </a:pPr>
            <a:r>
              <a:rPr sz="700" spc="50" dirty="0">
                <a:latin typeface="Montserrat" panose="02000505000000020004" pitchFamily="2" charset="0"/>
                <a:cs typeface="Cambria"/>
              </a:rPr>
              <a:t>A</a:t>
            </a:r>
            <a:r>
              <a:rPr sz="700" spc="-5" dirty="0">
                <a:latin typeface="Montserrat" panose="02000505000000020004" pitchFamily="2" charset="0"/>
                <a:cs typeface="Cambria"/>
              </a:rPr>
              <a:t>P</a:t>
            </a:r>
            <a:r>
              <a:rPr sz="700" spc="-15" dirty="0">
                <a:latin typeface="Montserrat" panose="02000505000000020004" pitchFamily="2" charset="0"/>
                <a:cs typeface="Cambria"/>
              </a:rPr>
              <a:t>R</a:t>
            </a:r>
            <a:endParaRPr sz="700">
              <a:latin typeface="Montserrat" panose="02000505000000020004" pitchFamily="2" charset="0"/>
              <a:cs typeface="Cambria"/>
            </a:endParaRPr>
          </a:p>
        </p:txBody>
      </p:sp>
      <p:sp>
        <p:nvSpPr>
          <p:cNvPr id="71" name="object 17"/>
          <p:cNvSpPr txBox="1"/>
          <p:nvPr/>
        </p:nvSpPr>
        <p:spPr>
          <a:xfrm>
            <a:off x="2779728" y="3754882"/>
            <a:ext cx="277007" cy="105157"/>
          </a:xfrm>
          <a:prstGeom prst="rect">
            <a:avLst/>
          </a:prstGeom>
        </p:spPr>
        <p:txBody>
          <a:bodyPr vert="horz" wrap="square" lIns="0" tIns="12700" rIns="0" bIns="0" rtlCol="0">
            <a:spAutoFit/>
          </a:bodyPr>
          <a:lstStyle/>
          <a:p>
            <a:pPr marL="12700">
              <a:lnSpc>
                <a:spcPct val="100000"/>
              </a:lnSpc>
              <a:spcBef>
                <a:spcPts val="100"/>
              </a:spcBef>
            </a:pPr>
            <a:r>
              <a:rPr sz="600" spc="35" dirty="0">
                <a:latin typeface="Montserrat" panose="02000505000000020004" pitchFamily="2" charset="0"/>
                <a:cs typeface="Cambria"/>
              </a:rPr>
              <a:t>M</a:t>
            </a:r>
            <a:r>
              <a:rPr sz="600" spc="40" dirty="0">
                <a:latin typeface="Montserrat" panose="02000505000000020004" pitchFamily="2" charset="0"/>
                <a:cs typeface="Cambria"/>
              </a:rPr>
              <a:t>AY</a:t>
            </a:r>
            <a:endParaRPr sz="600">
              <a:latin typeface="Montserrat" panose="02000505000000020004" pitchFamily="2" charset="0"/>
              <a:cs typeface="Cambria"/>
            </a:endParaRPr>
          </a:p>
        </p:txBody>
      </p:sp>
      <p:sp>
        <p:nvSpPr>
          <p:cNvPr id="72" name="object 19"/>
          <p:cNvSpPr txBox="1"/>
          <p:nvPr/>
        </p:nvSpPr>
        <p:spPr>
          <a:xfrm>
            <a:off x="3260931" y="3754882"/>
            <a:ext cx="249938" cy="119905"/>
          </a:xfrm>
          <a:prstGeom prst="rect">
            <a:avLst/>
          </a:prstGeom>
        </p:spPr>
        <p:txBody>
          <a:bodyPr vert="horz" wrap="square" lIns="0" tIns="12065" rIns="0" bIns="0" rtlCol="0">
            <a:spAutoFit/>
          </a:bodyPr>
          <a:lstStyle/>
          <a:p>
            <a:pPr marL="12700">
              <a:lnSpc>
                <a:spcPct val="100000"/>
              </a:lnSpc>
              <a:spcBef>
                <a:spcPts val="95"/>
              </a:spcBef>
            </a:pPr>
            <a:r>
              <a:rPr sz="700" spc="5" dirty="0">
                <a:latin typeface="Montserrat" panose="02000505000000020004" pitchFamily="2" charset="0"/>
                <a:cs typeface="Cambria"/>
              </a:rPr>
              <a:t>JU</a:t>
            </a:r>
            <a:r>
              <a:rPr sz="700" spc="20" dirty="0">
                <a:latin typeface="Montserrat" panose="02000505000000020004" pitchFamily="2" charset="0"/>
                <a:cs typeface="Cambria"/>
              </a:rPr>
              <a:t>N</a:t>
            </a:r>
            <a:endParaRPr sz="700">
              <a:latin typeface="Montserrat" panose="02000505000000020004" pitchFamily="2" charset="0"/>
              <a:cs typeface="Cambria"/>
            </a:endParaRPr>
          </a:p>
        </p:txBody>
      </p:sp>
      <p:sp>
        <p:nvSpPr>
          <p:cNvPr id="73" name="object 21"/>
          <p:cNvSpPr txBox="1"/>
          <p:nvPr/>
        </p:nvSpPr>
        <p:spPr>
          <a:xfrm>
            <a:off x="3742261" y="3754882"/>
            <a:ext cx="225575" cy="119905"/>
          </a:xfrm>
          <a:prstGeom prst="rect">
            <a:avLst/>
          </a:prstGeom>
        </p:spPr>
        <p:txBody>
          <a:bodyPr vert="horz" wrap="square" lIns="0" tIns="12065" rIns="0" bIns="0" rtlCol="0">
            <a:spAutoFit/>
          </a:bodyPr>
          <a:lstStyle/>
          <a:p>
            <a:pPr marL="12700">
              <a:lnSpc>
                <a:spcPct val="100000"/>
              </a:lnSpc>
              <a:spcBef>
                <a:spcPts val="95"/>
              </a:spcBef>
            </a:pPr>
            <a:r>
              <a:rPr sz="700" spc="5" dirty="0">
                <a:latin typeface="Montserrat" panose="02000505000000020004" pitchFamily="2" charset="0"/>
                <a:cs typeface="Cambria"/>
              </a:rPr>
              <a:t>JU</a:t>
            </a:r>
            <a:r>
              <a:rPr sz="700" spc="-15" dirty="0">
                <a:latin typeface="Montserrat" panose="02000505000000020004" pitchFamily="2" charset="0"/>
                <a:cs typeface="Cambria"/>
              </a:rPr>
              <a:t>L</a:t>
            </a:r>
            <a:endParaRPr sz="700">
              <a:latin typeface="Montserrat" panose="02000505000000020004" pitchFamily="2" charset="0"/>
              <a:cs typeface="Cambria"/>
            </a:endParaRPr>
          </a:p>
        </p:txBody>
      </p:sp>
      <p:sp>
        <p:nvSpPr>
          <p:cNvPr id="74" name="object 23"/>
          <p:cNvSpPr txBox="1"/>
          <p:nvPr/>
        </p:nvSpPr>
        <p:spPr>
          <a:xfrm>
            <a:off x="5129356" y="3754882"/>
            <a:ext cx="305880" cy="119905"/>
          </a:xfrm>
          <a:prstGeom prst="rect">
            <a:avLst/>
          </a:prstGeom>
        </p:spPr>
        <p:txBody>
          <a:bodyPr vert="horz" wrap="square" lIns="0" tIns="12065" rIns="0" bIns="0" rtlCol="0">
            <a:spAutoFit/>
          </a:bodyPr>
          <a:lstStyle/>
          <a:p>
            <a:pPr marL="12700">
              <a:lnSpc>
                <a:spcPct val="100000"/>
              </a:lnSpc>
              <a:spcBef>
                <a:spcPts val="95"/>
              </a:spcBef>
            </a:pPr>
            <a:r>
              <a:rPr sz="700" spc="105" dirty="0">
                <a:latin typeface="Montserrat" panose="02000505000000020004" pitchFamily="2" charset="0"/>
                <a:cs typeface="Cambria"/>
              </a:rPr>
              <a:t>O</a:t>
            </a:r>
            <a:r>
              <a:rPr sz="700" spc="55" dirty="0">
                <a:latin typeface="Montserrat" panose="02000505000000020004" pitchFamily="2" charset="0"/>
                <a:cs typeface="Cambria"/>
              </a:rPr>
              <a:t>CT</a:t>
            </a:r>
            <a:endParaRPr sz="700">
              <a:latin typeface="Montserrat" panose="02000505000000020004" pitchFamily="2" charset="0"/>
              <a:cs typeface="Cambria"/>
            </a:endParaRPr>
          </a:p>
        </p:txBody>
      </p:sp>
      <p:sp>
        <p:nvSpPr>
          <p:cNvPr id="75" name="object 25"/>
          <p:cNvSpPr txBox="1"/>
          <p:nvPr/>
        </p:nvSpPr>
        <p:spPr>
          <a:xfrm>
            <a:off x="4183840" y="3754882"/>
            <a:ext cx="310392" cy="119905"/>
          </a:xfrm>
          <a:prstGeom prst="rect">
            <a:avLst/>
          </a:prstGeom>
        </p:spPr>
        <p:txBody>
          <a:bodyPr vert="horz" wrap="square" lIns="0" tIns="12065" rIns="0" bIns="0" rtlCol="0">
            <a:spAutoFit/>
          </a:bodyPr>
          <a:lstStyle/>
          <a:p>
            <a:pPr marL="12700">
              <a:lnSpc>
                <a:spcPct val="100000"/>
              </a:lnSpc>
              <a:spcBef>
                <a:spcPts val="95"/>
              </a:spcBef>
            </a:pPr>
            <a:r>
              <a:rPr sz="700" spc="50" dirty="0">
                <a:latin typeface="Montserrat" panose="02000505000000020004" pitchFamily="2" charset="0"/>
                <a:cs typeface="Cambria"/>
              </a:rPr>
              <a:t>A</a:t>
            </a:r>
            <a:r>
              <a:rPr sz="700" spc="10" dirty="0">
                <a:latin typeface="Montserrat" panose="02000505000000020004" pitchFamily="2" charset="0"/>
                <a:cs typeface="Cambria"/>
              </a:rPr>
              <a:t>U</a:t>
            </a:r>
            <a:r>
              <a:rPr sz="700" spc="130" dirty="0">
                <a:latin typeface="Montserrat" panose="02000505000000020004" pitchFamily="2" charset="0"/>
                <a:cs typeface="Cambria"/>
              </a:rPr>
              <a:t>G</a:t>
            </a:r>
            <a:endParaRPr sz="700">
              <a:latin typeface="Montserrat" panose="02000505000000020004" pitchFamily="2" charset="0"/>
              <a:cs typeface="Cambria"/>
            </a:endParaRPr>
          </a:p>
        </p:txBody>
      </p:sp>
      <p:sp>
        <p:nvSpPr>
          <p:cNvPr id="76" name="object 27"/>
          <p:cNvSpPr txBox="1"/>
          <p:nvPr/>
        </p:nvSpPr>
        <p:spPr>
          <a:xfrm>
            <a:off x="4675839" y="3754882"/>
            <a:ext cx="253547" cy="119905"/>
          </a:xfrm>
          <a:prstGeom prst="rect">
            <a:avLst/>
          </a:prstGeom>
        </p:spPr>
        <p:txBody>
          <a:bodyPr vert="horz" wrap="square" lIns="0" tIns="12065" rIns="0" bIns="0" rtlCol="0">
            <a:spAutoFit/>
          </a:bodyPr>
          <a:lstStyle/>
          <a:p>
            <a:pPr marL="12700">
              <a:lnSpc>
                <a:spcPct val="100000"/>
              </a:lnSpc>
              <a:spcBef>
                <a:spcPts val="95"/>
              </a:spcBef>
            </a:pPr>
            <a:r>
              <a:rPr sz="700" spc="20" dirty="0">
                <a:latin typeface="Montserrat" panose="02000505000000020004" pitchFamily="2" charset="0"/>
                <a:cs typeface="Cambria"/>
              </a:rPr>
              <a:t>S</a:t>
            </a:r>
            <a:r>
              <a:rPr sz="700" spc="25" dirty="0">
                <a:latin typeface="Montserrat" panose="02000505000000020004" pitchFamily="2" charset="0"/>
                <a:cs typeface="Cambria"/>
              </a:rPr>
              <a:t>E</a:t>
            </a:r>
            <a:r>
              <a:rPr sz="700" dirty="0">
                <a:latin typeface="Montserrat" panose="02000505000000020004" pitchFamily="2" charset="0"/>
                <a:cs typeface="Cambria"/>
              </a:rPr>
              <a:t>P</a:t>
            </a:r>
            <a:endParaRPr sz="700">
              <a:latin typeface="Montserrat" panose="02000505000000020004" pitchFamily="2" charset="0"/>
              <a:cs typeface="Cambria"/>
            </a:endParaRPr>
          </a:p>
        </p:txBody>
      </p:sp>
      <p:sp>
        <p:nvSpPr>
          <p:cNvPr id="77" name="object 29"/>
          <p:cNvSpPr txBox="1"/>
          <p:nvPr/>
        </p:nvSpPr>
        <p:spPr>
          <a:xfrm>
            <a:off x="5612208" y="3754882"/>
            <a:ext cx="277909" cy="105157"/>
          </a:xfrm>
          <a:prstGeom prst="rect">
            <a:avLst/>
          </a:prstGeom>
        </p:spPr>
        <p:txBody>
          <a:bodyPr vert="horz" wrap="square" lIns="0" tIns="12700" rIns="0" bIns="0" rtlCol="0">
            <a:spAutoFit/>
          </a:bodyPr>
          <a:lstStyle/>
          <a:p>
            <a:pPr marL="12700">
              <a:lnSpc>
                <a:spcPct val="100000"/>
              </a:lnSpc>
              <a:spcBef>
                <a:spcPts val="100"/>
              </a:spcBef>
            </a:pPr>
            <a:r>
              <a:rPr sz="600" spc="50" dirty="0">
                <a:latin typeface="Montserrat" panose="02000505000000020004" pitchFamily="2" charset="0"/>
                <a:cs typeface="Cambria"/>
              </a:rPr>
              <a:t>NOV</a:t>
            </a:r>
            <a:endParaRPr sz="600">
              <a:latin typeface="Montserrat" panose="02000505000000020004" pitchFamily="2" charset="0"/>
              <a:cs typeface="Cambria"/>
            </a:endParaRPr>
          </a:p>
        </p:txBody>
      </p:sp>
      <p:sp>
        <p:nvSpPr>
          <p:cNvPr id="78" name="object 31"/>
          <p:cNvSpPr txBox="1"/>
          <p:nvPr/>
        </p:nvSpPr>
        <p:spPr>
          <a:xfrm>
            <a:off x="6075124" y="3754882"/>
            <a:ext cx="300465" cy="119905"/>
          </a:xfrm>
          <a:prstGeom prst="rect">
            <a:avLst/>
          </a:prstGeom>
        </p:spPr>
        <p:txBody>
          <a:bodyPr vert="horz" wrap="square" lIns="0" tIns="12065" rIns="0" bIns="0" rtlCol="0">
            <a:spAutoFit/>
          </a:bodyPr>
          <a:lstStyle/>
          <a:p>
            <a:pPr marL="12700">
              <a:lnSpc>
                <a:spcPct val="100000"/>
              </a:lnSpc>
              <a:spcBef>
                <a:spcPts val="95"/>
              </a:spcBef>
            </a:pPr>
            <a:r>
              <a:rPr sz="700" spc="65" dirty="0">
                <a:latin typeface="Montserrat" panose="02000505000000020004" pitchFamily="2" charset="0"/>
                <a:cs typeface="Cambria"/>
              </a:rPr>
              <a:t>DEC</a:t>
            </a:r>
            <a:endParaRPr sz="700">
              <a:latin typeface="Montserrat" panose="02000505000000020004" pitchFamily="2" charset="0"/>
              <a:cs typeface="Cambria"/>
            </a:endParaRPr>
          </a:p>
        </p:txBody>
      </p:sp>
      <p:sp>
        <p:nvSpPr>
          <p:cNvPr id="79" name="object 33"/>
          <p:cNvSpPr txBox="1"/>
          <p:nvPr/>
        </p:nvSpPr>
        <p:spPr>
          <a:xfrm>
            <a:off x="6556453" y="3754882"/>
            <a:ext cx="277909" cy="119905"/>
          </a:xfrm>
          <a:prstGeom prst="rect">
            <a:avLst/>
          </a:prstGeom>
        </p:spPr>
        <p:txBody>
          <a:bodyPr vert="horz" wrap="square" lIns="0" tIns="12065" rIns="0" bIns="0" rtlCol="0">
            <a:spAutoFit/>
          </a:bodyPr>
          <a:lstStyle/>
          <a:p>
            <a:pPr marL="12700">
              <a:lnSpc>
                <a:spcPct val="100000"/>
              </a:lnSpc>
              <a:spcBef>
                <a:spcPts val="95"/>
              </a:spcBef>
            </a:pPr>
            <a:r>
              <a:rPr sz="700" b="1" spc="50" dirty="0">
                <a:latin typeface="Montserrat" panose="02000505000000020004" pitchFamily="2" charset="0"/>
                <a:cs typeface="Cambria"/>
              </a:rPr>
              <a:t>JAN</a:t>
            </a:r>
            <a:endParaRPr sz="700">
              <a:latin typeface="Montserrat" panose="02000505000000020004" pitchFamily="2" charset="0"/>
              <a:cs typeface="Cambria"/>
            </a:endParaRPr>
          </a:p>
        </p:txBody>
      </p:sp>
      <p:sp>
        <p:nvSpPr>
          <p:cNvPr id="80" name="object 35"/>
          <p:cNvSpPr txBox="1"/>
          <p:nvPr/>
        </p:nvSpPr>
        <p:spPr>
          <a:xfrm>
            <a:off x="7034737" y="3754882"/>
            <a:ext cx="257156" cy="119905"/>
          </a:xfrm>
          <a:prstGeom prst="rect">
            <a:avLst/>
          </a:prstGeom>
        </p:spPr>
        <p:txBody>
          <a:bodyPr vert="horz" wrap="square" lIns="0" tIns="12065" rIns="0" bIns="0" rtlCol="0">
            <a:spAutoFit/>
          </a:bodyPr>
          <a:lstStyle/>
          <a:p>
            <a:pPr marL="12700">
              <a:lnSpc>
                <a:spcPct val="100000"/>
              </a:lnSpc>
              <a:spcBef>
                <a:spcPts val="95"/>
              </a:spcBef>
            </a:pPr>
            <a:r>
              <a:rPr sz="700" spc="15" dirty="0">
                <a:latin typeface="Montserrat" panose="02000505000000020004" pitchFamily="2" charset="0"/>
                <a:cs typeface="Cambria"/>
              </a:rPr>
              <a:t>FE</a:t>
            </a:r>
            <a:r>
              <a:rPr sz="700" spc="-25" dirty="0">
                <a:latin typeface="Montserrat" panose="02000505000000020004" pitchFamily="2" charset="0"/>
                <a:cs typeface="Cambria"/>
              </a:rPr>
              <a:t>B</a:t>
            </a:r>
            <a:endParaRPr sz="700">
              <a:latin typeface="Montserrat" panose="02000505000000020004" pitchFamily="2" charset="0"/>
              <a:cs typeface="Cambria"/>
            </a:endParaRPr>
          </a:p>
        </p:txBody>
      </p:sp>
      <p:sp>
        <p:nvSpPr>
          <p:cNvPr id="81" name="object 37"/>
          <p:cNvSpPr txBox="1"/>
          <p:nvPr/>
        </p:nvSpPr>
        <p:spPr>
          <a:xfrm>
            <a:off x="7488254" y="3754882"/>
            <a:ext cx="311294" cy="119905"/>
          </a:xfrm>
          <a:prstGeom prst="rect">
            <a:avLst/>
          </a:prstGeom>
        </p:spPr>
        <p:txBody>
          <a:bodyPr vert="horz" wrap="square" lIns="0" tIns="12065" rIns="0" bIns="0" rtlCol="0">
            <a:spAutoFit/>
          </a:bodyPr>
          <a:lstStyle/>
          <a:p>
            <a:pPr marL="12700">
              <a:lnSpc>
                <a:spcPct val="100000"/>
              </a:lnSpc>
              <a:spcBef>
                <a:spcPts val="95"/>
              </a:spcBef>
            </a:pPr>
            <a:r>
              <a:rPr sz="700" spc="35" dirty="0">
                <a:latin typeface="Montserrat" panose="02000505000000020004" pitchFamily="2" charset="0"/>
                <a:cs typeface="Cambria"/>
              </a:rPr>
              <a:t>M</a:t>
            </a:r>
            <a:r>
              <a:rPr sz="700" spc="50" dirty="0">
                <a:latin typeface="Montserrat" panose="02000505000000020004" pitchFamily="2" charset="0"/>
                <a:cs typeface="Cambria"/>
              </a:rPr>
              <a:t>A</a:t>
            </a:r>
            <a:r>
              <a:rPr sz="700" spc="-15" dirty="0">
                <a:latin typeface="Montserrat" panose="02000505000000020004" pitchFamily="2" charset="0"/>
                <a:cs typeface="Cambria"/>
              </a:rPr>
              <a:t>R</a:t>
            </a:r>
            <a:endParaRPr sz="700">
              <a:latin typeface="Montserrat" panose="02000505000000020004" pitchFamily="2" charset="0"/>
              <a:cs typeface="Cambria"/>
            </a:endParaRPr>
          </a:p>
        </p:txBody>
      </p:sp>
      <p:sp>
        <p:nvSpPr>
          <p:cNvPr id="82" name="object 39"/>
          <p:cNvSpPr txBox="1"/>
          <p:nvPr/>
        </p:nvSpPr>
        <p:spPr>
          <a:xfrm>
            <a:off x="7974028" y="3754882"/>
            <a:ext cx="272495" cy="119905"/>
          </a:xfrm>
          <a:prstGeom prst="rect">
            <a:avLst/>
          </a:prstGeom>
        </p:spPr>
        <p:txBody>
          <a:bodyPr vert="horz" wrap="square" lIns="0" tIns="12065" rIns="0" bIns="0" rtlCol="0">
            <a:spAutoFit/>
          </a:bodyPr>
          <a:lstStyle/>
          <a:p>
            <a:pPr marL="12700">
              <a:lnSpc>
                <a:spcPct val="100000"/>
              </a:lnSpc>
              <a:spcBef>
                <a:spcPts val="95"/>
              </a:spcBef>
            </a:pPr>
            <a:r>
              <a:rPr sz="700" spc="50" dirty="0">
                <a:latin typeface="Montserrat" panose="02000505000000020004" pitchFamily="2" charset="0"/>
                <a:cs typeface="Cambria"/>
              </a:rPr>
              <a:t>A</a:t>
            </a:r>
            <a:r>
              <a:rPr sz="700" spc="-5" dirty="0">
                <a:latin typeface="Montserrat" panose="02000505000000020004" pitchFamily="2" charset="0"/>
                <a:cs typeface="Cambria"/>
              </a:rPr>
              <a:t>P</a:t>
            </a:r>
            <a:r>
              <a:rPr sz="700" spc="-15" dirty="0">
                <a:latin typeface="Montserrat" panose="02000505000000020004" pitchFamily="2" charset="0"/>
                <a:cs typeface="Cambria"/>
              </a:rPr>
              <a:t>R</a:t>
            </a:r>
            <a:endParaRPr sz="700">
              <a:latin typeface="Montserrat" panose="02000505000000020004" pitchFamily="2" charset="0"/>
              <a:cs typeface="Cambria"/>
            </a:endParaRPr>
          </a:p>
        </p:txBody>
      </p:sp>
      <p:sp>
        <p:nvSpPr>
          <p:cNvPr id="83" name="object 41"/>
          <p:cNvSpPr txBox="1"/>
          <p:nvPr/>
        </p:nvSpPr>
        <p:spPr>
          <a:xfrm>
            <a:off x="8444691" y="3754882"/>
            <a:ext cx="277007" cy="105157"/>
          </a:xfrm>
          <a:prstGeom prst="rect">
            <a:avLst/>
          </a:prstGeom>
        </p:spPr>
        <p:txBody>
          <a:bodyPr vert="horz" wrap="square" lIns="0" tIns="12700" rIns="0" bIns="0" rtlCol="0">
            <a:spAutoFit/>
          </a:bodyPr>
          <a:lstStyle/>
          <a:p>
            <a:pPr marL="12700">
              <a:lnSpc>
                <a:spcPct val="100000"/>
              </a:lnSpc>
              <a:spcBef>
                <a:spcPts val="100"/>
              </a:spcBef>
            </a:pPr>
            <a:r>
              <a:rPr sz="600" spc="35" dirty="0">
                <a:latin typeface="Montserrat" panose="02000505000000020004" pitchFamily="2" charset="0"/>
                <a:cs typeface="Cambria"/>
              </a:rPr>
              <a:t>M</a:t>
            </a:r>
            <a:r>
              <a:rPr sz="600" spc="40" dirty="0">
                <a:latin typeface="Montserrat" panose="02000505000000020004" pitchFamily="2" charset="0"/>
                <a:cs typeface="Cambria"/>
              </a:rPr>
              <a:t>AY</a:t>
            </a:r>
            <a:endParaRPr sz="600">
              <a:latin typeface="Montserrat" panose="02000505000000020004" pitchFamily="2" charset="0"/>
              <a:cs typeface="Cambria"/>
            </a:endParaRPr>
          </a:p>
        </p:txBody>
      </p:sp>
      <p:sp>
        <p:nvSpPr>
          <p:cNvPr id="84" name="object 43"/>
          <p:cNvSpPr txBox="1"/>
          <p:nvPr/>
        </p:nvSpPr>
        <p:spPr>
          <a:xfrm>
            <a:off x="8926020" y="3754882"/>
            <a:ext cx="249938" cy="119905"/>
          </a:xfrm>
          <a:prstGeom prst="rect">
            <a:avLst/>
          </a:prstGeom>
        </p:spPr>
        <p:txBody>
          <a:bodyPr vert="horz" wrap="square" lIns="0" tIns="12065" rIns="0" bIns="0" rtlCol="0">
            <a:spAutoFit/>
          </a:bodyPr>
          <a:lstStyle/>
          <a:p>
            <a:pPr marL="12700">
              <a:lnSpc>
                <a:spcPct val="100000"/>
              </a:lnSpc>
              <a:spcBef>
                <a:spcPts val="95"/>
              </a:spcBef>
            </a:pPr>
            <a:r>
              <a:rPr sz="700" spc="5" dirty="0">
                <a:latin typeface="Montserrat" panose="02000505000000020004" pitchFamily="2" charset="0"/>
                <a:cs typeface="Cambria"/>
              </a:rPr>
              <a:t>JU</a:t>
            </a:r>
            <a:r>
              <a:rPr sz="700" spc="20" dirty="0">
                <a:latin typeface="Montserrat" panose="02000505000000020004" pitchFamily="2" charset="0"/>
                <a:cs typeface="Cambria"/>
              </a:rPr>
              <a:t>N</a:t>
            </a:r>
            <a:endParaRPr sz="700">
              <a:latin typeface="Montserrat" panose="02000505000000020004" pitchFamily="2" charset="0"/>
              <a:cs typeface="Cambria"/>
            </a:endParaRPr>
          </a:p>
        </p:txBody>
      </p:sp>
      <p:sp>
        <p:nvSpPr>
          <p:cNvPr id="85" name="object 45"/>
          <p:cNvSpPr txBox="1"/>
          <p:nvPr/>
        </p:nvSpPr>
        <p:spPr>
          <a:xfrm>
            <a:off x="9407223" y="3754882"/>
            <a:ext cx="225575" cy="119905"/>
          </a:xfrm>
          <a:prstGeom prst="rect">
            <a:avLst/>
          </a:prstGeom>
        </p:spPr>
        <p:txBody>
          <a:bodyPr vert="horz" wrap="square" lIns="0" tIns="12065" rIns="0" bIns="0" rtlCol="0">
            <a:spAutoFit/>
          </a:bodyPr>
          <a:lstStyle/>
          <a:p>
            <a:pPr marL="12700">
              <a:lnSpc>
                <a:spcPct val="100000"/>
              </a:lnSpc>
              <a:spcBef>
                <a:spcPts val="95"/>
              </a:spcBef>
            </a:pPr>
            <a:r>
              <a:rPr sz="700" spc="5" dirty="0">
                <a:latin typeface="Montserrat" panose="02000505000000020004" pitchFamily="2" charset="0"/>
                <a:cs typeface="Cambria"/>
              </a:rPr>
              <a:t>JU</a:t>
            </a:r>
            <a:r>
              <a:rPr sz="700" spc="-15" dirty="0">
                <a:latin typeface="Montserrat" panose="02000505000000020004" pitchFamily="2" charset="0"/>
                <a:cs typeface="Cambria"/>
              </a:rPr>
              <a:t>L</a:t>
            </a:r>
            <a:endParaRPr sz="700">
              <a:latin typeface="Montserrat" panose="02000505000000020004" pitchFamily="2" charset="0"/>
              <a:cs typeface="Cambria"/>
            </a:endParaRPr>
          </a:p>
        </p:txBody>
      </p:sp>
      <p:sp>
        <p:nvSpPr>
          <p:cNvPr id="86" name="object 47"/>
          <p:cNvSpPr txBox="1"/>
          <p:nvPr/>
        </p:nvSpPr>
        <p:spPr>
          <a:xfrm>
            <a:off x="10794444" y="3754882"/>
            <a:ext cx="305880" cy="119905"/>
          </a:xfrm>
          <a:prstGeom prst="rect">
            <a:avLst/>
          </a:prstGeom>
        </p:spPr>
        <p:txBody>
          <a:bodyPr vert="horz" wrap="square" lIns="0" tIns="12065" rIns="0" bIns="0" rtlCol="0">
            <a:spAutoFit/>
          </a:bodyPr>
          <a:lstStyle/>
          <a:p>
            <a:pPr marL="12700">
              <a:lnSpc>
                <a:spcPct val="100000"/>
              </a:lnSpc>
              <a:spcBef>
                <a:spcPts val="95"/>
              </a:spcBef>
            </a:pPr>
            <a:r>
              <a:rPr sz="700" spc="105" dirty="0">
                <a:latin typeface="Montserrat" panose="02000505000000020004" pitchFamily="2" charset="0"/>
                <a:cs typeface="Cambria"/>
              </a:rPr>
              <a:t>O</a:t>
            </a:r>
            <a:r>
              <a:rPr sz="700" spc="55" dirty="0">
                <a:latin typeface="Montserrat" panose="02000505000000020004" pitchFamily="2" charset="0"/>
                <a:cs typeface="Cambria"/>
              </a:rPr>
              <a:t>CT</a:t>
            </a:r>
            <a:endParaRPr sz="700">
              <a:latin typeface="Montserrat" panose="02000505000000020004" pitchFamily="2" charset="0"/>
              <a:cs typeface="Cambria"/>
            </a:endParaRPr>
          </a:p>
        </p:txBody>
      </p:sp>
      <p:sp>
        <p:nvSpPr>
          <p:cNvPr id="87" name="object 49"/>
          <p:cNvSpPr txBox="1"/>
          <p:nvPr/>
        </p:nvSpPr>
        <p:spPr>
          <a:xfrm>
            <a:off x="9848549" y="3754882"/>
            <a:ext cx="310392" cy="119905"/>
          </a:xfrm>
          <a:prstGeom prst="rect">
            <a:avLst/>
          </a:prstGeom>
        </p:spPr>
        <p:txBody>
          <a:bodyPr vert="horz" wrap="square" lIns="0" tIns="12065" rIns="0" bIns="0" rtlCol="0">
            <a:spAutoFit/>
          </a:bodyPr>
          <a:lstStyle/>
          <a:p>
            <a:pPr marL="12700">
              <a:lnSpc>
                <a:spcPct val="100000"/>
              </a:lnSpc>
              <a:spcBef>
                <a:spcPts val="95"/>
              </a:spcBef>
            </a:pPr>
            <a:r>
              <a:rPr sz="700" spc="50" dirty="0">
                <a:latin typeface="Montserrat" panose="02000505000000020004" pitchFamily="2" charset="0"/>
                <a:cs typeface="Cambria"/>
              </a:rPr>
              <a:t>A</a:t>
            </a:r>
            <a:r>
              <a:rPr sz="700" spc="10" dirty="0">
                <a:latin typeface="Montserrat" panose="02000505000000020004" pitchFamily="2" charset="0"/>
                <a:cs typeface="Cambria"/>
              </a:rPr>
              <a:t>U</a:t>
            </a:r>
            <a:r>
              <a:rPr sz="700" spc="130" dirty="0">
                <a:latin typeface="Montserrat" panose="02000505000000020004" pitchFamily="2" charset="0"/>
                <a:cs typeface="Cambria"/>
              </a:rPr>
              <a:t>G</a:t>
            </a:r>
            <a:endParaRPr sz="700">
              <a:latin typeface="Montserrat" panose="02000505000000020004" pitchFamily="2" charset="0"/>
              <a:cs typeface="Cambria"/>
            </a:endParaRPr>
          </a:p>
        </p:txBody>
      </p:sp>
      <p:sp>
        <p:nvSpPr>
          <p:cNvPr id="88" name="object 51"/>
          <p:cNvSpPr txBox="1"/>
          <p:nvPr/>
        </p:nvSpPr>
        <p:spPr>
          <a:xfrm>
            <a:off x="10340546" y="3754882"/>
            <a:ext cx="253547" cy="119905"/>
          </a:xfrm>
          <a:prstGeom prst="rect">
            <a:avLst/>
          </a:prstGeom>
        </p:spPr>
        <p:txBody>
          <a:bodyPr vert="horz" wrap="square" lIns="0" tIns="12065" rIns="0" bIns="0" rtlCol="0">
            <a:spAutoFit/>
          </a:bodyPr>
          <a:lstStyle/>
          <a:p>
            <a:pPr marL="12700">
              <a:lnSpc>
                <a:spcPct val="100000"/>
              </a:lnSpc>
              <a:spcBef>
                <a:spcPts val="95"/>
              </a:spcBef>
            </a:pPr>
            <a:r>
              <a:rPr sz="700" spc="20" dirty="0">
                <a:latin typeface="Montserrat" panose="02000505000000020004" pitchFamily="2" charset="0"/>
                <a:cs typeface="Cambria"/>
              </a:rPr>
              <a:t>S</a:t>
            </a:r>
            <a:r>
              <a:rPr sz="700" spc="25" dirty="0">
                <a:latin typeface="Montserrat" panose="02000505000000020004" pitchFamily="2" charset="0"/>
                <a:cs typeface="Cambria"/>
              </a:rPr>
              <a:t>E</a:t>
            </a:r>
            <a:r>
              <a:rPr sz="700" dirty="0">
                <a:latin typeface="Montserrat" panose="02000505000000020004" pitchFamily="2" charset="0"/>
                <a:cs typeface="Cambria"/>
              </a:rPr>
              <a:t>P</a:t>
            </a:r>
            <a:endParaRPr sz="700">
              <a:latin typeface="Montserrat" panose="02000505000000020004" pitchFamily="2" charset="0"/>
              <a:cs typeface="Cambria"/>
            </a:endParaRPr>
          </a:p>
        </p:txBody>
      </p:sp>
      <p:sp>
        <p:nvSpPr>
          <p:cNvPr id="89" name="object 53"/>
          <p:cNvSpPr txBox="1"/>
          <p:nvPr/>
        </p:nvSpPr>
        <p:spPr>
          <a:xfrm>
            <a:off x="11277170" y="3754882"/>
            <a:ext cx="277909" cy="105157"/>
          </a:xfrm>
          <a:prstGeom prst="rect">
            <a:avLst/>
          </a:prstGeom>
        </p:spPr>
        <p:txBody>
          <a:bodyPr vert="horz" wrap="square" lIns="0" tIns="12700" rIns="0" bIns="0" rtlCol="0">
            <a:spAutoFit/>
          </a:bodyPr>
          <a:lstStyle/>
          <a:p>
            <a:pPr marL="12700">
              <a:lnSpc>
                <a:spcPct val="100000"/>
              </a:lnSpc>
              <a:spcBef>
                <a:spcPts val="100"/>
              </a:spcBef>
            </a:pPr>
            <a:r>
              <a:rPr sz="600" spc="50" dirty="0">
                <a:latin typeface="Montserrat" panose="02000505000000020004" pitchFamily="2" charset="0"/>
                <a:cs typeface="Cambria"/>
              </a:rPr>
              <a:t>NOV</a:t>
            </a:r>
            <a:endParaRPr sz="600">
              <a:latin typeface="Montserrat" panose="02000505000000020004" pitchFamily="2" charset="0"/>
              <a:cs typeface="Cambria"/>
            </a:endParaRPr>
          </a:p>
        </p:txBody>
      </p:sp>
      <p:sp>
        <p:nvSpPr>
          <p:cNvPr id="90" name="object 55"/>
          <p:cNvSpPr txBox="1"/>
          <p:nvPr/>
        </p:nvSpPr>
        <p:spPr>
          <a:xfrm>
            <a:off x="11657964" y="3754882"/>
            <a:ext cx="300465" cy="119905"/>
          </a:xfrm>
          <a:prstGeom prst="rect">
            <a:avLst/>
          </a:prstGeom>
        </p:spPr>
        <p:txBody>
          <a:bodyPr vert="horz" wrap="square" lIns="0" tIns="12065" rIns="0" bIns="0" rtlCol="0">
            <a:spAutoFit/>
          </a:bodyPr>
          <a:lstStyle/>
          <a:p>
            <a:pPr marL="12700">
              <a:lnSpc>
                <a:spcPct val="100000"/>
              </a:lnSpc>
              <a:spcBef>
                <a:spcPts val="95"/>
              </a:spcBef>
            </a:pPr>
            <a:r>
              <a:rPr sz="700" spc="65" dirty="0">
                <a:latin typeface="Montserrat" panose="02000505000000020004" pitchFamily="2" charset="0"/>
                <a:cs typeface="Cambria"/>
              </a:rPr>
              <a:t>DEC</a:t>
            </a:r>
            <a:endParaRPr sz="700">
              <a:latin typeface="Montserrat" panose="02000505000000020004" pitchFamily="2" charset="0"/>
              <a:cs typeface="Cambria"/>
            </a:endParaRPr>
          </a:p>
        </p:txBody>
      </p:sp>
      <p:sp>
        <p:nvSpPr>
          <p:cNvPr id="91" name="Rectangle 90"/>
          <p:cNvSpPr/>
          <p:nvPr/>
        </p:nvSpPr>
        <p:spPr>
          <a:xfrm>
            <a:off x="3751327" y="2811184"/>
            <a:ext cx="2460788" cy="669414"/>
          </a:xfrm>
          <a:prstGeom prst="rect">
            <a:avLst/>
          </a:prstGeom>
        </p:spPr>
        <p:txBody>
          <a:bodyPr wrap="square">
            <a:spAutoFit/>
          </a:bodyPr>
          <a:lstStyle/>
          <a:p>
            <a:pPr marL="106681" marR="100330">
              <a:lnSpc>
                <a:spcPts val="1510"/>
              </a:lnSpc>
              <a:spcBef>
                <a:spcPts val="270"/>
              </a:spcBef>
            </a:pPr>
            <a:r>
              <a:rPr lang="en-US" sz="1400" spc="-5" dirty="0">
                <a:latin typeface="Montserrat" panose="02000505000000020004" pitchFamily="2" charset="0"/>
                <a:cs typeface="Franklin Gothic Medium"/>
              </a:rPr>
              <a:t>13 </a:t>
            </a:r>
            <a:r>
              <a:rPr lang="en-US" sz="1400" spc="-10" dirty="0">
                <a:latin typeface="Montserrat" panose="02000505000000020004" pitchFamily="2" charset="0"/>
                <a:cs typeface="Franklin Gothic Medium"/>
              </a:rPr>
              <a:t>units </a:t>
            </a:r>
            <a:r>
              <a:rPr lang="en-US" sz="1400" spc="-20" dirty="0">
                <a:latin typeface="Montserrat" panose="02000505000000020004" pitchFamily="2" charset="0"/>
                <a:cs typeface="Franklin Gothic Medium"/>
              </a:rPr>
              <a:t>of </a:t>
            </a:r>
            <a:r>
              <a:rPr lang="en-US" sz="1400" spc="-5" dirty="0">
                <a:latin typeface="Montserrat" panose="02000505000000020004" pitchFamily="2" charset="0"/>
                <a:cs typeface="Franklin Gothic Medium"/>
              </a:rPr>
              <a:t>26 </a:t>
            </a:r>
            <a:r>
              <a:rPr lang="en-US" sz="1400" spc="-20" dirty="0">
                <a:latin typeface="Montserrat" panose="02000505000000020004" pitchFamily="2" charset="0"/>
                <a:cs typeface="Franklin Gothic Medium"/>
              </a:rPr>
              <a:t>Rehab </a:t>
            </a:r>
            <a:r>
              <a:rPr lang="en-US" sz="1400" spc="-335" dirty="0">
                <a:latin typeface="Montserrat" panose="02000505000000020004" pitchFamily="2" charset="0"/>
                <a:cs typeface="Franklin Gothic Medium"/>
              </a:rPr>
              <a:t> </a:t>
            </a:r>
            <a:r>
              <a:rPr lang="en-US" sz="1400" spc="-25" dirty="0">
                <a:latin typeface="Montserrat" panose="02000505000000020004" pitchFamily="2" charset="0"/>
                <a:cs typeface="Franklin Gothic Medium"/>
              </a:rPr>
              <a:t>complete </a:t>
            </a:r>
            <a:r>
              <a:rPr lang="en-US" sz="1400" spc="-35" dirty="0">
                <a:latin typeface="Montserrat" panose="02000505000000020004" pitchFamily="2" charset="0"/>
                <a:cs typeface="Franklin Gothic Medium"/>
              </a:rPr>
              <a:t>With </a:t>
            </a:r>
            <a:r>
              <a:rPr lang="en-US" sz="1400" spc="-25" dirty="0">
                <a:latin typeface="Montserrat" panose="02000505000000020004" pitchFamily="2" charset="0"/>
                <a:cs typeface="Franklin Gothic Medium"/>
              </a:rPr>
              <a:t>10 </a:t>
            </a:r>
            <a:r>
              <a:rPr lang="en-US" sz="1400" spc="-20" dirty="0">
                <a:latin typeface="Montserrat" panose="02000505000000020004" pitchFamily="2" charset="0"/>
                <a:cs typeface="Franklin Gothic Medium"/>
              </a:rPr>
              <a:t>of </a:t>
            </a:r>
            <a:r>
              <a:rPr lang="en-US" sz="1400" spc="-10" dirty="0">
                <a:latin typeface="Montserrat" panose="02000505000000020004" pitchFamily="2" charset="0"/>
                <a:cs typeface="Franklin Gothic Medium"/>
              </a:rPr>
              <a:t>the </a:t>
            </a:r>
            <a:r>
              <a:rPr lang="en-US" sz="1400" spc="-5" dirty="0">
                <a:latin typeface="Montserrat" panose="02000505000000020004" pitchFamily="2" charset="0"/>
                <a:cs typeface="Franklin Gothic Medium"/>
              </a:rPr>
              <a:t>13 </a:t>
            </a:r>
            <a:r>
              <a:rPr lang="en-US" sz="1400" spc="-15" dirty="0">
                <a:latin typeface="Montserrat" panose="02000505000000020004" pitchFamily="2" charset="0"/>
                <a:cs typeface="Franklin Gothic Medium"/>
              </a:rPr>
              <a:t>units </a:t>
            </a:r>
            <a:r>
              <a:rPr lang="en-US" sz="1400" spc="-335" dirty="0">
                <a:latin typeface="Montserrat" panose="02000505000000020004" pitchFamily="2" charset="0"/>
                <a:cs typeface="Franklin Gothic Medium"/>
              </a:rPr>
              <a:t> </a:t>
            </a:r>
            <a:r>
              <a:rPr lang="en-US" sz="1400" spc="-10" dirty="0">
                <a:latin typeface="Montserrat" panose="02000505000000020004" pitchFamily="2" charset="0"/>
                <a:cs typeface="Franklin Gothic Medium"/>
              </a:rPr>
              <a:t>occupied</a:t>
            </a:r>
            <a:endParaRPr lang="en-US" sz="1400" dirty="0">
              <a:latin typeface="Montserrat" panose="02000505000000020004" pitchFamily="2" charset="0"/>
              <a:cs typeface="Franklin Gothic Medium"/>
            </a:endParaRPr>
          </a:p>
        </p:txBody>
      </p:sp>
      <p:sp>
        <p:nvSpPr>
          <p:cNvPr id="92" name="Rectangle 91"/>
          <p:cNvSpPr/>
          <p:nvPr/>
        </p:nvSpPr>
        <p:spPr>
          <a:xfrm>
            <a:off x="2428837" y="4171748"/>
            <a:ext cx="2322022" cy="738664"/>
          </a:xfrm>
          <a:prstGeom prst="rect">
            <a:avLst/>
          </a:prstGeom>
        </p:spPr>
        <p:txBody>
          <a:bodyPr wrap="square">
            <a:spAutoFit/>
          </a:bodyPr>
          <a:lstStyle/>
          <a:p>
            <a:pPr>
              <a:lnSpc>
                <a:spcPct val="100000"/>
              </a:lnSpc>
              <a:spcBef>
                <a:spcPts val="115"/>
              </a:spcBef>
            </a:pPr>
            <a:r>
              <a:rPr lang="en-US" sz="1400" spc="-15" dirty="0">
                <a:latin typeface="Montserrat" panose="02000505000000020004" pitchFamily="2" charset="0"/>
                <a:cs typeface="Franklin Gothic Medium"/>
              </a:rPr>
              <a:t>Rebrand </a:t>
            </a:r>
            <a:r>
              <a:rPr lang="en-US" sz="1400" spc="-25" dirty="0">
                <a:latin typeface="Montserrat" panose="02000505000000020004" pitchFamily="2" charset="0"/>
                <a:cs typeface="Franklin Gothic Medium"/>
              </a:rPr>
              <a:t>Manage</a:t>
            </a:r>
            <a:r>
              <a:rPr lang="en-US" sz="1400" spc="-35" dirty="0">
                <a:latin typeface="Montserrat" panose="02000505000000020004" pitchFamily="2" charset="0"/>
                <a:cs typeface="Franklin Gothic Medium"/>
              </a:rPr>
              <a:t>m</a:t>
            </a:r>
            <a:r>
              <a:rPr lang="en-US" sz="1400" spc="-5" dirty="0">
                <a:latin typeface="Montserrat" panose="02000505000000020004" pitchFamily="2" charset="0"/>
                <a:cs typeface="Franklin Gothic Medium"/>
              </a:rPr>
              <a:t>e</a:t>
            </a:r>
            <a:r>
              <a:rPr lang="en-US" sz="1400" spc="-10" dirty="0">
                <a:latin typeface="Montserrat" panose="02000505000000020004" pitchFamily="2" charset="0"/>
                <a:cs typeface="Franklin Gothic Medium"/>
              </a:rPr>
              <a:t>n</a:t>
            </a:r>
            <a:r>
              <a:rPr lang="en-US" sz="1400" spc="-20" dirty="0">
                <a:latin typeface="Montserrat" panose="02000505000000020004" pitchFamily="2" charset="0"/>
                <a:cs typeface="Franklin Gothic Medium"/>
              </a:rPr>
              <a:t>t</a:t>
            </a:r>
            <a:r>
              <a:rPr lang="en-US" sz="1400" spc="10" dirty="0">
                <a:latin typeface="Montserrat" panose="02000505000000020004" pitchFamily="2" charset="0"/>
                <a:cs typeface="Franklin Gothic Medium"/>
              </a:rPr>
              <a:t> </a:t>
            </a:r>
            <a:r>
              <a:rPr lang="en-US" sz="1400" spc="-5" dirty="0">
                <a:latin typeface="Montserrat" panose="02000505000000020004" pitchFamily="2" charset="0"/>
                <a:cs typeface="Franklin Gothic Medium"/>
              </a:rPr>
              <a:t>re</a:t>
            </a:r>
            <a:r>
              <a:rPr lang="en-US" sz="1400" spc="-15" dirty="0">
                <a:latin typeface="Montserrat" panose="02000505000000020004" pitchFamily="2" charset="0"/>
                <a:cs typeface="Franklin Gothic Medium"/>
              </a:rPr>
              <a:t>plac</a:t>
            </a:r>
            <a:r>
              <a:rPr lang="en-US" sz="1400" spc="-30" dirty="0">
                <a:latin typeface="Montserrat" panose="02000505000000020004" pitchFamily="2" charset="0"/>
                <a:cs typeface="Franklin Gothic Medium"/>
              </a:rPr>
              <a:t>e</a:t>
            </a:r>
            <a:r>
              <a:rPr lang="en-US" sz="1400" spc="-55" dirty="0">
                <a:latin typeface="Montserrat" panose="02000505000000020004" pitchFamily="2" charset="0"/>
                <a:cs typeface="Franklin Gothic Medium"/>
              </a:rPr>
              <a:t>m</a:t>
            </a:r>
            <a:r>
              <a:rPr lang="en-US" sz="1400" spc="-5" dirty="0">
                <a:latin typeface="Montserrat" panose="02000505000000020004" pitchFamily="2" charset="0"/>
                <a:cs typeface="Franklin Gothic Medium"/>
              </a:rPr>
              <a:t>e</a:t>
            </a:r>
            <a:r>
              <a:rPr lang="en-US" sz="1400" spc="-10" dirty="0">
                <a:latin typeface="Montserrat" panose="02000505000000020004" pitchFamily="2" charset="0"/>
                <a:cs typeface="Franklin Gothic Medium"/>
              </a:rPr>
              <a:t>n</a:t>
            </a:r>
            <a:r>
              <a:rPr lang="en-US" sz="1400" spc="-15" dirty="0">
                <a:latin typeface="Montserrat" panose="02000505000000020004" pitchFamily="2" charset="0"/>
                <a:cs typeface="Franklin Gothic Medium"/>
              </a:rPr>
              <a:t>t  Begin</a:t>
            </a:r>
            <a:r>
              <a:rPr lang="en-US" sz="1400"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Rehab</a:t>
            </a:r>
            <a:endParaRPr lang="en-US" sz="1400" dirty="0">
              <a:latin typeface="Montserrat" panose="02000505000000020004" pitchFamily="2" charset="0"/>
              <a:cs typeface="Franklin Gothic Medium"/>
            </a:endParaRPr>
          </a:p>
        </p:txBody>
      </p:sp>
      <p:sp>
        <p:nvSpPr>
          <p:cNvPr id="93" name="Rectangle 92"/>
          <p:cNvSpPr/>
          <p:nvPr/>
        </p:nvSpPr>
        <p:spPr>
          <a:xfrm>
            <a:off x="9520010" y="4171748"/>
            <a:ext cx="1918735" cy="738664"/>
          </a:xfrm>
          <a:prstGeom prst="rect">
            <a:avLst/>
          </a:prstGeom>
        </p:spPr>
        <p:txBody>
          <a:bodyPr wrap="square">
            <a:spAutoFit/>
          </a:bodyPr>
          <a:lstStyle/>
          <a:p>
            <a:pPr marL="635">
              <a:lnSpc>
                <a:spcPct val="100000"/>
              </a:lnSpc>
            </a:pPr>
            <a:r>
              <a:rPr lang="en-US" sz="1400" spc="-30" dirty="0">
                <a:latin typeface="Montserrat" panose="02000505000000020004" pitchFamily="2" charset="0"/>
                <a:cs typeface="Franklin Gothic Medium"/>
              </a:rPr>
              <a:t>100%</a:t>
            </a:r>
            <a:r>
              <a:rPr lang="en-US" sz="1400" spc="-40" dirty="0">
                <a:latin typeface="Montserrat" panose="02000505000000020004" pitchFamily="2" charset="0"/>
                <a:cs typeface="Franklin Gothic Medium"/>
              </a:rPr>
              <a:t> </a:t>
            </a:r>
            <a:r>
              <a:rPr lang="en-US" sz="1400" spc="-20" dirty="0">
                <a:latin typeface="Montserrat" panose="02000505000000020004" pitchFamily="2" charset="0"/>
                <a:cs typeface="Franklin Gothic Medium"/>
              </a:rPr>
              <a:t>Rehab</a:t>
            </a:r>
            <a:endParaRPr lang="en-US" sz="1400" dirty="0">
              <a:latin typeface="Montserrat" panose="02000505000000020004" pitchFamily="2" charset="0"/>
              <a:cs typeface="Franklin Gothic Medium"/>
            </a:endParaRPr>
          </a:p>
          <a:p>
            <a:pPr>
              <a:lnSpc>
                <a:spcPct val="100000"/>
              </a:lnSpc>
            </a:pPr>
            <a:r>
              <a:rPr lang="en-US" sz="1400" dirty="0">
                <a:latin typeface="Montserrat" panose="02000505000000020004" pitchFamily="2" charset="0"/>
                <a:cs typeface="Franklin Gothic Medium"/>
              </a:rPr>
              <a:t>95</a:t>
            </a:r>
            <a:r>
              <a:rPr lang="en-US" sz="1400" spc="-70" dirty="0">
                <a:latin typeface="Montserrat" panose="02000505000000020004" pitchFamily="2" charset="0"/>
                <a:cs typeface="Franklin Gothic Medium"/>
              </a:rPr>
              <a:t>%</a:t>
            </a:r>
            <a:r>
              <a:rPr lang="en-US" sz="1400" spc="-10" dirty="0">
                <a:latin typeface="Montserrat" panose="02000505000000020004" pitchFamily="2" charset="0"/>
                <a:cs typeface="Franklin Gothic Medium"/>
              </a:rPr>
              <a:t> O</a:t>
            </a:r>
            <a:r>
              <a:rPr lang="en-US" sz="1400" spc="-5" dirty="0">
                <a:latin typeface="Montserrat" panose="02000505000000020004" pitchFamily="2" charset="0"/>
                <a:cs typeface="Franklin Gothic Medium"/>
              </a:rPr>
              <a:t>c</a:t>
            </a:r>
            <a:r>
              <a:rPr lang="en-US" sz="1400" dirty="0">
                <a:latin typeface="Montserrat" panose="02000505000000020004" pitchFamily="2" charset="0"/>
                <a:cs typeface="Franklin Gothic Medium"/>
              </a:rPr>
              <a:t>c</a:t>
            </a:r>
            <a:r>
              <a:rPr lang="en-US" sz="1400" spc="-5" dirty="0">
                <a:latin typeface="Montserrat" panose="02000505000000020004" pitchFamily="2" charset="0"/>
                <a:cs typeface="Franklin Gothic Medium"/>
              </a:rPr>
              <a:t>u</a:t>
            </a:r>
            <a:r>
              <a:rPr lang="en-US" sz="1400" spc="-15" dirty="0">
                <a:latin typeface="Montserrat" panose="02000505000000020004" pitchFamily="2" charset="0"/>
                <a:cs typeface="Franklin Gothic Medium"/>
              </a:rPr>
              <a:t>pancy</a:t>
            </a:r>
            <a:endParaRPr lang="en-US" sz="1400" dirty="0">
              <a:latin typeface="Montserrat" panose="02000505000000020004" pitchFamily="2" charset="0"/>
              <a:cs typeface="Franklin Gothic Medium"/>
            </a:endParaRPr>
          </a:p>
          <a:p>
            <a:pPr marL="1905">
              <a:lnSpc>
                <a:spcPct val="100000"/>
              </a:lnSpc>
              <a:spcBef>
                <a:spcPts val="5"/>
              </a:spcBef>
            </a:pPr>
            <a:r>
              <a:rPr lang="en-US" sz="1400" spc="-20" dirty="0">
                <a:latin typeface="Montserrat" panose="02000505000000020004" pitchFamily="2" charset="0"/>
                <a:cs typeface="Franklin Gothic Medium"/>
              </a:rPr>
              <a:t>Beg</a:t>
            </a:r>
            <a:r>
              <a:rPr lang="en-US" sz="1400" spc="-10" dirty="0">
                <a:latin typeface="Montserrat" panose="02000505000000020004" pitchFamily="2" charset="0"/>
                <a:cs typeface="Franklin Gothic Medium"/>
              </a:rPr>
              <a:t>i</a:t>
            </a:r>
            <a:r>
              <a:rPr lang="en-US" sz="1400" spc="-15" dirty="0">
                <a:latin typeface="Montserrat" panose="02000505000000020004" pitchFamily="2" charset="0"/>
                <a:cs typeface="Franklin Gothic Medium"/>
              </a:rPr>
              <a:t>n</a:t>
            </a:r>
            <a:r>
              <a:rPr lang="en-US" sz="1400" spc="-5" dirty="0">
                <a:latin typeface="Montserrat" panose="02000505000000020004" pitchFamily="2" charset="0"/>
                <a:cs typeface="Franklin Gothic Medium"/>
              </a:rPr>
              <a:t> </a:t>
            </a:r>
            <a:r>
              <a:rPr lang="en-US" sz="1400" spc="-65" dirty="0">
                <a:latin typeface="Montserrat" panose="02000505000000020004" pitchFamily="2" charset="0"/>
                <a:cs typeface="Franklin Gothic Medium"/>
              </a:rPr>
              <a:t>R</a:t>
            </a:r>
            <a:r>
              <a:rPr lang="en-US" sz="1400" spc="-15" dirty="0">
                <a:latin typeface="Montserrat" panose="02000505000000020004" pitchFamily="2" charset="0"/>
                <a:cs typeface="Franklin Gothic Medium"/>
              </a:rPr>
              <a:t>e</a:t>
            </a:r>
            <a:r>
              <a:rPr lang="en-US" sz="1400" spc="-5" dirty="0">
                <a:latin typeface="Montserrat" panose="02000505000000020004" pitchFamily="2" charset="0"/>
                <a:cs typeface="Franklin Gothic Medium"/>
              </a:rPr>
              <a:t>f</a:t>
            </a:r>
            <a:r>
              <a:rPr lang="en-US" sz="1400" spc="-15" dirty="0">
                <a:latin typeface="Montserrat" panose="02000505000000020004" pitchFamily="2" charset="0"/>
                <a:cs typeface="Franklin Gothic Medium"/>
              </a:rPr>
              <a:t>in</a:t>
            </a:r>
            <a:r>
              <a:rPr lang="en-US" sz="1400" spc="-5" dirty="0">
                <a:latin typeface="Montserrat" panose="02000505000000020004" pitchFamily="2" charset="0"/>
                <a:cs typeface="Franklin Gothic Medium"/>
              </a:rPr>
              <a:t>a</a:t>
            </a:r>
            <a:r>
              <a:rPr lang="en-US" sz="1400" spc="-15" dirty="0">
                <a:latin typeface="Montserrat" panose="02000505000000020004" pitchFamily="2" charset="0"/>
                <a:cs typeface="Franklin Gothic Medium"/>
              </a:rPr>
              <a:t>n</a:t>
            </a:r>
            <a:r>
              <a:rPr lang="en-US" sz="1400" dirty="0">
                <a:latin typeface="Montserrat" panose="02000505000000020004" pitchFamily="2" charset="0"/>
                <a:cs typeface="Franklin Gothic Medium"/>
              </a:rPr>
              <a:t>c</a:t>
            </a:r>
            <a:r>
              <a:rPr lang="en-US" sz="1400" spc="-5" dirty="0">
                <a:latin typeface="Montserrat" panose="02000505000000020004" pitchFamily="2" charset="0"/>
                <a:cs typeface="Franklin Gothic Medium"/>
              </a:rPr>
              <a:t>e</a:t>
            </a:r>
            <a:endParaRPr lang="en-US" sz="1400" dirty="0">
              <a:latin typeface="Montserrat" panose="02000505000000020004" pitchFamily="2" charset="0"/>
              <a:cs typeface="Franklin Gothic Medium"/>
            </a:endParaRPr>
          </a:p>
        </p:txBody>
      </p:sp>
    </p:spTree>
    <p:extLst>
      <p:ext uri="{BB962C8B-B14F-4D97-AF65-F5344CB8AC3E}">
        <p14:creationId xmlns:p14="http://schemas.microsoft.com/office/powerpoint/2010/main" val="764055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en-US" sz="2800" b="1" spc="-70" dirty="0">
                <a:latin typeface="Montserrat" panose="02000505000000020004" pitchFamily="2" charset="0"/>
              </a:rPr>
              <a:t>U.R.P.</a:t>
            </a:r>
            <a:r>
              <a:rPr lang="en-US" sz="2800" b="1" spc="-100" dirty="0">
                <a:latin typeface="Montserrat" panose="02000505000000020004" pitchFamily="2" charset="0"/>
              </a:rPr>
              <a:t> </a:t>
            </a:r>
            <a:r>
              <a:rPr lang="en-US" sz="2800" b="1" spc="-55" dirty="0">
                <a:latin typeface="Montserrat" panose="02000505000000020004" pitchFamily="2" charset="0"/>
              </a:rPr>
              <a:t>PROPERTIES</a:t>
            </a:r>
            <a:endParaRPr lang="pt-BR" sz="2800" b="1" dirty="0">
              <a:latin typeface="Montserrat" panose="02000505000000020004" pitchFamily="2" charset="0"/>
            </a:endParaRPr>
          </a:p>
        </p:txBody>
      </p:sp>
      <p:pic>
        <p:nvPicPr>
          <p:cNvPr id="4" name="object 16"/>
          <p:cNvPicPr/>
          <p:nvPr/>
        </p:nvPicPr>
        <p:blipFill>
          <a:blip r:embed="rId2" cstate="print"/>
          <a:stretch>
            <a:fillRect/>
          </a:stretch>
        </p:blipFill>
        <p:spPr>
          <a:xfrm>
            <a:off x="678482" y="2305225"/>
            <a:ext cx="3084731" cy="3084731"/>
          </a:xfrm>
          <a:prstGeom prst="rect">
            <a:avLst/>
          </a:prstGeom>
        </p:spPr>
      </p:pic>
      <p:sp>
        <p:nvSpPr>
          <p:cNvPr id="8" name="object 20"/>
          <p:cNvSpPr txBox="1"/>
          <p:nvPr/>
        </p:nvSpPr>
        <p:spPr>
          <a:xfrm>
            <a:off x="429055" y="887251"/>
            <a:ext cx="11320171" cy="1285224"/>
          </a:xfrm>
          <a:prstGeom prst="rect">
            <a:avLst/>
          </a:prstGeom>
        </p:spPr>
        <p:txBody>
          <a:bodyPr vert="horz" wrap="square" lIns="0" tIns="12700" rIns="0" bIns="0" rtlCol="0">
            <a:spAutoFit/>
          </a:bodyPr>
          <a:lstStyle/>
          <a:p>
            <a:pPr marL="12700" marR="5080" algn="ctr">
              <a:lnSpc>
                <a:spcPct val="120000"/>
              </a:lnSpc>
              <a:spcBef>
                <a:spcPts val="100"/>
              </a:spcBef>
            </a:pPr>
            <a:r>
              <a:rPr sz="1400" spc="-25" dirty="0">
                <a:latin typeface="Montserrat" panose="02000505000000020004" pitchFamily="2" charset="0"/>
                <a:cs typeface="Franklin Gothic Medium"/>
              </a:rPr>
              <a:t>U.R.P. </a:t>
            </a:r>
            <a:r>
              <a:rPr sz="1400" spc="-10" dirty="0">
                <a:latin typeface="Montserrat" panose="02000505000000020004" pitchFamily="2" charset="0"/>
                <a:cs typeface="Franklin Gothic Medium"/>
              </a:rPr>
              <a:t>Properties </a:t>
            </a:r>
            <a:r>
              <a:rPr sz="1400" dirty="0">
                <a:latin typeface="Montserrat" panose="02000505000000020004" pitchFamily="2" charset="0"/>
                <a:cs typeface="Franklin Gothic Medium"/>
              </a:rPr>
              <a:t>finds and </a:t>
            </a:r>
            <a:r>
              <a:rPr sz="1400" spc="-15" dirty="0">
                <a:latin typeface="Montserrat" panose="02000505000000020004" pitchFamily="2" charset="0"/>
                <a:cs typeface="Franklin Gothic Medium"/>
              </a:rPr>
              <a:t>manages </a:t>
            </a:r>
            <a:r>
              <a:rPr sz="1400" spc="-10" dirty="0">
                <a:latin typeface="Montserrat" panose="02000505000000020004" pitchFamily="2" charset="0"/>
                <a:cs typeface="Franklin Gothic Medium"/>
              </a:rPr>
              <a:t>repositioning </a:t>
            </a:r>
            <a:r>
              <a:rPr sz="1400" spc="-5" dirty="0">
                <a:latin typeface="Montserrat" panose="02000505000000020004" pitchFamily="2" charset="0"/>
                <a:cs typeface="Franklin Gothic Medium"/>
              </a:rPr>
              <a:t>opportunities in </a:t>
            </a:r>
            <a:r>
              <a:rPr sz="1400" dirty="0">
                <a:latin typeface="Montserrat" panose="02000505000000020004" pitchFamily="2" charset="0"/>
                <a:cs typeface="Franklin Gothic Medium"/>
              </a:rPr>
              <a:t>researched </a:t>
            </a:r>
            <a:r>
              <a:rPr sz="1400" spc="-25" dirty="0">
                <a:latin typeface="Montserrat" panose="02000505000000020004" pitchFamily="2" charset="0"/>
                <a:cs typeface="Franklin Gothic Medium"/>
              </a:rPr>
              <a:t>markets </a:t>
            </a:r>
            <a:r>
              <a:rPr sz="1400" spc="-15" dirty="0">
                <a:latin typeface="Montserrat" panose="02000505000000020004" pitchFamily="2" charset="0"/>
                <a:cs typeface="Franklin Gothic Medium"/>
              </a:rPr>
              <a:t>within </a:t>
            </a:r>
            <a:r>
              <a:rPr sz="1400" spc="-5" dirty="0">
                <a:latin typeface="Montserrat" panose="02000505000000020004" pitchFamily="2" charset="0"/>
                <a:cs typeface="Franklin Gothic Medium"/>
              </a:rPr>
              <a:t>the </a:t>
            </a:r>
            <a:r>
              <a:rPr lang="en-US" sz="1400" spc="-10" dirty="0">
                <a:latin typeface="Montserrat" panose="02000505000000020004" pitchFamily="2" charset="0"/>
                <a:cs typeface="Franklin Gothic Medium"/>
              </a:rPr>
              <a:t>southeast regions. </a:t>
            </a:r>
            <a:r>
              <a:rPr sz="1400" spc="40" dirty="0">
                <a:latin typeface="Montserrat" panose="02000505000000020004" pitchFamily="2" charset="0"/>
                <a:cs typeface="Franklin Gothic Medium"/>
              </a:rPr>
              <a:t> </a:t>
            </a:r>
            <a:r>
              <a:rPr sz="1400" spc="-10" dirty="0">
                <a:latin typeface="Montserrat" panose="02000505000000020004" pitchFamily="2" charset="0"/>
                <a:cs typeface="Franklin Gothic Medium"/>
              </a:rPr>
              <a:t>Mainly </a:t>
            </a:r>
            <a:r>
              <a:rPr sz="1400" spc="-5" dirty="0">
                <a:latin typeface="Montserrat" panose="02000505000000020004" pitchFamily="2" charset="0"/>
                <a:cs typeface="Franklin Gothic Medium"/>
              </a:rPr>
              <a:t>focused on </a:t>
            </a:r>
            <a:r>
              <a:rPr sz="1400" spc="-10" dirty="0">
                <a:latin typeface="Montserrat" panose="02000505000000020004" pitchFamily="2" charset="0"/>
                <a:cs typeface="Franklin Gothic Medium"/>
              </a:rPr>
              <a:t>creating </a:t>
            </a:r>
            <a:r>
              <a:rPr sz="1400" spc="-5" dirty="0">
                <a:latin typeface="Montserrat" panose="02000505000000020004" pitchFamily="2" charset="0"/>
                <a:cs typeface="Franklin Gothic Medium"/>
              </a:rPr>
              <a:t> opportunistic valued </a:t>
            </a:r>
            <a:r>
              <a:rPr sz="1400" spc="-10" dirty="0">
                <a:latin typeface="Montserrat" panose="02000505000000020004" pitchFamily="2" charset="0"/>
                <a:cs typeface="Franklin Gothic Medium"/>
              </a:rPr>
              <a:t>investments </a:t>
            </a:r>
            <a:r>
              <a:rPr sz="1400" spc="-15" dirty="0">
                <a:latin typeface="Montserrat" panose="02000505000000020004" pitchFamily="2" charset="0"/>
                <a:cs typeface="Franklin Gothic Medium"/>
              </a:rPr>
              <a:t>for </a:t>
            </a:r>
            <a:r>
              <a:rPr sz="1400" spc="-5" dirty="0">
                <a:latin typeface="Montserrat" panose="02000505000000020004" pitchFamily="2" charset="0"/>
                <a:cs typeface="Franklin Gothic Medium"/>
              </a:rPr>
              <a:t>passive </a:t>
            </a:r>
            <a:r>
              <a:rPr sz="1400" dirty="0">
                <a:latin typeface="Montserrat" panose="02000505000000020004" pitchFamily="2" charset="0"/>
                <a:cs typeface="Franklin Gothic Medium"/>
              </a:rPr>
              <a:t>and </a:t>
            </a:r>
            <a:r>
              <a:rPr sz="1400" spc="-10" dirty="0">
                <a:latin typeface="Montserrat" panose="02000505000000020004" pitchFamily="2" charset="0"/>
                <a:cs typeface="Franklin Gothic Medium"/>
              </a:rPr>
              <a:t>active investors through </a:t>
            </a:r>
            <a:r>
              <a:rPr sz="1400" dirty="0">
                <a:latin typeface="Montserrat" panose="02000505000000020004" pitchFamily="2" charset="0"/>
                <a:cs typeface="Franklin Gothic Medium"/>
              </a:rPr>
              <a:t>partnerships. </a:t>
            </a:r>
            <a:r>
              <a:rPr sz="1400" spc="-25" dirty="0">
                <a:latin typeface="Montserrat" panose="02000505000000020004" pitchFamily="2" charset="0"/>
                <a:cs typeface="Franklin Gothic Medium"/>
              </a:rPr>
              <a:t>Along </a:t>
            </a:r>
            <a:r>
              <a:rPr sz="1400" dirty="0">
                <a:latin typeface="Montserrat" panose="02000505000000020004" pitchFamily="2" charset="0"/>
                <a:cs typeface="Franklin Gothic Medium"/>
              </a:rPr>
              <a:t>side </a:t>
            </a:r>
            <a:r>
              <a:rPr sz="1400" spc="-25" dirty="0">
                <a:latin typeface="Montserrat" panose="02000505000000020004" pitchFamily="2" charset="0"/>
                <a:cs typeface="Franklin Gothic Medium"/>
              </a:rPr>
              <a:t>U.R.P. </a:t>
            </a:r>
            <a:r>
              <a:rPr sz="1400" dirty="0">
                <a:latin typeface="Montserrat" panose="02000505000000020004" pitchFamily="2" charset="0"/>
                <a:cs typeface="Franklin Gothic Medium"/>
              </a:rPr>
              <a:t>our </a:t>
            </a:r>
            <a:r>
              <a:rPr sz="1400" spc="-5" dirty="0">
                <a:latin typeface="Montserrat" panose="02000505000000020004" pitchFamily="2" charset="0"/>
                <a:cs typeface="Franklin Gothic Medium"/>
              </a:rPr>
              <a:t>investors </a:t>
            </a:r>
            <a:r>
              <a:rPr sz="1400" spc="-20" dirty="0">
                <a:latin typeface="Montserrat" panose="02000505000000020004" pitchFamily="2" charset="0"/>
                <a:cs typeface="Franklin Gothic Medium"/>
              </a:rPr>
              <a:t>will </a:t>
            </a:r>
            <a:r>
              <a:rPr sz="1400" dirty="0">
                <a:latin typeface="Montserrat" panose="02000505000000020004" pitchFamily="2" charset="0"/>
                <a:cs typeface="Franklin Gothic Medium"/>
              </a:rPr>
              <a:t>be apart </a:t>
            </a:r>
            <a:r>
              <a:rPr sz="1400" spc="-15" dirty="0">
                <a:latin typeface="Montserrat" panose="02000505000000020004" pitchFamily="2" charset="0"/>
                <a:cs typeface="Franklin Gothic Medium"/>
              </a:rPr>
              <a:t>of a </a:t>
            </a:r>
            <a:r>
              <a:rPr sz="1400" spc="-25" dirty="0">
                <a:latin typeface="Montserrat" panose="02000505000000020004" pitchFamily="2" charset="0"/>
                <a:cs typeface="Franklin Gothic Medium"/>
              </a:rPr>
              <a:t>team </a:t>
            </a:r>
            <a:r>
              <a:rPr sz="1400" spc="-5" dirty="0">
                <a:latin typeface="Montserrat" panose="02000505000000020004" pitchFamily="2" charset="0"/>
                <a:cs typeface="Franklin Gothic Medium"/>
              </a:rPr>
              <a:t>whose expertise </a:t>
            </a:r>
            <a:r>
              <a:rPr sz="1400" dirty="0">
                <a:latin typeface="Montserrat" panose="02000505000000020004" pitchFamily="2" charset="0"/>
                <a:cs typeface="Franklin Gothic Medium"/>
              </a:rPr>
              <a:t>is </a:t>
            </a:r>
            <a:r>
              <a:rPr sz="1400" spc="-5" dirty="0">
                <a:latin typeface="Montserrat" panose="02000505000000020004" pitchFamily="2" charset="0"/>
                <a:cs typeface="Franklin Gothic Medium"/>
              </a:rPr>
              <a:t>in </a:t>
            </a:r>
            <a:r>
              <a:rPr sz="1400" spc="-285" dirty="0">
                <a:latin typeface="Montserrat" panose="02000505000000020004" pitchFamily="2" charset="0"/>
                <a:cs typeface="Franklin Gothic Medium"/>
              </a:rPr>
              <a:t> </a:t>
            </a:r>
            <a:r>
              <a:rPr sz="1400" spc="-10" dirty="0">
                <a:latin typeface="Montserrat" panose="02000505000000020004" pitchFamily="2" charset="0"/>
                <a:cs typeface="Franklin Gothic Medium"/>
              </a:rPr>
              <a:t>operational </a:t>
            </a:r>
            <a:r>
              <a:rPr sz="1400" spc="-20" dirty="0">
                <a:latin typeface="Montserrat" panose="02000505000000020004" pitchFamily="2" charset="0"/>
                <a:cs typeface="Franklin Gothic Medium"/>
              </a:rPr>
              <a:t>management, </a:t>
            </a:r>
            <a:r>
              <a:rPr sz="1400" spc="-15" dirty="0">
                <a:latin typeface="Montserrat" panose="02000505000000020004" pitchFamily="2" charset="0"/>
                <a:cs typeface="Franklin Gothic Medium"/>
              </a:rPr>
              <a:t>with </a:t>
            </a:r>
            <a:r>
              <a:rPr sz="1400" spc="-5" dirty="0">
                <a:latin typeface="Montserrat" panose="02000505000000020004" pitchFamily="2" charset="0"/>
                <a:cs typeface="Franklin Gothic Medium"/>
              </a:rPr>
              <a:t>its founders </a:t>
            </a:r>
            <a:r>
              <a:rPr sz="1400" spc="-10" dirty="0">
                <a:latin typeface="Montserrat" panose="02000505000000020004" pitchFamily="2" charset="0"/>
                <a:cs typeface="Franklin Gothic Medium"/>
              </a:rPr>
              <a:t>being </a:t>
            </a:r>
            <a:r>
              <a:rPr sz="1400" spc="-5" dirty="0">
                <a:latin typeface="Montserrat" panose="02000505000000020004" pitchFamily="2" charset="0"/>
                <a:cs typeface="Franklin Gothic Medium"/>
              </a:rPr>
              <a:t>prior </a:t>
            </a:r>
            <a:r>
              <a:rPr sz="1400" dirty="0">
                <a:latin typeface="Montserrat" panose="02000505000000020004" pitchFamily="2" charset="0"/>
                <a:cs typeface="Franklin Gothic Medium"/>
              </a:rPr>
              <a:t>and </a:t>
            </a:r>
            <a:r>
              <a:rPr sz="1400" spc="-10" dirty="0">
                <a:latin typeface="Montserrat" panose="02000505000000020004" pitchFamily="2" charset="0"/>
                <a:cs typeface="Franklin Gothic Medium"/>
              </a:rPr>
              <a:t>active </a:t>
            </a:r>
            <a:r>
              <a:rPr sz="1400" spc="-20" dirty="0">
                <a:latin typeface="Montserrat" panose="02000505000000020004" pitchFamily="2" charset="0"/>
                <a:cs typeface="Franklin Gothic Medium"/>
              </a:rPr>
              <a:t>military </a:t>
            </a:r>
            <a:r>
              <a:rPr sz="1400" spc="-30" dirty="0">
                <a:latin typeface="Montserrat" panose="02000505000000020004" pitchFamily="2" charset="0"/>
                <a:cs typeface="Franklin Gothic Medium"/>
              </a:rPr>
              <a:t>member, </a:t>
            </a:r>
            <a:r>
              <a:rPr sz="1400" dirty="0">
                <a:latin typeface="Montserrat" panose="02000505000000020004" pitchFamily="2" charset="0"/>
                <a:cs typeface="Franklin Gothic Medium"/>
              </a:rPr>
              <a:t>as </a:t>
            </a:r>
            <a:r>
              <a:rPr sz="1400" spc="-20" dirty="0">
                <a:latin typeface="Montserrat" panose="02000505000000020004" pitchFamily="2" charset="0"/>
                <a:cs typeface="Franklin Gothic Medium"/>
              </a:rPr>
              <a:t>well </a:t>
            </a:r>
            <a:r>
              <a:rPr sz="1400" dirty="0">
                <a:latin typeface="Montserrat" panose="02000505000000020004" pitchFamily="2" charset="0"/>
                <a:cs typeface="Franklin Gothic Medium"/>
              </a:rPr>
              <a:t>as </a:t>
            </a:r>
            <a:r>
              <a:rPr sz="1400" spc="-15" dirty="0">
                <a:latin typeface="Montserrat" panose="02000505000000020004" pitchFamily="2" charset="0"/>
                <a:cs typeface="Franklin Gothic Medium"/>
              </a:rPr>
              <a:t>a</a:t>
            </a:r>
            <a:r>
              <a:rPr lang="en-US" sz="1400" spc="-15" dirty="0">
                <a:latin typeface="Montserrat" panose="02000505000000020004" pitchFamily="2" charset="0"/>
                <a:cs typeface="Franklin Gothic Medium"/>
              </a:rPr>
              <a:t>n advisory</a:t>
            </a:r>
            <a:r>
              <a:rPr sz="1400" spc="-25" dirty="0">
                <a:latin typeface="Montserrat" panose="02000505000000020004" pitchFamily="2" charset="0"/>
                <a:cs typeface="Franklin Gothic Medium"/>
              </a:rPr>
              <a:t> team </a:t>
            </a:r>
            <a:r>
              <a:rPr sz="1400" spc="-15" dirty="0">
                <a:latin typeface="Montserrat" panose="02000505000000020004" pitchFamily="2" charset="0"/>
                <a:cs typeface="Franklin Gothic Medium"/>
              </a:rPr>
              <a:t>with </a:t>
            </a:r>
            <a:r>
              <a:rPr sz="1400" spc="-10" dirty="0">
                <a:latin typeface="Montserrat" panose="02000505000000020004" pitchFamily="2" charset="0"/>
                <a:cs typeface="Franklin Gothic Medium"/>
              </a:rPr>
              <a:t>over 100 </a:t>
            </a:r>
            <a:r>
              <a:rPr sz="1400" spc="-5" dirty="0">
                <a:latin typeface="Montserrat" panose="02000505000000020004" pitchFamily="2" charset="0"/>
                <a:cs typeface="Franklin Gothic Medium"/>
              </a:rPr>
              <a:t>years </a:t>
            </a:r>
            <a:r>
              <a:rPr sz="1400" spc="-15" dirty="0">
                <a:latin typeface="Montserrat" panose="02000505000000020004" pitchFamily="2" charset="0"/>
                <a:cs typeface="Franklin Gothic Medium"/>
              </a:rPr>
              <a:t>of </a:t>
            </a:r>
            <a:r>
              <a:rPr sz="1400" spc="-5" dirty="0">
                <a:latin typeface="Montserrat" panose="02000505000000020004" pitchFamily="2" charset="0"/>
                <a:cs typeface="Franklin Gothic Medium"/>
              </a:rPr>
              <a:t>real estate experienced </a:t>
            </a:r>
            <a:r>
              <a:rPr sz="1400" dirty="0">
                <a:latin typeface="Montserrat" panose="02000505000000020004" pitchFamily="2" charset="0"/>
                <a:cs typeface="Franklin Gothic Medium"/>
              </a:rPr>
              <a:t> </a:t>
            </a:r>
            <a:r>
              <a:rPr sz="1400" spc="-10" dirty="0">
                <a:latin typeface="Montserrat" panose="02000505000000020004" pitchFamily="2" charset="0"/>
                <a:cs typeface="Franklin Gothic Medium"/>
              </a:rPr>
              <a:t>combined</a:t>
            </a:r>
            <a:r>
              <a:rPr lang="en-US" sz="1400" spc="-10" dirty="0">
                <a:latin typeface="Montserrat" panose="02000505000000020004" pitchFamily="2" charset="0"/>
                <a:cs typeface="Franklin Gothic Medium"/>
              </a:rPr>
              <a:t>, and over $3Billion in RE transactions. </a:t>
            </a:r>
            <a:endParaRPr sz="1400" dirty="0">
              <a:latin typeface="Montserrat" panose="02000505000000020004" pitchFamily="2" charset="0"/>
              <a:cs typeface="Franklin Gothic Medium"/>
            </a:endParaRPr>
          </a:p>
        </p:txBody>
      </p:sp>
      <p:sp>
        <p:nvSpPr>
          <p:cNvPr id="9" name="object 21"/>
          <p:cNvSpPr txBox="1"/>
          <p:nvPr/>
        </p:nvSpPr>
        <p:spPr>
          <a:xfrm>
            <a:off x="678482" y="5579257"/>
            <a:ext cx="2691735" cy="445635"/>
          </a:xfrm>
          <a:prstGeom prst="rect">
            <a:avLst/>
          </a:prstGeom>
        </p:spPr>
        <p:txBody>
          <a:bodyPr vert="horz" wrap="square" lIns="0" tIns="12065" rIns="0" bIns="0" rtlCol="0">
            <a:spAutoFit/>
          </a:bodyPr>
          <a:lstStyle/>
          <a:p>
            <a:pPr marL="12700" marR="347980">
              <a:lnSpc>
                <a:spcPct val="100000"/>
              </a:lnSpc>
              <a:spcBef>
                <a:spcPts val="95"/>
              </a:spcBef>
            </a:pPr>
            <a:r>
              <a:rPr sz="1900" spc="245" dirty="0">
                <a:latin typeface="Montserrat" panose="02000505000000020004" pitchFamily="2" charset="0"/>
                <a:cs typeface="Cambria"/>
              </a:rPr>
              <a:t>John </a:t>
            </a:r>
            <a:r>
              <a:rPr sz="1900" spc="250" dirty="0">
                <a:latin typeface="Montserrat" panose="02000505000000020004" pitchFamily="2" charset="0"/>
                <a:cs typeface="Cambria"/>
              </a:rPr>
              <a:t> </a:t>
            </a:r>
            <a:r>
              <a:rPr sz="1900" spc="135" dirty="0">
                <a:latin typeface="Montserrat" panose="02000505000000020004" pitchFamily="2" charset="0"/>
                <a:cs typeface="Cambria"/>
              </a:rPr>
              <a:t>Copp</a:t>
            </a:r>
            <a:r>
              <a:rPr sz="1900" spc="120" dirty="0">
                <a:latin typeface="Montserrat" panose="02000505000000020004" pitchFamily="2" charset="0"/>
                <a:cs typeface="Cambria"/>
              </a:rPr>
              <a:t>o</a:t>
            </a:r>
            <a:r>
              <a:rPr sz="1900" spc="160" dirty="0">
                <a:latin typeface="Montserrat" panose="02000505000000020004" pitchFamily="2" charset="0"/>
                <a:cs typeface="Cambria"/>
              </a:rPr>
              <a:t>ck</a:t>
            </a:r>
            <a:endParaRPr sz="1900" dirty="0">
              <a:latin typeface="Montserrat" panose="02000505000000020004" pitchFamily="2" charset="0"/>
              <a:cs typeface="Cambria"/>
            </a:endParaRPr>
          </a:p>
          <a:p>
            <a:pPr marL="12700">
              <a:lnSpc>
                <a:spcPts val="1105"/>
              </a:lnSpc>
            </a:pPr>
            <a:r>
              <a:rPr sz="1000" spc="-10" dirty="0">
                <a:latin typeface="Montserrat" panose="02000505000000020004" pitchFamily="2" charset="0"/>
                <a:cs typeface="Franklin Gothic Medium"/>
              </a:rPr>
              <a:t>Partner,</a:t>
            </a:r>
            <a:r>
              <a:rPr sz="1000" spc="-50" dirty="0">
                <a:latin typeface="Montserrat" panose="02000505000000020004" pitchFamily="2" charset="0"/>
                <a:cs typeface="Franklin Gothic Medium"/>
              </a:rPr>
              <a:t> </a:t>
            </a:r>
            <a:r>
              <a:rPr sz="1000" spc="-5" dirty="0">
                <a:latin typeface="Montserrat" panose="02000505000000020004" pitchFamily="2" charset="0"/>
                <a:cs typeface="Franklin Gothic Medium"/>
              </a:rPr>
              <a:t>U.R.P.</a:t>
            </a:r>
            <a:r>
              <a:rPr sz="1000" spc="-45" dirty="0">
                <a:latin typeface="Montserrat" panose="02000505000000020004" pitchFamily="2" charset="0"/>
                <a:cs typeface="Franklin Gothic Medium"/>
              </a:rPr>
              <a:t> </a:t>
            </a:r>
            <a:r>
              <a:rPr sz="1000" spc="-10" dirty="0">
                <a:latin typeface="Montserrat" panose="02000505000000020004" pitchFamily="2" charset="0"/>
                <a:cs typeface="Franklin Gothic Medium"/>
              </a:rPr>
              <a:t>Properties</a:t>
            </a:r>
            <a:endParaRPr sz="1000" dirty="0">
              <a:latin typeface="Montserrat" panose="02000505000000020004" pitchFamily="2" charset="0"/>
              <a:cs typeface="Franklin Gothic Medium"/>
            </a:endParaRPr>
          </a:p>
        </p:txBody>
      </p:sp>
      <p:sp>
        <p:nvSpPr>
          <p:cNvPr id="25" name="object 37"/>
          <p:cNvSpPr txBox="1"/>
          <p:nvPr/>
        </p:nvSpPr>
        <p:spPr>
          <a:xfrm>
            <a:off x="4002819" y="2305225"/>
            <a:ext cx="7845192" cy="2852127"/>
          </a:xfrm>
          <a:prstGeom prst="rect">
            <a:avLst/>
          </a:prstGeom>
        </p:spPr>
        <p:txBody>
          <a:bodyPr vert="horz" wrap="square" lIns="0" tIns="12700" rIns="0" bIns="0" rtlCol="0">
            <a:spAutoFit/>
          </a:bodyPr>
          <a:lstStyle/>
          <a:p>
            <a:pPr marL="12700" marR="5080">
              <a:lnSpc>
                <a:spcPct val="120100"/>
              </a:lnSpc>
              <a:spcBef>
                <a:spcPts val="100"/>
              </a:spcBef>
            </a:pPr>
            <a:r>
              <a:rPr sz="1200" spc="-5" dirty="0">
                <a:latin typeface="Montserrat" panose="02000505000000020004" pitchFamily="2" charset="0"/>
                <a:cs typeface="Franklin Gothic Medium"/>
              </a:rPr>
              <a:t>John </a:t>
            </a:r>
            <a:r>
              <a:rPr sz="1200" spc="-10" dirty="0">
                <a:latin typeface="Montserrat" panose="02000505000000020004" pitchFamily="2" charset="0"/>
                <a:cs typeface="Franklin Gothic Medium"/>
              </a:rPr>
              <a:t>Coppock </a:t>
            </a:r>
            <a:r>
              <a:rPr sz="1200" dirty="0">
                <a:latin typeface="Montserrat" panose="02000505000000020004" pitchFamily="2" charset="0"/>
                <a:cs typeface="Franklin Gothic Medium"/>
              </a:rPr>
              <a:t>has </a:t>
            </a:r>
            <a:r>
              <a:rPr sz="1200" spc="-5" dirty="0">
                <a:latin typeface="Montserrat" panose="02000505000000020004" pitchFamily="2" charset="0"/>
                <a:cs typeface="Franklin Gothic Medium"/>
              </a:rPr>
              <a:t>been </a:t>
            </a:r>
            <a:r>
              <a:rPr sz="1200" spc="-10" dirty="0">
                <a:latin typeface="Montserrat" panose="02000505000000020004" pitchFamily="2" charset="0"/>
                <a:cs typeface="Franklin Gothic Medium"/>
              </a:rPr>
              <a:t>passionate </a:t>
            </a:r>
            <a:r>
              <a:rPr sz="1200" spc="-5" dirty="0">
                <a:latin typeface="Montserrat" panose="02000505000000020004" pitchFamily="2" charset="0"/>
                <a:cs typeface="Franklin Gothic Medium"/>
              </a:rPr>
              <a:t>and around </a:t>
            </a:r>
            <a:r>
              <a:rPr sz="1200" spc="-10" dirty="0">
                <a:latin typeface="Montserrat" panose="02000505000000020004" pitchFamily="2" charset="0"/>
                <a:cs typeface="Franklin Gothic Medium"/>
              </a:rPr>
              <a:t>real estate </a:t>
            </a:r>
            <a:r>
              <a:rPr sz="1200" spc="-5" dirty="0">
                <a:latin typeface="Montserrat" panose="02000505000000020004" pitchFamily="2" charset="0"/>
                <a:cs typeface="Franklin Gothic Medium"/>
              </a:rPr>
              <a:t> since</a:t>
            </a:r>
            <a:r>
              <a:rPr sz="1200" spc="-10" dirty="0">
                <a:latin typeface="Montserrat" panose="02000505000000020004" pitchFamily="2" charset="0"/>
                <a:cs typeface="Franklin Gothic Medium"/>
              </a:rPr>
              <a:t> the </a:t>
            </a:r>
            <a:r>
              <a:rPr sz="1200" spc="-15" dirty="0">
                <a:latin typeface="Montserrat" panose="02000505000000020004" pitchFamily="2" charset="0"/>
                <a:cs typeface="Franklin Gothic Medium"/>
              </a:rPr>
              <a:t>age</a:t>
            </a:r>
            <a:r>
              <a:rPr sz="1200" spc="-10" dirty="0">
                <a:latin typeface="Montserrat" panose="02000505000000020004" pitchFamily="2" charset="0"/>
                <a:cs typeface="Franklin Gothic Medium"/>
              </a:rPr>
              <a:t> </a:t>
            </a:r>
            <a:r>
              <a:rPr sz="1200" spc="-15" dirty="0">
                <a:latin typeface="Montserrat" panose="02000505000000020004" pitchFamily="2" charset="0"/>
                <a:cs typeface="Franklin Gothic Medium"/>
              </a:rPr>
              <a:t>of</a:t>
            </a:r>
            <a:r>
              <a:rPr sz="1200" dirty="0">
                <a:latin typeface="Montserrat" panose="02000505000000020004" pitchFamily="2" charset="0"/>
                <a:cs typeface="Franklin Gothic Medium"/>
              </a:rPr>
              <a:t> 7.</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He</a:t>
            </a:r>
            <a:r>
              <a:rPr sz="1200" spc="-10" dirty="0">
                <a:latin typeface="Montserrat" panose="02000505000000020004" pitchFamily="2" charset="0"/>
                <a:cs typeface="Franklin Gothic Medium"/>
              </a:rPr>
              <a:t> </a:t>
            </a:r>
            <a:r>
              <a:rPr sz="1200" spc="-15" dirty="0">
                <a:latin typeface="Montserrat" panose="02000505000000020004" pitchFamily="2" charset="0"/>
                <a:cs typeface="Franklin Gothic Medium"/>
              </a:rPr>
              <a:t>comes</a:t>
            </a:r>
            <a:r>
              <a:rPr sz="1200" spc="-10" dirty="0">
                <a:latin typeface="Montserrat" panose="02000505000000020004" pitchFamily="2" charset="0"/>
                <a:cs typeface="Franklin Gothic Medium"/>
              </a:rPr>
              <a:t> </a:t>
            </a:r>
            <a:r>
              <a:rPr sz="1200" spc="-20" dirty="0">
                <a:latin typeface="Montserrat" panose="02000505000000020004" pitchFamily="2" charset="0"/>
                <a:cs typeface="Franklin Gothic Medium"/>
              </a:rPr>
              <a:t>with</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over</a:t>
            </a:r>
            <a:r>
              <a:rPr sz="1200" spc="-10" dirty="0">
                <a:latin typeface="Montserrat" panose="02000505000000020004" pitchFamily="2" charset="0"/>
                <a:cs typeface="Franklin Gothic Medium"/>
              </a:rPr>
              <a:t> </a:t>
            </a:r>
            <a:r>
              <a:rPr sz="1200" spc="-15" dirty="0">
                <a:latin typeface="Montserrat" panose="02000505000000020004" pitchFamily="2" charset="0"/>
                <a:cs typeface="Franklin Gothic Medium"/>
              </a:rPr>
              <a:t>a</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decade</a:t>
            </a:r>
            <a:r>
              <a:rPr sz="1200" dirty="0">
                <a:latin typeface="Montserrat" panose="02000505000000020004" pitchFamily="2" charset="0"/>
                <a:cs typeface="Franklin Gothic Medium"/>
              </a:rPr>
              <a:t> </a:t>
            </a:r>
            <a:r>
              <a:rPr sz="1200" spc="-15" dirty="0">
                <a:latin typeface="Montserrat" panose="02000505000000020004" pitchFamily="2" charset="0"/>
                <a:cs typeface="Franklin Gothic Medium"/>
              </a:rPr>
              <a:t>of</a:t>
            </a:r>
            <a:r>
              <a:rPr sz="1200" dirty="0">
                <a:latin typeface="Montserrat" panose="02000505000000020004" pitchFamily="2" charset="0"/>
                <a:cs typeface="Franklin Gothic Medium"/>
              </a:rPr>
              <a:t> </a:t>
            </a:r>
            <a:r>
              <a:rPr sz="1200" spc="-10" dirty="0">
                <a:latin typeface="Montserrat" panose="02000505000000020004" pitchFamily="2" charset="0"/>
                <a:cs typeface="Franklin Gothic Medium"/>
              </a:rPr>
              <a:t>operational </a:t>
            </a:r>
            <a:r>
              <a:rPr sz="1200" spc="-210" dirty="0">
                <a:latin typeface="Montserrat" panose="02000505000000020004" pitchFamily="2" charset="0"/>
                <a:cs typeface="Franklin Gothic Medium"/>
              </a:rPr>
              <a:t> </a:t>
            </a:r>
            <a:r>
              <a:rPr sz="1200" spc="-20" dirty="0">
                <a:latin typeface="Montserrat" panose="02000505000000020004" pitchFamily="2" charset="0"/>
                <a:cs typeface="Franklin Gothic Medium"/>
              </a:rPr>
              <a:t>management</a:t>
            </a:r>
            <a:r>
              <a:rPr sz="1200" spc="-25" dirty="0">
                <a:latin typeface="Montserrat" panose="02000505000000020004" pitchFamily="2" charset="0"/>
                <a:cs typeface="Franklin Gothic Medium"/>
              </a:rPr>
              <a:t> </a:t>
            </a:r>
            <a:r>
              <a:rPr sz="1200" spc="-10" dirty="0">
                <a:latin typeface="Montserrat" panose="02000505000000020004" pitchFamily="2" charset="0"/>
                <a:cs typeface="Franklin Gothic Medium"/>
              </a:rPr>
              <a:t>experience</a:t>
            </a:r>
            <a:r>
              <a:rPr sz="1200" spc="-20" dirty="0">
                <a:latin typeface="Montserrat" panose="02000505000000020004" pitchFamily="2" charset="0"/>
                <a:cs typeface="Franklin Gothic Medium"/>
              </a:rPr>
              <a:t> </a:t>
            </a:r>
            <a:r>
              <a:rPr sz="1200" spc="-15" dirty="0">
                <a:latin typeface="Montserrat" panose="02000505000000020004" pitchFamily="2" charset="0"/>
                <a:cs typeface="Franklin Gothic Medium"/>
              </a:rPr>
              <a:t>gained</a:t>
            </a:r>
            <a:r>
              <a:rPr sz="1200" spc="-10" dirty="0">
                <a:latin typeface="Montserrat" panose="02000505000000020004" pitchFamily="2" charset="0"/>
                <a:cs typeface="Franklin Gothic Medium"/>
              </a:rPr>
              <a:t> </a:t>
            </a:r>
            <a:r>
              <a:rPr sz="1200" spc="-25" dirty="0">
                <a:latin typeface="Montserrat" panose="02000505000000020004" pitchFamily="2" charset="0"/>
                <a:cs typeface="Franklin Gothic Medium"/>
              </a:rPr>
              <a:t>from</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his</a:t>
            </a:r>
            <a:r>
              <a:rPr sz="1200" spc="5" dirty="0">
                <a:latin typeface="Montserrat" panose="02000505000000020004" pitchFamily="2" charset="0"/>
                <a:cs typeface="Franklin Gothic Medium"/>
              </a:rPr>
              <a:t> </a:t>
            </a:r>
            <a:r>
              <a:rPr sz="1200" spc="-25" dirty="0">
                <a:latin typeface="Montserrat" panose="02000505000000020004" pitchFamily="2" charset="0"/>
                <a:cs typeface="Franklin Gothic Medium"/>
              </a:rPr>
              <a:t>military</a:t>
            </a:r>
            <a:r>
              <a:rPr sz="1200" spc="25" dirty="0">
                <a:latin typeface="Montserrat" panose="02000505000000020004" pitchFamily="2" charset="0"/>
                <a:cs typeface="Franklin Gothic Medium"/>
              </a:rPr>
              <a:t> </a:t>
            </a:r>
            <a:r>
              <a:rPr sz="1200" spc="-5" dirty="0">
                <a:latin typeface="Montserrat" panose="02000505000000020004" pitchFamily="2" charset="0"/>
                <a:cs typeface="Franklin Gothic Medium"/>
              </a:rPr>
              <a:t>service.</a:t>
            </a:r>
            <a:endParaRPr sz="1200" dirty="0">
              <a:latin typeface="Montserrat" panose="02000505000000020004" pitchFamily="2" charset="0"/>
              <a:cs typeface="Franklin Gothic Medium"/>
            </a:endParaRPr>
          </a:p>
          <a:p>
            <a:pPr marL="12700" marR="127635">
              <a:lnSpc>
                <a:spcPct val="120000"/>
              </a:lnSpc>
            </a:pPr>
            <a:r>
              <a:rPr sz="1200" dirty="0">
                <a:latin typeface="Montserrat" panose="02000505000000020004" pitchFamily="2" charset="0"/>
                <a:cs typeface="Franklin Gothic Medium"/>
              </a:rPr>
              <a:t>John’s</a:t>
            </a:r>
            <a:r>
              <a:rPr sz="1200" spc="-20" dirty="0">
                <a:latin typeface="Montserrat" panose="02000505000000020004" pitchFamily="2" charset="0"/>
                <a:cs typeface="Franklin Gothic Medium"/>
              </a:rPr>
              <a:t> </a:t>
            </a:r>
            <a:r>
              <a:rPr sz="1200" spc="-10" dirty="0">
                <a:latin typeface="Montserrat" panose="02000505000000020004" pitchFamily="2" charset="0"/>
                <a:cs typeface="Franklin Gothic Medium"/>
              </a:rPr>
              <a:t>attention</a:t>
            </a:r>
            <a:r>
              <a:rPr sz="1200" spc="-20" dirty="0">
                <a:latin typeface="Montserrat" panose="02000505000000020004" pitchFamily="2" charset="0"/>
                <a:cs typeface="Franklin Gothic Medium"/>
              </a:rPr>
              <a:t> </a:t>
            </a:r>
            <a:r>
              <a:rPr sz="1200" spc="-15" dirty="0">
                <a:latin typeface="Montserrat" panose="02000505000000020004" pitchFamily="2" charset="0"/>
                <a:cs typeface="Franklin Gothic Medium"/>
              </a:rPr>
              <a:t>to</a:t>
            </a:r>
            <a:r>
              <a:rPr sz="1200" spc="-5" dirty="0">
                <a:latin typeface="Montserrat" panose="02000505000000020004" pitchFamily="2" charset="0"/>
                <a:cs typeface="Franklin Gothic Medium"/>
              </a:rPr>
              <a:t> </a:t>
            </a:r>
            <a:r>
              <a:rPr sz="1200" spc="-10" dirty="0">
                <a:latin typeface="Montserrat" panose="02000505000000020004" pitchFamily="2" charset="0"/>
                <a:cs typeface="Franklin Gothic Medium"/>
              </a:rPr>
              <a:t>detail</a:t>
            </a:r>
            <a:r>
              <a:rPr sz="1200" spc="10" dirty="0">
                <a:latin typeface="Montserrat" panose="02000505000000020004" pitchFamily="2" charset="0"/>
                <a:cs typeface="Franklin Gothic Medium"/>
              </a:rPr>
              <a:t> </a:t>
            </a:r>
            <a:r>
              <a:rPr sz="1200" spc="-10" dirty="0">
                <a:latin typeface="Montserrat" panose="02000505000000020004" pitchFamily="2" charset="0"/>
                <a:cs typeface="Franklin Gothic Medium"/>
              </a:rPr>
              <a:t>gives</a:t>
            </a:r>
            <a:r>
              <a:rPr sz="1200" spc="-15" dirty="0">
                <a:latin typeface="Montserrat" panose="02000505000000020004" pitchFamily="2" charset="0"/>
                <a:cs typeface="Franklin Gothic Medium"/>
              </a:rPr>
              <a:t> </a:t>
            </a:r>
            <a:r>
              <a:rPr sz="1200" spc="-25" dirty="0">
                <a:latin typeface="Montserrat" panose="02000505000000020004" pitchFamily="2" charset="0"/>
                <a:cs typeface="Franklin Gothic Medium"/>
              </a:rPr>
              <a:t>him</a:t>
            </a:r>
            <a:r>
              <a:rPr sz="1200" spc="10" dirty="0">
                <a:latin typeface="Montserrat" panose="02000505000000020004" pitchFamily="2" charset="0"/>
                <a:cs typeface="Franklin Gothic Medium"/>
              </a:rPr>
              <a:t> </a:t>
            </a:r>
            <a:r>
              <a:rPr sz="1200" spc="-10" dirty="0">
                <a:latin typeface="Montserrat" panose="02000505000000020004" pitchFamily="2" charset="0"/>
                <a:cs typeface="Franklin Gothic Medium"/>
              </a:rPr>
              <a:t>the</a:t>
            </a:r>
            <a:r>
              <a:rPr sz="1200" spc="-5" dirty="0">
                <a:latin typeface="Montserrat" panose="02000505000000020004" pitchFamily="2" charset="0"/>
                <a:cs typeface="Franklin Gothic Medium"/>
              </a:rPr>
              <a:t> </a:t>
            </a:r>
            <a:r>
              <a:rPr sz="1200" spc="-20" dirty="0">
                <a:latin typeface="Montserrat" panose="02000505000000020004" pitchFamily="2" charset="0"/>
                <a:cs typeface="Franklin Gothic Medium"/>
              </a:rPr>
              <a:t>ability</a:t>
            </a:r>
            <a:r>
              <a:rPr sz="1200" spc="20" dirty="0">
                <a:latin typeface="Montserrat" panose="02000505000000020004" pitchFamily="2" charset="0"/>
                <a:cs typeface="Franklin Gothic Medium"/>
              </a:rPr>
              <a:t> </a:t>
            </a:r>
            <a:r>
              <a:rPr sz="1200" spc="-15" dirty="0">
                <a:latin typeface="Montserrat" panose="02000505000000020004" pitchFamily="2" charset="0"/>
                <a:cs typeface="Franklin Gothic Medium"/>
              </a:rPr>
              <a:t>to</a:t>
            </a:r>
            <a:r>
              <a:rPr sz="1200" spc="-5" dirty="0">
                <a:latin typeface="Montserrat" panose="02000505000000020004" pitchFamily="2" charset="0"/>
                <a:cs typeface="Franklin Gothic Medium"/>
              </a:rPr>
              <a:t> understand, </a:t>
            </a:r>
            <a:r>
              <a:rPr sz="1200" spc="-210" dirty="0">
                <a:latin typeface="Montserrat" panose="02000505000000020004" pitchFamily="2" charset="0"/>
                <a:cs typeface="Franklin Gothic Medium"/>
              </a:rPr>
              <a:t> </a:t>
            </a:r>
            <a:r>
              <a:rPr sz="1200" spc="-10" dirty="0">
                <a:latin typeface="Montserrat" panose="02000505000000020004" pitchFamily="2" charset="0"/>
                <a:cs typeface="Franklin Gothic Medium"/>
              </a:rPr>
              <a:t>analyze,</a:t>
            </a:r>
            <a:r>
              <a:rPr sz="1200" spc="-15" dirty="0">
                <a:latin typeface="Montserrat" panose="02000505000000020004" pitchFamily="2" charset="0"/>
                <a:cs typeface="Franklin Gothic Medium"/>
              </a:rPr>
              <a:t> </a:t>
            </a:r>
            <a:r>
              <a:rPr sz="1200" spc="-5" dirty="0">
                <a:latin typeface="Montserrat" panose="02000505000000020004" pitchFamily="2" charset="0"/>
                <a:cs typeface="Franklin Gothic Medium"/>
              </a:rPr>
              <a:t>and</a:t>
            </a:r>
            <a:r>
              <a:rPr sz="1200" dirty="0">
                <a:latin typeface="Montserrat" panose="02000505000000020004" pitchFamily="2" charset="0"/>
                <a:cs typeface="Franklin Gothic Medium"/>
              </a:rPr>
              <a:t> </a:t>
            </a:r>
            <a:r>
              <a:rPr sz="1200" spc="-10" dirty="0">
                <a:latin typeface="Montserrat" panose="02000505000000020004" pitchFamily="2" charset="0"/>
                <a:cs typeface="Franklin Gothic Medium"/>
              </a:rPr>
              <a:t>reposition</a:t>
            </a:r>
            <a:r>
              <a:rPr sz="1200" spc="-15" dirty="0">
                <a:latin typeface="Montserrat" panose="02000505000000020004" pitchFamily="2" charset="0"/>
                <a:cs typeface="Franklin Gothic Medium"/>
              </a:rPr>
              <a:t> potential</a:t>
            </a:r>
            <a:r>
              <a:rPr sz="1200" spc="-10" dirty="0">
                <a:latin typeface="Montserrat" panose="02000505000000020004" pitchFamily="2" charset="0"/>
                <a:cs typeface="Franklin Gothic Medium"/>
              </a:rPr>
              <a:t> deals</a:t>
            </a:r>
            <a:r>
              <a:rPr sz="1200" spc="-5" dirty="0">
                <a:latin typeface="Montserrat" panose="02000505000000020004" pitchFamily="2" charset="0"/>
                <a:cs typeface="Franklin Gothic Medium"/>
              </a:rPr>
              <a:t> </a:t>
            </a:r>
            <a:r>
              <a:rPr sz="1200" spc="-15" dirty="0">
                <a:latin typeface="Montserrat" panose="02000505000000020004" pitchFamily="2" charset="0"/>
                <a:cs typeface="Franklin Gothic Medium"/>
              </a:rPr>
              <a:t>along</a:t>
            </a:r>
            <a:r>
              <a:rPr sz="1200" spc="-5" dirty="0">
                <a:latin typeface="Montserrat" panose="02000505000000020004" pitchFamily="2" charset="0"/>
                <a:cs typeface="Franklin Gothic Medium"/>
              </a:rPr>
              <a:t> </a:t>
            </a:r>
            <a:r>
              <a:rPr sz="1200" spc="-20" dirty="0">
                <a:latin typeface="Montserrat" panose="02000505000000020004" pitchFamily="2" charset="0"/>
                <a:cs typeface="Franklin Gothic Medium"/>
              </a:rPr>
              <a:t>with</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his</a:t>
            </a:r>
            <a:r>
              <a:rPr sz="1200" spc="5" dirty="0">
                <a:latin typeface="Montserrat" panose="02000505000000020004" pitchFamily="2" charset="0"/>
                <a:cs typeface="Franklin Gothic Medium"/>
              </a:rPr>
              <a:t> </a:t>
            </a:r>
            <a:r>
              <a:rPr sz="1200" spc="-15" dirty="0">
                <a:latin typeface="Montserrat" panose="02000505000000020004" pitchFamily="2" charset="0"/>
                <a:cs typeface="Franklin Gothic Medium"/>
              </a:rPr>
              <a:t>team. </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John </a:t>
            </a:r>
            <a:r>
              <a:rPr sz="1200" spc="-10" dirty="0">
                <a:latin typeface="Montserrat" panose="02000505000000020004" pitchFamily="2" charset="0"/>
                <a:cs typeface="Franklin Gothic Medium"/>
              </a:rPr>
              <a:t>enjoys creating </a:t>
            </a:r>
            <a:r>
              <a:rPr sz="1200" spc="-5" dirty="0">
                <a:latin typeface="Montserrat" panose="02000505000000020004" pitchFamily="2" charset="0"/>
                <a:cs typeface="Franklin Gothic Medium"/>
              </a:rPr>
              <a:t>value </a:t>
            </a:r>
            <a:r>
              <a:rPr sz="1200" spc="-10" dirty="0">
                <a:latin typeface="Montserrat" panose="02000505000000020004" pitchFamily="2" charset="0"/>
                <a:cs typeface="Franklin Gothic Medium"/>
              </a:rPr>
              <a:t>through real </a:t>
            </a:r>
            <a:r>
              <a:rPr sz="1200" spc="-5" dirty="0">
                <a:latin typeface="Montserrat" panose="02000505000000020004" pitchFamily="2" charset="0"/>
                <a:cs typeface="Franklin Gothic Medium"/>
              </a:rPr>
              <a:t>estate, and </a:t>
            </a:r>
            <a:r>
              <a:rPr sz="1200" spc="-20" dirty="0">
                <a:latin typeface="Montserrat" panose="02000505000000020004" pitchFamily="2" charset="0"/>
                <a:cs typeface="Franklin Gothic Medium"/>
              </a:rPr>
              <a:t>meeting </a:t>
            </a:r>
            <a:r>
              <a:rPr sz="1200" spc="-15" dirty="0">
                <a:latin typeface="Montserrat" panose="02000505000000020004" pitchFamily="2" charset="0"/>
                <a:cs typeface="Franklin Gothic Medium"/>
              </a:rPr>
              <a:t> </a:t>
            </a:r>
            <a:r>
              <a:rPr sz="1200" spc="-10" dirty="0">
                <a:latin typeface="Montserrat" panose="02000505000000020004" pitchFamily="2" charset="0"/>
                <a:cs typeface="Franklin Gothic Medium"/>
              </a:rPr>
              <a:t>people. </a:t>
            </a:r>
            <a:r>
              <a:rPr sz="1200" spc="-5" dirty="0">
                <a:latin typeface="Montserrat" panose="02000505000000020004" pitchFamily="2" charset="0"/>
                <a:cs typeface="Franklin Gothic Medium"/>
              </a:rPr>
              <a:t>His </a:t>
            </a:r>
            <a:r>
              <a:rPr sz="1200" spc="-10" dirty="0">
                <a:latin typeface="Montserrat" panose="02000505000000020004" pitchFamily="2" charset="0"/>
                <a:cs typeface="Franklin Gothic Medium"/>
              </a:rPr>
              <a:t>background in </a:t>
            </a:r>
            <a:r>
              <a:rPr sz="1200" spc="-20" dirty="0">
                <a:latin typeface="Montserrat" panose="02000505000000020004" pitchFamily="2" charset="0"/>
                <a:cs typeface="Franklin Gothic Medium"/>
              </a:rPr>
              <a:t>managing </a:t>
            </a:r>
            <a:r>
              <a:rPr sz="1200" spc="-5" dirty="0">
                <a:latin typeface="Montserrat" panose="02000505000000020004" pitchFamily="2" charset="0"/>
                <a:cs typeface="Franklin Gothic Medium"/>
              </a:rPr>
              <a:t>over $15M </a:t>
            </a:r>
            <a:r>
              <a:rPr sz="1200" spc="-15" dirty="0">
                <a:latin typeface="Montserrat" panose="02000505000000020004" pitchFamily="2" charset="0"/>
                <a:cs typeface="Franklin Gothic Medium"/>
              </a:rPr>
              <a:t>worth of </a:t>
            </a:r>
            <a:r>
              <a:rPr sz="1200" spc="-10" dirty="0">
                <a:latin typeface="Montserrat" panose="02000505000000020004" pitchFamily="2" charset="0"/>
                <a:cs typeface="Franklin Gothic Medium"/>
              </a:rPr>
              <a:t> </a:t>
            </a:r>
            <a:r>
              <a:rPr sz="1200" spc="-25" dirty="0">
                <a:latin typeface="Montserrat" panose="02000505000000020004" pitchFamily="2" charset="0"/>
                <a:cs typeface="Franklin Gothic Medium"/>
              </a:rPr>
              <a:t>military</a:t>
            </a:r>
            <a:r>
              <a:rPr sz="1200" spc="20" dirty="0">
                <a:latin typeface="Montserrat" panose="02000505000000020004" pitchFamily="2" charset="0"/>
                <a:cs typeface="Franklin Gothic Medium"/>
              </a:rPr>
              <a:t> </a:t>
            </a:r>
            <a:r>
              <a:rPr sz="1200" spc="-10" dirty="0">
                <a:latin typeface="Montserrat" panose="02000505000000020004" pitchFamily="2" charset="0"/>
                <a:cs typeface="Franklin Gothic Medium"/>
              </a:rPr>
              <a:t>grade</a:t>
            </a:r>
            <a:r>
              <a:rPr sz="1200" spc="-5" dirty="0">
                <a:latin typeface="Montserrat" panose="02000505000000020004" pitchFamily="2" charset="0"/>
                <a:cs typeface="Franklin Gothic Medium"/>
              </a:rPr>
              <a:t> </a:t>
            </a:r>
            <a:r>
              <a:rPr sz="1200" spc="-15" dirty="0">
                <a:latin typeface="Montserrat" panose="02000505000000020004" pitchFamily="2" charset="0"/>
                <a:cs typeface="Franklin Gothic Medium"/>
              </a:rPr>
              <a:t>equipment</a:t>
            </a:r>
            <a:r>
              <a:rPr sz="1200" spc="-5" dirty="0">
                <a:latin typeface="Montserrat" panose="02000505000000020004" pitchFamily="2" charset="0"/>
                <a:cs typeface="Franklin Gothic Medium"/>
              </a:rPr>
              <a:t> and personnel,</a:t>
            </a:r>
            <a:r>
              <a:rPr sz="1200" spc="-30" dirty="0">
                <a:latin typeface="Montserrat" panose="02000505000000020004" pitchFamily="2" charset="0"/>
                <a:cs typeface="Franklin Gothic Medium"/>
              </a:rPr>
              <a:t> </a:t>
            </a:r>
            <a:r>
              <a:rPr sz="1200" dirty="0">
                <a:latin typeface="Montserrat" panose="02000505000000020004" pitchFamily="2" charset="0"/>
                <a:cs typeface="Franklin Gothic Medium"/>
              </a:rPr>
              <a:t>ensures</a:t>
            </a:r>
            <a:r>
              <a:rPr sz="1200" spc="-30" dirty="0">
                <a:latin typeface="Montserrat" panose="02000505000000020004" pitchFamily="2" charset="0"/>
                <a:cs typeface="Franklin Gothic Medium"/>
              </a:rPr>
              <a:t> </a:t>
            </a:r>
            <a:r>
              <a:rPr sz="1200" spc="-15" dirty="0">
                <a:latin typeface="Montserrat" panose="02000505000000020004" pitchFamily="2" charset="0"/>
                <a:cs typeface="Franklin Gothic Medium"/>
              </a:rPr>
              <a:t>efficiency </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and </a:t>
            </a:r>
            <a:r>
              <a:rPr sz="1200" spc="-15" dirty="0">
                <a:latin typeface="Montserrat" panose="02000505000000020004" pitchFamily="2" charset="0"/>
                <a:cs typeface="Franklin Gothic Medium"/>
              </a:rPr>
              <a:t>productivity</a:t>
            </a:r>
            <a:r>
              <a:rPr sz="1200" spc="-5" dirty="0">
                <a:latin typeface="Montserrat" panose="02000505000000020004" pitchFamily="2" charset="0"/>
                <a:cs typeface="Franklin Gothic Medium"/>
              </a:rPr>
              <a:t> </a:t>
            </a:r>
            <a:r>
              <a:rPr sz="1200" spc="-15" dirty="0">
                <a:latin typeface="Montserrat" panose="02000505000000020004" pitchFamily="2" charset="0"/>
                <a:cs typeface="Franklin Gothic Medium"/>
              </a:rPr>
              <a:t>for</a:t>
            </a:r>
            <a:r>
              <a:rPr sz="1200" spc="5" dirty="0">
                <a:latin typeface="Montserrat" panose="02000505000000020004" pitchFamily="2" charset="0"/>
                <a:cs typeface="Franklin Gothic Medium"/>
              </a:rPr>
              <a:t> </a:t>
            </a:r>
            <a:r>
              <a:rPr sz="1200" spc="-15" dirty="0">
                <a:latin typeface="Montserrat" panose="02000505000000020004" pitchFamily="2" charset="0"/>
                <a:cs typeface="Franklin Gothic Medium"/>
              </a:rPr>
              <a:t>a</a:t>
            </a:r>
            <a:r>
              <a:rPr sz="1200" spc="-10" dirty="0">
                <a:latin typeface="Montserrat" panose="02000505000000020004" pitchFamily="2" charset="0"/>
                <a:cs typeface="Franklin Gothic Medium"/>
              </a:rPr>
              <a:t> </a:t>
            </a:r>
            <a:r>
              <a:rPr sz="1200" dirty="0">
                <a:latin typeface="Montserrat" panose="02000505000000020004" pitchFamily="2" charset="0"/>
                <a:cs typeface="Franklin Gothic Medium"/>
              </a:rPr>
              <a:t>business</a:t>
            </a:r>
            <a:r>
              <a:rPr sz="1200" spc="-20" dirty="0">
                <a:latin typeface="Montserrat" panose="02000505000000020004" pitchFamily="2" charset="0"/>
                <a:cs typeface="Franklin Gothic Medium"/>
              </a:rPr>
              <a:t> </a:t>
            </a:r>
            <a:r>
              <a:rPr sz="1200" spc="-10" dirty="0">
                <a:latin typeface="Montserrat" panose="02000505000000020004" pitchFamily="2" charset="0"/>
                <a:cs typeface="Franklin Gothic Medium"/>
              </a:rPr>
              <a:t>plan,</a:t>
            </a:r>
            <a:r>
              <a:rPr sz="1200" spc="5" dirty="0">
                <a:latin typeface="Montserrat" panose="02000505000000020004" pitchFamily="2" charset="0"/>
                <a:cs typeface="Franklin Gothic Medium"/>
              </a:rPr>
              <a:t> </a:t>
            </a:r>
            <a:r>
              <a:rPr sz="1200" spc="-15" dirty="0">
                <a:latin typeface="Montserrat" panose="02000505000000020004" pitchFamily="2" charset="0"/>
                <a:cs typeface="Franklin Gothic Medium"/>
              </a:rPr>
              <a:t>which</a:t>
            </a:r>
            <a:r>
              <a:rPr sz="1200" spc="5" dirty="0">
                <a:latin typeface="Montserrat" panose="02000505000000020004" pitchFamily="2" charset="0"/>
                <a:cs typeface="Franklin Gothic Medium"/>
              </a:rPr>
              <a:t> </a:t>
            </a:r>
            <a:r>
              <a:rPr sz="1200" spc="-5" dirty="0">
                <a:latin typeface="Montserrat" panose="02000505000000020004" pitchFamily="2" charset="0"/>
                <a:cs typeface="Franklin Gothic Medium"/>
              </a:rPr>
              <a:t>he</a:t>
            </a:r>
            <a:r>
              <a:rPr sz="1200" spc="-10" dirty="0">
                <a:latin typeface="Montserrat" panose="02000505000000020004" pitchFamily="2" charset="0"/>
                <a:cs typeface="Franklin Gothic Medium"/>
              </a:rPr>
              <a:t> calls</a:t>
            </a:r>
            <a:r>
              <a:rPr sz="1200" spc="5" dirty="0">
                <a:latin typeface="Montserrat" panose="02000505000000020004" pitchFamily="2" charset="0"/>
                <a:cs typeface="Franklin Gothic Medium"/>
              </a:rPr>
              <a:t> </a:t>
            </a:r>
            <a:r>
              <a:rPr sz="1200" dirty="0">
                <a:latin typeface="Montserrat" panose="02000505000000020004" pitchFamily="2" charset="0"/>
                <a:cs typeface="Franklin Gothic Medium"/>
              </a:rPr>
              <a:t>“the </a:t>
            </a:r>
            <a:r>
              <a:rPr sz="1200" spc="5" dirty="0">
                <a:latin typeface="Montserrat" panose="02000505000000020004" pitchFamily="2" charset="0"/>
                <a:cs typeface="Franklin Gothic Medium"/>
              </a:rPr>
              <a:t> </a:t>
            </a:r>
            <a:r>
              <a:rPr sz="1200" spc="-10" dirty="0">
                <a:latin typeface="Montserrat" panose="02000505000000020004" pitchFamily="2" charset="0"/>
                <a:cs typeface="Franklin Gothic Medium"/>
              </a:rPr>
              <a:t>mission”</a:t>
            </a:r>
            <a:r>
              <a:rPr sz="1200" dirty="0">
                <a:latin typeface="Montserrat" panose="02000505000000020004" pitchFamily="2" charset="0"/>
                <a:cs typeface="Franklin Gothic Medium"/>
              </a:rPr>
              <a:t> </a:t>
            </a:r>
            <a:r>
              <a:rPr sz="1200" spc="-15" dirty="0">
                <a:latin typeface="Montserrat" panose="02000505000000020004" pitchFamily="2" charset="0"/>
                <a:cs typeface="Franklin Gothic Medium"/>
              </a:rPr>
              <a:t>to</a:t>
            </a:r>
            <a:r>
              <a:rPr sz="1200" spc="-10" dirty="0">
                <a:latin typeface="Montserrat" panose="02000505000000020004" pitchFamily="2" charset="0"/>
                <a:cs typeface="Franklin Gothic Medium"/>
              </a:rPr>
              <a:t> </a:t>
            </a:r>
            <a:r>
              <a:rPr sz="1200" spc="-5" dirty="0">
                <a:latin typeface="Montserrat" panose="02000505000000020004" pitchFamily="2" charset="0"/>
                <a:cs typeface="Franklin Gothic Medium"/>
              </a:rPr>
              <a:t>be</a:t>
            </a:r>
            <a:r>
              <a:rPr sz="1200" dirty="0">
                <a:latin typeface="Montserrat" panose="02000505000000020004" pitchFamily="2" charset="0"/>
                <a:cs typeface="Franklin Gothic Medium"/>
              </a:rPr>
              <a:t> </a:t>
            </a:r>
            <a:r>
              <a:rPr sz="1200" spc="-5" dirty="0">
                <a:latin typeface="Montserrat" panose="02000505000000020004" pitchFamily="2" charset="0"/>
                <a:cs typeface="Franklin Gothic Medium"/>
              </a:rPr>
              <a:t>executed</a:t>
            </a:r>
            <a:r>
              <a:rPr sz="1200" spc="-20" dirty="0">
                <a:latin typeface="Montserrat" panose="02000505000000020004" pitchFamily="2" charset="0"/>
                <a:cs typeface="Franklin Gothic Medium"/>
              </a:rPr>
              <a:t> </a:t>
            </a:r>
            <a:r>
              <a:rPr sz="1200" spc="-15" dirty="0">
                <a:latin typeface="Montserrat" panose="02000505000000020004" pitchFamily="2" charset="0"/>
                <a:cs typeface="Franklin Gothic Medium"/>
              </a:rPr>
              <a:t>to</a:t>
            </a:r>
            <a:r>
              <a:rPr sz="1200" spc="-10" dirty="0">
                <a:latin typeface="Montserrat" panose="02000505000000020004" pitchFamily="2" charset="0"/>
                <a:cs typeface="Franklin Gothic Medium"/>
              </a:rPr>
              <a:t> the</a:t>
            </a:r>
            <a:r>
              <a:rPr sz="1200" spc="-5" dirty="0">
                <a:latin typeface="Montserrat" panose="02000505000000020004" pitchFamily="2" charset="0"/>
                <a:cs typeface="Franklin Gothic Medium"/>
              </a:rPr>
              <a:t> </a:t>
            </a:r>
            <a:r>
              <a:rPr sz="1200" spc="-10" dirty="0">
                <a:latin typeface="Montserrat" panose="02000505000000020004" pitchFamily="2" charset="0"/>
                <a:cs typeface="Franklin Gothic Medium"/>
              </a:rPr>
              <a:t>highest</a:t>
            </a:r>
            <a:r>
              <a:rPr sz="1200" spc="-20" dirty="0">
                <a:latin typeface="Montserrat" panose="02000505000000020004" pitchFamily="2" charset="0"/>
                <a:cs typeface="Franklin Gothic Medium"/>
              </a:rPr>
              <a:t> </a:t>
            </a:r>
            <a:r>
              <a:rPr sz="1200" spc="-5" dirty="0">
                <a:latin typeface="Montserrat" panose="02000505000000020004" pitchFamily="2" charset="0"/>
                <a:cs typeface="Franklin Gothic Medium"/>
              </a:rPr>
              <a:t>standard</a:t>
            </a:r>
            <a:r>
              <a:rPr sz="1200" spc="-15" dirty="0">
                <a:latin typeface="Montserrat" panose="02000505000000020004" pitchFamily="2" charset="0"/>
                <a:cs typeface="Franklin Gothic Medium"/>
              </a:rPr>
              <a:t> </a:t>
            </a:r>
            <a:r>
              <a:rPr sz="1200" spc="-10" dirty="0">
                <a:latin typeface="Montserrat" panose="02000505000000020004" pitchFamily="2" charset="0"/>
                <a:cs typeface="Franklin Gothic Medium"/>
              </a:rPr>
              <a:t>possible.</a:t>
            </a:r>
            <a:endParaRPr lang="en-US" sz="1200" spc="-10" dirty="0">
              <a:latin typeface="Montserrat" panose="02000505000000020004" pitchFamily="2" charset="0"/>
              <a:cs typeface="Franklin Gothic Medium"/>
            </a:endParaRPr>
          </a:p>
          <a:p>
            <a:pPr marL="12700" marR="127635">
              <a:lnSpc>
                <a:spcPct val="120000"/>
              </a:lnSpc>
            </a:pPr>
            <a:endParaRPr lang="en-US" sz="1200" spc="-10" dirty="0">
              <a:latin typeface="Montserrat" panose="02000505000000020004" pitchFamily="2" charset="0"/>
              <a:cs typeface="Franklin Gothic Medium"/>
            </a:endParaRPr>
          </a:p>
          <a:p>
            <a:pPr marL="12700" marR="5080">
              <a:lnSpc>
                <a:spcPct val="120000"/>
              </a:lnSpc>
              <a:spcBef>
                <a:spcPts val="100"/>
              </a:spcBef>
            </a:pPr>
            <a:r>
              <a:rPr lang="en-US" sz="1200" spc="-15" dirty="0">
                <a:latin typeface="Montserrat" panose="02000505000000020004" pitchFamily="2" charset="0"/>
                <a:cs typeface="Franklin Gothic Medium"/>
              </a:rPr>
              <a:t>Living</a:t>
            </a:r>
            <a:r>
              <a:rPr lang="en-US" sz="1200" spc="-10" dirty="0">
                <a:latin typeface="Montserrat" panose="02000505000000020004" pitchFamily="2" charset="0"/>
                <a:cs typeface="Franklin Gothic Medium"/>
              </a:rPr>
              <a:t> in</a:t>
            </a:r>
            <a:r>
              <a:rPr lang="en-US" sz="1200" spc="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Columbus/Fort</a:t>
            </a:r>
            <a:r>
              <a:rPr lang="en-US" sz="1200" spc="1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Benning,</a:t>
            </a:r>
            <a:r>
              <a:rPr lang="en-US" sz="1200" spc="-5" dirty="0">
                <a:latin typeface="Montserrat" panose="02000505000000020004" pitchFamily="2" charset="0"/>
                <a:cs typeface="Franklin Gothic Medium"/>
              </a:rPr>
              <a:t> </a:t>
            </a:r>
            <a:r>
              <a:rPr lang="en-US" sz="1200" spc="-30" dirty="0">
                <a:latin typeface="Montserrat" panose="02000505000000020004" pitchFamily="2" charset="0"/>
                <a:cs typeface="Franklin Gothic Medium"/>
              </a:rPr>
              <a:t>GA</a:t>
            </a:r>
            <a:r>
              <a:rPr lang="en-US" sz="120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since</a:t>
            </a:r>
            <a:r>
              <a:rPr lang="en-US" sz="1200" spc="5"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2018,</a:t>
            </a:r>
            <a:r>
              <a:rPr lang="en-US" sz="1200" spc="-15" dirty="0">
                <a:latin typeface="Montserrat" panose="02000505000000020004" pitchFamily="2" charset="0"/>
                <a:cs typeface="Franklin Gothic Medium"/>
              </a:rPr>
              <a:t> after</a:t>
            </a:r>
            <a:r>
              <a:rPr lang="en-US" sz="1200" spc="5" dirty="0">
                <a:latin typeface="Montserrat" panose="02000505000000020004" pitchFamily="2" charset="0"/>
                <a:cs typeface="Franklin Gothic Medium"/>
              </a:rPr>
              <a:t> </a:t>
            </a:r>
            <a:r>
              <a:rPr lang="en-US" sz="1200" spc="-15" dirty="0">
                <a:latin typeface="Montserrat" panose="02000505000000020004" pitchFamily="2" charset="0"/>
                <a:cs typeface="Franklin Gothic Medium"/>
              </a:rPr>
              <a:t>hanging </a:t>
            </a:r>
            <a:r>
              <a:rPr lang="en-US" sz="1200" spc="-21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up</a:t>
            </a:r>
            <a:r>
              <a:rPr lang="en-US" sz="1200" spc="-1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his </a:t>
            </a:r>
            <a:r>
              <a:rPr lang="en-US" sz="1200" spc="-10" dirty="0">
                <a:latin typeface="Montserrat" panose="02000505000000020004" pitchFamily="2" charset="0"/>
                <a:cs typeface="Franklin Gothic Medium"/>
              </a:rPr>
              <a:t>boots</a:t>
            </a:r>
            <a:r>
              <a:rPr lang="en-US" sz="1200" spc="-5" dirty="0">
                <a:latin typeface="Montserrat" panose="02000505000000020004" pitchFamily="2" charset="0"/>
                <a:cs typeface="Franklin Gothic Medium"/>
              </a:rPr>
              <a:t> </a:t>
            </a:r>
            <a:r>
              <a:rPr lang="en-US" sz="1200" spc="-20" dirty="0">
                <a:latin typeface="Montserrat" panose="02000505000000020004" pitchFamily="2" charset="0"/>
                <a:cs typeface="Franklin Gothic Medium"/>
              </a:rPr>
              <a:t>with</a:t>
            </a:r>
            <a:r>
              <a:rPr lang="en-US" sz="1200" spc="1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an</a:t>
            </a:r>
            <a:r>
              <a:rPr lang="en-US" sz="1200" spc="-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honorable</a:t>
            </a:r>
            <a:r>
              <a:rPr lang="en-US" sz="1200" spc="-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discharge,</a:t>
            </a:r>
            <a:r>
              <a:rPr lang="en-US" sz="120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he</a:t>
            </a:r>
            <a:r>
              <a:rPr lang="en-US" sz="1200" spc="-2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and</a:t>
            </a:r>
            <a:r>
              <a:rPr lang="en-US" sz="120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his </a:t>
            </a:r>
            <a:r>
              <a:rPr lang="en-US" sz="1200" spc="-25" dirty="0">
                <a:latin typeface="Montserrat" panose="02000505000000020004" pitchFamily="2" charset="0"/>
                <a:cs typeface="Franklin Gothic Medium"/>
              </a:rPr>
              <a:t>wife</a:t>
            </a:r>
            <a:r>
              <a:rPr lang="en-US" sz="1200" spc="20" dirty="0">
                <a:latin typeface="Montserrat" panose="02000505000000020004" pitchFamily="2" charset="0"/>
                <a:cs typeface="Franklin Gothic Medium"/>
              </a:rPr>
              <a:t> </a:t>
            </a:r>
            <a:r>
              <a:rPr lang="en-US" sz="1200" spc="-15" dirty="0">
                <a:latin typeface="Montserrat" panose="02000505000000020004" pitchFamily="2" charset="0"/>
                <a:cs typeface="Franklin Gothic Medium"/>
              </a:rPr>
              <a:t>Mila </a:t>
            </a:r>
            <a:r>
              <a:rPr lang="en-US" sz="1200" spc="-10" dirty="0">
                <a:latin typeface="Montserrat" panose="02000505000000020004" pitchFamily="2" charset="0"/>
                <a:cs typeface="Franklin Gothic Medium"/>
              </a:rPr>
              <a:t> </a:t>
            </a:r>
            <a:r>
              <a:rPr lang="en-US" sz="1200" spc="-15" dirty="0">
                <a:latin typeface="Montserrat" panose="02000505000000020004" pitchFamily="2" charset="0"/>
                <a:cs typeface="Franklin Gothic Medium"/>
              </a:rPr>
              <a:t>along</a:t>
            </a:r>
            <a:r>
              <a:rPr lang="en-US" sz="1200" spc="-10" dirty="0">
                <a:latin typeface="Montserrat" panose="02000505000000020004" pitchFamily="2" charset="0"/>
                <a:cs typeface="Franklin Gothic Medium"/>
              </a:rPr>
              <a:t> </a:t>
            </a:r>
            <a:r>
              <a:rPr lang="en-US" sz="1200" spc="-20" dirty="0">
                <a:latin typeface="Montserrat" panose="02000505000000020004" pitchFamily="2" charset="0"/>
                <a:cs typeface="Franklin Gothic Medium"/>
              </a:rPr>
              <a:t>with</a:t>
            </a:r>
            <a:r>
              <a:rPr lang="en-US" sz="1200" spc="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their </a:t>
            </a:r>
            <a:r>
              <a:rPr lang="en-US" sz="1200" spc="-20" dirty="0">
                <a:latin typeface="Montserrat" panose="02000505000000020004" pitchFamily="2" charset="0"/>
                <a:cs typeface="Franklin Gothic Medium"/>
              </a:rPr>
              <a:t>two</a:t>
            </a:r>
            <a:r>
              <a:rPr lang="en-US" sz="1200" spc="-10" dirty="0">
                <a:latin typeface="Montserrat" panose="02000505000000020004" pitchFamily="2" charset="0"/>
                <a:cs typeface="Franklin Gothic Medium"/>
              </a:rPr>
              <a:t> dogs</a:t>
            </a:r>
            <a:r>
              <a:rPr lang="en-US" sz="1200" spc="-5" dirty="0">
                <a:latin typeface="Montserrat" panose="02000505000000020004" pitchFamily="2" charset="0"/>
                <a:cs typeface="Franklin Gothic Medium"/>
              </a:rPr>
              <a:t> Neo</a:t>
            </a:r>
            <a:r>
              <a:rPr lang="en-US" sz="1200" spc="-1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and </a:t>
            </a:r>
            <a:r>
              <a:rPr lang="en-US" sz="1200" spc="-10" dirty="0">
                <a:latin typeface="Montserrat" panose="02000505000000020004" pitchFamily="2" charset="0"/>
                <a:cs typeface="Franklin Gothic Medium"/>
              </a:rPr>
              <a:t>Cleo</a:t>
            </a:r>
            <a:r>
              <a:rPr lang="en-US" sz="120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are</a:t>
            </a:r>
            <a:r>
              <a:rPr lang="en-US" sz="1200" spc="-10" dirty="0">
                <a:latin typeface="Montserrat" panose="02000505000000020004" pitchFamily="2" charset="0"/>
                <a:cs typeface="Franklin Gothic Medium"/>
              </a:rPr>
              <a:t> </a:t>
            </a:r>
            <a:r>
              <a:rPr lang="en-US" sz="1200" spc="-15" dirty="0">
                <a:latin typeface="Montserrat" panose="02000505000000020004" pitchFamily="2" charset="0"/>
                <a:cs typeface="Franklin Gothic Medium"/>
              </a:rPr>
              <a:t>now</a:t>
            </a:r>
            <a:r>
              <a:rPr lang="en-US" sz="1200" spc="-5" dirty="0">
                <a:latin typeface="Montserrat" panose="02000505000000020004" pitchFamily="2" charset="0"/>
                <a:cs typeface="Franklin Gothic Medium"/>
              </a:rPr>
              <a:t> residents.</a:t>
            </a:r>
            <a:endParaRPr lang="en-US" sz="1200" dirty="0">
              <a:latin typeface="Montserrat" panose="02000505000000020004" pitchFamily="2" charset="0"/>
              <a:cs typeface="Franklin Gothic Medium"/>
            </a:endParaRPr>
          </a:p>
          <a:p>
            <a:pPr>
              <a:lnSpc>
                <a:spcPct val="100000"/>
              </a:lnSpc>
              <a:spcBef>
                <a:spcPts val="40"/>
              </a:spcBef>
            </a:pPr>
            <a:endParaRPr lang="en-US" sz="1200" dirty="0">
              <a:latin typeface="Montserrat" panose="02000505000000020004" pitchFamily="2" charset="0"/>
              <a:cs typeface="Franklin Gothic Medium"/>
            </a:endParaRPr>
          </a:p>
          <a:p>
            <a:pPr marL="12700" marR="10160">
              <a:lnSpc>
                <a:spcPct val="120000"/>
              </a:lnSpc>
              <a:spcBef>
                <a:spcPts val="5"/>
              </a:spcBef>
            </a:pPr>
            <a:r>
              <a:rPr lang="en-US" sz="1200" spc="-10" dirty="0">
                <a:latin typeface="Montserrat" panose="02000505000000020004" pitchFamily="2" charset="0"/>
                <a:cs typeface="Franklin Gothic Medium"/>
              </a:rPr>
              <a:t>Join </a:t>
            </a:r>
            <a:r>
              <a:rPr lang="en-US" sz="1200" spc="-5" dirty="0">
                <a:latin typeface="Montserrat" panose="02000505000000020004" pitchFamily="2" charset="0"/>
                <a:cs typeface="Franklin Gothic Medium"/>
              </a:rPr>
              <a:t>our </a:t>
            </a:r>
            <a:r>
              <a:rPr lang="en-US" sz="1200" spc="-20" dirty="0">
                <a:latin typeface="Montserrat" panose="02000505000000020004" pitchFamily="2" charset="0"/>
                <a:cs typeface="Franklin Gothic Medium"/>
              </a:rPr>
              <a:t>team </a:t>
            </a:r>
            <a:r>
              <a:rPr lang="en-US" sz="1200" spc="-5" dirty="0">
                <a:latin typeface="Montserrat" panose="02000505000000020004" pitchFamily="2" charset="0"/>
                <a:cs typeface="Franklin Gothic Medium"/>
              </a:rPr>
              <a:t>as </a:t>
            </a:r>
            <a:r>
              <a:rPr lang="en-US" sz="1200" spc="-20" dirty="0">
                <a:latin typeface="Montserrat" panose="02000505000000020004" pitchFamily="2" charset="0"/>
                <a:cs typeface="Franklin Gothic Medium"/>
              </a:rPr>
              <a:t>we </a:t>
            </a:r>
            <a:r>
              <a:rPr lang="en-US" sz="1200" spc="-10" dirty="0">
                <a:latin typeface="Montserrat" panose="02000505000000020004" pitchFamily="2" charset="0"/>
                <a:cs typeface="Franklin Gothic Medium"/>
              </a:rPr>
              <a:t>continue </a:t>
            </a:r>
            <a:r>
              <a:rPr lang="en-US" sz="1200" spc="-15" dirty="0">
                <a:latin typeface="Montserrat" panose="02000505000000020004" pitchFamily="2" charset="0"/>
                <a:cs typeface="Franklin Gothic Medium"/>
              </a:rPr>
              <a:t>to </a:t>
            </a:r>
            <a:r>
              <a:rPr lang="en-US" sz="1200" dirty="0">
                <a:latin typeface="Montserrat" panose="02000505000000020004" pitchFamily="2" charset="0"/>
                <a:cs typeface="Franklin Gothic Medium"/>
              </a:rPr>
              <a:t>serve </a:t>
            </a:r>
            <a:r>
              <a:rPr lang="en-US" sz="1200" spc="-10" dirty="0">
                <a:latin typeface="Montserrat" panose="02000505000000020004" pitchFamily="2" charset="0"/>
                <a:cs typeface="Franklin Gothic Medium"/>
              </a:rPr>
              <a:t>you. </a:t>
            </a:r>
            <a:r>
              <a:rPr lang="en-US" sz="1200" spc="-5" dirty="0">
                <a:latin typeface="Montserrat" panose="02000505000000020004" pitchFamily="2" charset="0"/>
                <a:cs typeface="Franklin Gothic Medium"/>
              </a:rPr>
              <a:t>Once </a:t>
            </a:r>
            <a:r>
              <a:rPr lang="en-US" sz="1200" spc="-20" dirty="0">
                <a:latin typeface="Montserrat" panose="02000505000000020004" pitchFamily="2" charset="0"/>
                <a:cs typeface="Franklin Gothic Medium"/>
              </a:rPr>
              <a:t>we </a:t>
            </a:r>
            <a:r>
              <a:rPr lang="en-US" sz="1200" dirty="0">
                <a:latin typeface="Montserrat" panose="02000505000000020004" pitchFamily="2" charset="0"/>
                <a:cs typeface="Franklin Gothic Medium"/>
              </a:rPr>
              <a:t>served </a:t>
            </a:r>
            <a:r>
              <a:rPr lang="en-US" sz="1200" spc="-5" dirty="0">
                <a:latin typeface="Montserrat" panose="02000505000000020004" pitchFamily="2" charset="0"/>
                <a:cs typeface="Franklin Gothic Medium"/>
              </a:rPr>
              <a:t>and </a:t>
            </a:r>
            <a:r>
              <a:rPr lang="en-US" sz="1200" spc="-210"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protected your </a:t>
            </a:r>
            <a:r>
              <a:rPr lang="en-US" sz="1200" spc="-25" dirty="0">
                <a:latin typeface="Montserrat" panose="02000505000000020004" pitchFamily="2" charset="0"/>
                <a:cs typeface="Franklin Gothic Medium"/>
              </a:rPr>
              <a:t>family,</a:t>
            </a:r>
            <a:r>
              <a:rPr lang="en-US" sz="1200" spc="-2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and our </a:t>
            </a:r>
            <a:r>
              <a:rPr lang="en-US" sz="1200" spc="-10" dirty="0">
                <a:latin typeface="Montserrat" panose="02000505000000020004" pitchFamily="2" charset="0"/>
                <a:cs typeface="Franklin Gothic Medium"/>
              </a:rPr>
              <a:t>nation. </a:t>
            </a:r>
            <a:r>
              <a:rPr lang="en-US" sz="1200" spc="-35" dirty="0">
                <a:latin typeface="Montserrat" panose="02000505000000020004" pitchFamily="2" charset="0"/>
                <a:cs typeface="Franklin Gothic Medium"/>
              </a:rPr>
              <a:t>We</a:t>
            </a:r>
            <a:r>
              <a:rPr lang="en-US" sz="1200" spc="155" dirty="0">
                <a:latin typeface="Montserrat" panose="02000505000000020004" pitchFamily="2" charset="0"/>
                <a:cs typeface="Franklin Gothic Medium"/>
              </a:rPr>
              <a:t> </a:t>
            </a:r>
            <a:r>
              <a:rPr lang="en-US" sz="1200" spc="-25" dirty="0">
                <a:latin typeface="Montserrat" panose="02000505000000020004" pitchFamily="2" charset="0"/>
                <a:cs typeface="Franklin Gothic Medium"/>
              </a:rPr>
              <a:t>will</a:t>
            </a:r>
            <a:r>
              <a:rPr lang="en-US" sz="1200" spc="17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continue </a:t>
            </a:r>
            <a:r>
              <a:rPr lang="en-US" sz="1200" spc="-15" dirty="0">
                <a:latin typeface="Montserrat" panose="02000505000000020004" pitchFamily="2" charset="0"/>
                <a:cs typeface="Franklin Gothic Medium"/>
              </a:rPr>
              <a:t>to </a:t>
            </a:r>
            <a:r>
              <a:rPr lang="en-US" sz="1200" spc="-10" dirty="0">
                <a:latin typeface="Montserrat" panose="02000505000000020004" pitchFamily="2" charset="0"/>
                <a:cs typeface="Franklin Gothic Medium"/>
              </a:rPr>
              <a:t>do </a:t>
            </a:r>
            <a:r>
              <a:rPr lang="en-US" sz="1200" spc="-5" dirty="0">
                <a:latin typeface="Montserrat" panose="02000505000000020004" pitchFamily="2" charset="0"/>
                <a:cs typeface="Franklin Gothic Medium"/>
              </a:rPr>
              <a:t> </a:t>
            </a:r>
            <a:r>
              <a:rPr lang="en-US" sz="1200" spc="-10" dirty="0">
                <a:latin typeface="Montserrat" panose="02000505000000020004" pitchFamily="2" charset="0"/>
                <a:cs typeface="Franklin Gothic Medium"/>
              </a:rPr>
              <a:t>the</a:t>
            </a:r>
            <a:r>
              <a:rPr lang="en-US" sz="1200" spc="-15" dirty="0">
                <a:latin typeface="Montserrat" panose="02000505000000020004" pitchFamily="2" charset="0"/>
                <a:cs typeface="Franklin Gothic Medium"/>
              </a:rPr>
              <a:t> same for</a:t>
            </a:r>
            <a:r>
              <a:rPr lang="en-US" sz="120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our</a:t>
            </a:r>
            <a:r>
              <a:rPr lang="en-US" sz="1200" spc="-10"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investors</a:t>
            </a:r>
            <a:r>
              <a:rPr lang="en-US" sz="1200" spc="-35"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and</a:t>
            </a:r>
            <a:r>
              <a:rPr lang="en-US" sz="1200" spc="-15" dirty="0">
                <a:latin typeface="Montserrat" panose="02000505000000020004" pitchFamily="2" charset="0"/>
                <a:cs typeface="Franklin Gothic Medium"/>
              </a:rPr>
              <a:t> </a:t>
            </a:r>
            <a:r>
              <a:rPr lang="en-US" sz="1200" spc="-5" dirty="0">
                <a:latin typeface="Montserrat" panose="02000505000000020004" pitchFamily="2" charset="0"/>
                <a:cs typeface="Franklin Gothic Medium"/>
              </a:rPr>
              <a:t>partners.</a:t>
            </a:r>
            <a:endParaRPr lang="en-US" sz="1200" dirty="0">
              <a:latin typeface="Montserrat" panose="02000505000000020004" pitchFamily="2" charset="0"/>
              <a:cs typeface="Franklin Gothic Medium"/>
            </a:endParaRPr>
          </a:p>
        </p:txBody>
      </p:sp>
    </p:spTree>
    <p:extLst>
      <p:ext uri="{BB962C8B-B14F-4D97-AF65-F5344CB8AC3E}">
        <p14:creationId xmlns:p14="http://schemas.microsoft.com/office/powerpoint/2010/main" val="224305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en-US" sz="2800" b="1" spc="-75" dirty="0">
                <a:latin typeface="Montserrat" panose="02000505000000020004" pitchFamily="2" charset="0"/>
              </a:rPr>
              <a:t>U.R.P.</a:t>
            </a:r>
            <a:r>
              <a:rPr lang="en-US" sz="2800" b="1" spc="-114" dirty="0">
                <a:latin typeface="Montserrat" panose="02000505000000020004" pitchFamily="2" charset="0"/>
              </a:rPr>
              <a:t> </a:t>
            </a:r>
            <a:r>
              <a:rPr lang="en-US" sz="2800" b="1" spc="-40" dirty="0">
                <a:latin typeface="Montserrat" panose="02000505000000020004" pitchFamily="2" charset="0"/>
              </a:rPr>
              <a:t>TEAM</a:t>
            </a:r>
            <a:endParaRPr lang="pt-BR" sz="2800" b="1" dirty="0">
              <a:latin typeface="Montserrat" panose="02000505000000020004" pitchFamily="2" charset="0"/>
            </a:endParaRPr>
          </a:p>
        </p:txBody>
      </p:sp>
      <p:pic>
        <p:nvPicPr>
          <p:cNvPr id="20" name="object 21"/>
          <p:cNvPicPr/>
          <p:nvPr/>
        </p:nvPicPr>
        <p:blipFill>
          <a:blip r:embed="rId2" cstate="print"/>
          <a:stretch>
            <a:fillRect/>
          </a:stretch>
        </p:blipFill>
        <p:spPr>
          <a:xfrm>
            <a:off x="2756479" y="1054851"/>
            <a:ext cx="2073584" cy="2075535"/>
          </a:xfrm>
          <a:prstGeom prst="rect">
            <a:avLst/>
          </a:prstGeom>
        </p:spPr>
      </p:pic>
      <p:pic>
        <p:nvPicPr>
          <p:cNvPr id="23" name="object 27"/>
          <p:cNvPicPr/>
          <p:nvPr/>
        </p:nvPicPr>
        <p:blipFill>
          <a:blip r:embed="rId3" cstate="print"/>
          <a:stretch>
            <a:fillRect/>
          </a:stretch>
        </p:blipFill>
        <p:spPr>
          <a:xfrm>
            <a:off x="7100968" y="1060703"/>
            <a:ext cx="2186724" cy="2069683"/>
          </a:xfrm>
          <a:prstGeom prst="rect">
            <a:avLst/>
          </a:prstGeom>
        </p:spPr>
      </p:pic>
      <p:sp>
        <p:nvSpPr>
          <p:cNvPr id="24" name="object 22"/>
          <p:cNvSpPr txBox="1"/>
          <p:nvPr/>
        </p:nvSpPr>
        <p:spPr>
          <a:xfrm>
            <a:off x="6674792" y="3336145"/>
            <a:ext cx="3266041" cy="3014287"/>
          </a:xfrm>
          <a:prstGeom prst="rect">
            <a:avLst/>
          </a:prstGeom>
        </p:spPr>
        <p:txBody>
          <a:bodyPr vert="horz" wrap="square" lIns="0" tIns="13335" rIns="0" bIns="0" rtlCol="0">
            <a:spAutoFit/>
          </a:bodyPr>
          <a:lstStyle/>
          <a:p>
            <a:pPr marL="881380" marR="665480">
              <a:spcBef>
                <a:spcPts val="105"/>
              </a:spcBef>
            </a:pPr>
            <a:r>
              <a:rPr sz="1400" dirty="0">
                <a:latin typeface="Montserrat" panose="02000505000000020004" pitchFamily="2" charset="0"/>
              </a:rPr>
              <a:t>Investment  </a:t>
            </a:r>
            <a:r>
              <a:rPr lang="en-US" sz="1400" dirty="0">
                <a:latin typeface="Montserrat" panose="02000505000000020004" pitchFamily="2" charset="0"/>
              </a:rPr>
              <a:t>       </a:t>
            </a:r>
          </a:p>
          <a:p>
            <a:pPr marL="881380" marR="665480">
              <a:spcBef>
                <a:spcPts val="105"/>
              </a:spcBef>
            </a:pPr>
            <a:r>
              <a:rPr lang="en-US" sz="1400" dirty="0">
                <a:latin typeface="Montserrat" panose="02000505000000020004" pitchFamily="2" charset="0"/>
              </a:rPr>
              <a:t>    </a:t>
            </a:r>
            <a:r>
              <a:rPr sz="1400" dirty="0">
                <a:latin typeface="Montserrat" panose="02000505000000020004" pitchFamily="2" charset="0"/>
              </a:rPr>
              <a:t>Advisor</a:t>
            </a:r>
          </a:p>
          <a:p>
            <a:pPr marL="911860">
              <a:spcBef>
                <a:spcPts val="359"/>
              </a:spcBef>
            </a:pPr>
            <a:r>
              <a:rPr lang="en-US" sz="1400" dirty="0">
                <a:latin typeface="Montserrat" panose="02000505000000020004" pitchFamily="2" charset="0"/>
              </a:rPr>
              <a:t>  </a:t>
            </a:r>
            <a:r>
              <a:rPr sz="1400" dirty="0">
                <a:latin typeface="Montserrat" panose="02000505000000020004" pitchFamily="2" charset="0"/>
              </a:rPr>
              <a:t>Jim Lester</a:t>
            </a:r>
          </a:p>
          <a:p>
            <a:pPr marL="12700" marR="5080" algn="ctr">
              <a:spcBef>
                <a:spcPts val="740"/>
              </a:spcBef>
            </a:pPr>
            <a:r>
              <a:rPr sz="1100" dirty="0">
                <a:latin typeface="Montserrat" panose="02000505000000020004" pitchFamily="2" charset="0"/>
              </a:rPr>
              <a:t>Jim Lester brings over 35 years real estate  experience, and a licensed realtor. Jim  specializes in single family, and multi-family  real estate. Jim is also a prior mortgage broker  with the Armed Forces Insurance Corp. Owner  of multiple businesses paralleled with real  estate, such as construction, remodeling,  redevelopment, and a investment firm. Retired  US Army Military Officer. Masters in Business  Administration from Auburn University. General  Contractor Over 45 years, now many other  states.</a:t>
            </a:r>
          </a:p>
        </p:txBody>
      </p:sp>
      <p:sp>
        <p:nvSpPr>
          <p:cNvPr id="25" name="object 23"/>
          <p:cNvSpPr txBox="1"/>
          <p:nvPr/>
        </p:nvSpPr>
        <p:spPr>
          <a:xfrm>
            <a:off x="2029893" y="3336145"/>
            <a:ext cx="3526755" cy="2653932"/>
          </a:xfrm>
          <a:prstGeom prst="rect">
            <a:avLst/>
          </a:prstGeom>
        </p:spPr>
        <p:txBody>
          <a:bodyPr vert="horz" wrap="square" lIns="0" tIns="12065" rIns="0" bIns="0" rtlCol="0">
            <a:spAutoFit/>
          </a:bodyPr>
          <a:lstStyle/>
          <a:p>
            <a:pPr marL="553085" marR="750570" algn="ctr">
              <a:lnSpc>
                <a:spcPct val="100000"/>
              </a:lnSpc>
              <a:spcBef>
                <a:spcPts val="95"/>
              </a:spcBef>
            </a:pPr>
            <a:r>
              <a:rPr sz="1400" spc="50" dirty="0">
                <a:latin typeface="Montserrat" panose="02000505000000020004" pitchFamily="2" charset="0"/>
                <a:cs typeface="Cambria"/>
              </a:rPr>
              <a:t>Inv</a:t>
            </a:r>
            <a:r>
              <a:rPr sz="1400" spc="65" dirty="0">
                <a:latin typeface="Montserrat" panose="02000505000000020004" pitchFamily="2" charset="0"/>
                <a:cs typeface="Cambria"/>
              </a:rPr>
              <a:t>e</a:t>
            </a:r>
            <a:r>
              <a:rPr sz="1400" spc="85" dirty="0">
                <a:latin typeface="Montserrat" panose="02000505000000020004" pitchFamily="2" charset="0"/>
                <a:cs typeface="Cambria"/>
              </a:rPr>
              <a:t>stm</a:t>
            </a:r>
            <a:r>
              <a:rPr sz="1400" spc="100" dirty="0">
                <a:latin typeface="Montserrat" panose="02000505000000020004" pitchFamily="2" charset="0"/>
                <a:cs typeface="Cambria"/>
              </a:rPr>
              <a:t>e</a:t>
            </a:r>
            <a:r>
              <a:rPr sz="1400" spc="60" dirty="0">
                <a:latin typeface="Montserrat" panose="02000505000000020004" pitchFamily="2" charset="0"/>
                <a:cs typeface="Cambria"/>
              </a:rPr>
              <a:t>nt  </a:t>
            </a:r>
            <a:r>
              <a:rPr sz="1400" spc="45" dirty="0">
                <a:latin typeface="Montserrat" panose="02000505000000020004" pitchFamily="2" charset="0"/>
                <a:cs typeface="Cambria"/>
              </a:rPr>
              <a:t>Advisor</a:t>
            </a:r>
            <a:endParaRPr sz="1400" dirty="0">
              <a:latin typeface="Montserrat" panose="02000505000000020004" pitchFamily="2" charset="0"/>
              <a:cs typeface="Cambria"/>
            </a:endParaRPr>
          </a:p>
          <a:p>
            <a:pPr marR="194945" algn="ctr">
              <a:lnSpc>
                <a:spcPct val="100000"/>
              </a:lnSpc>
              <a:spcBef>
                <a:spcPts val="725"/>
              </a:spcBef>
            </a:pPr>
            <a:r>
              <a:rPr sz="1400" spc="65" dirty="0">
                <a:latin typeface="Montserrat" panose="02000505000000020004" pitchFamily="2" charset="0"/>
                <a:cs typeface="Cambria"/>
              </a:rPr>
              <a:t>Dave</a:t>
            </a:r>
            <a:r>
              <a:rPr sz="1400" spc="5" dirty="0">
                <a:latin typeface="Montserrat" panose="02000505000000020004" pitchFamily="2" charset="0"/>
                <a:cs typeface="Cambria"/>
              </a:rPr>
              <a:t> </a:t>
            </a:r>
            <a:r>
              <a:rPr sz="1400" spc="45" dirty="0">
                <a:latin typeface="Montserrat" panose="02000505000000020004" pitchFamily="2" charset="0"/>
                <a:cs typeface="Cambria"/>
              </a:rPr>
              <a:t>Jackson</a:t>
            </a:r>
            <a:endParaRPr sz="1400" dirty="0">
              <a:latin typeface="Montserrat" panose="02000505000000020004" pitchFamily="2" charset="0"/>
              <a:cs typeface="Cambria"/>
            </a:endParaRPr>
          </a:p>
          <a:p>
            <a:pPr marL="12700" marR="5080" algn="ctr">
              <a:lnSpc>
                <a:spcPct val="100000"/>
              </a:lnSpc>
              <a:spcBef>
                <a:spcPts val="650"/>
              </a:spcBef>
            </a:pPr>
            <a:r>
              <a:rPr sz="1100" spc="-10" dirty="0">
                <a:latin typeface="Montserrat" panose="02000505000000020004" pitchFamily="2" charset="0"/>
                <a:cs typeface="Franklin Gothic Medium"/>
              </a:rPr>
              <a:t>Dave</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Jackson</a:t>
            </a:r>
            <a:r>
              <a:rPr sz="1100" spc="-15" dirty="0">
                <a:latin typeface="Montserrat" panose="02000505000000020004" pitchFamily="2" charset="0"/>
                <a:cs typeface="Franklin Gothic Medium"/>
              </a:rPr>
              <a:t> brings</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over</a:t>
            </a:r>
            <a:r>
              <a:rPr sz="1100" spc="5" dirty="0">
                <a:latin typeface="Montserrat" panose="02000505000000020004" pitchFamily="2" charset="0"/>
                <a:cs typeface="Franklin Gothic Medium"/>
              </a:rPr>
              <a:t> </a:t>
            </a:r>
            <a:r>
              <a:rPr sz="1100" spc="-5" dirty="0">
                <a:latin typeface="Montserrat" panose="02000505000000020004" pitchFamily="2" charset="0"/>
                <a:cs typeface="Franklin Gothic Medium"/>
              </a:rPr>
              <a:t>35</a:t>
            </a:r>
            <a:r>
              <a:rPr sz="1100" dirty="0">
                <a:latin typeface="Montserrat" panose="02000505000000020004" pitchFamily="2" charset="0"/>
                <a:cs typeface="Franklin Gothic Medium"/>
              </a:rPr>
              <a:t> </a:t>
            </a:r>
            <a:r>
              <a:rPr sz="1100" spc="-15" dirty="0">
                <a:latin typeface="Montserrat" panose="02000505000000020004" pitchFamily="2" charset="0"/>
                <a:cs typeface="Franklin Gothic Medium"/>
              </a:rPr>
              <a:t>years</a:t>
            </a:r>
            <a:r>
              <a:rPr sz="1100" spc="15" dirty="0">
                <a:latin typeface="Montserrat" panose="02000505000000020004" pitchFamily="2" charset="0"/>
                <a:cs typeface="Franklin Gothic Medium"/>
              </a:rPr>
              <a:t> </a:t>
            </a:r>
            <a:r>
              <a:rPr sz="1100" spc="-15" dirty="0">
                <a:latin typeface="Montserrat" panose="02000505000000020004" pitchFamily="2" charset="0"/>
                <a:cs typeface="Franklin Gothic Medium"/>
              </a:rPr>
              <a:t>of </a:t>
            </a:r>
            <a:r>
              <a:rPr sz="1100" spc="-10" dirty="0">
                <a:latin typeface="Montserrat" panose="02000505000000020004" pitchFamily="2" charset="0"/>
                <a:cs typeface="Franklin Gothic Medium"/>
              </a:rPr>
              <a:t> </a:t>
            </a:r>
            <a:r>
              <a:rPr sz="1100" spc="-15" dirty="0">
                <a:latin typeface="Montserrat" panose="02000505000000020004" pitchFamily="2" charset="0"/>
                <a:cs typeface="Franklin Gothic Medium"/>
              </a:rPr>
              <a:t>experience</a:t>
            </a:r>
            <a:r>
              <a:rPr sz="1100" spc="30" dirty="0">
                <a:latin typeface="Montserrat" panose="02000505000000020004" pitchFamily="2" charset="0"/>
                <a:cs typeface="Franklin Gothic Medium"/>
              </a:rPr>
              <a:t> </a:t>
            </a:r>
            <a:r>
              <a:rPr sz="1100" spc="-15" dirty="0">
                <a:latin typeface="Montserrat" panose="02000505000000020004" pitchFamily="2" charset="0"/>
                <a:cs typeface="Franklin Gothic Medium"/>
              </a:rPr>
              <a:t>in</a:t>
            </a:r>
            <a:r>
              <a:rPr sz="1100" dirty="0">
                <a:latin typeface="Montserrat" panose="02000505000000020004" pitchFamily="2" charset="0"/>
                <a:cs typeface="Franklin Gothic Medium"/>
              </a:rPr>
              <a:t> </a:t>
            </a:r>
            <a:r>
              <a:rPr sz="1100" spc="-20" dirty="0">
                <a:latin typeface="Montserrat" panose="02000505000000020004" pitchFamily="2" charset="0"/>
                <a:cs typeface="Franklin Gothic Medium"/>
              </a:rPr>
              <a:t>Real</a:t>
            </a:r>
            <a:r>
              <a:rPr sz="1100" spc="-5" dirty="0">
                <a:latin typeface="Montserrat" panose="02000505000000020004" pitchFamily="2" charset="0"/>
                <a:cs typeface="Franklin Gothic Medium"/>
              </a:rPr>
              <a:t> Estate</a:t>
            </a:r>
            <a:r>
              <a:rPr sz="1100" spc="5" dirty="0">
                <a:latin typeface="Montserrat" panose="02000505000000020004" pitchFamily="2" charset="0"/>
                <a:cs typeface="Franklin Gothic Medium"/>
              </a:rPr>
              <a:t> </a:t>
            </a:r>
            <a:r>
              <a:rPr sz="1100" spc="-5" dirty="0">
                <a:latin typeface="Montserrat" panose="02000505000000020004" pitchFamily="2" charset="0"/>
                <a:cs typeface="Franklin Gothic Medium"/>
              </a:rPr>
              <a:t>as</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an Investor </a:t>
            </a:r>
            <a:r>
              <a:rPr sz="1100" spc="-5" dirty="0">
                <a:latin typeface="Montserrat" panose="02000505000000020004" pitchFamily="2" charset="0"/>
                <a:cs typeface="Franklin Gothic Medium"/>
              </a:rPr>
              <a:t> </a:t>
            </a:r>
            <a:r>
              <a:rPr sz="1100" spc="-15" dirty="0">
                <a:latin typeface="Montserrat" panose="02000505000000020004" pitchFamily="2" charset="0"/>
                <a:cs typeface="Franklin Gothic Medium"/>
              </a:rPr>
              <a:t>in</a:t>
            </a:r>
            <a:r>
              <a:rPr sz="1100" spc="-20" dirty="0">
                <a:latin typeface="Montserrat" panose="02000505000000020004" pitchFamily="2" charset="0"/>
                <a:cs typeface="Franklin Gothic Medium"/>
              </a:rPr>
              <a:t> </a:t>
            </a:r>
            <a:r>
              <a:rPr sz="1100" spc="-15" dirty="0">
                <a:latin typeface="Montserrat" panose="02000505000000020004" pitchFamily="2" charset="0"/>
                <a:cs typeface="Franklin Gothic Medium"/>
              </a:rPr>
              <a:t>Georgia,</a:t>
            </a:r>
            <a:r>
              <a:rPr sz="1100" spc="10" dirty="0">
                <a:latin typeface="Montserrat" panose="02000505000000020004" pitchFamily="2" charset="0"/>
                <a:cs typeface="Franklin Gothic Medium"/>
              </a:rPr>
              <a:t> </a:t>
            </a:r>
            <a:r>
              <a:rPr sz="1100" spc="-25" dirty="0">
                <a:latin typeface="Montserrat" panose="02000505000000020004" pitchFamily="2" charset="0"/>
                <a:cs typeface="Franklin Gothic Medium"/>
              </a:rPr>
              <a:t>Alabama,</a:t>
            </a:r>
            <a:r>
              <a:rPr sz="1100" spc="-15" dirty="0">
                <a:latin typeface="Montserrat" panose="02000505000000020004" pitchFamily="2" charset="0"/>
                <a:cs typeface="Franklin Gothic Medium"/>
              </a:rPr>
              <a:t> </a:t>
            </a:r>
            <a:r>
              <a:rPr sz="1100" spc="-10" dirty="0">
                <a:latin typeface="Montserrat" panose="02000505000000020004" pitchFamily="2" charset="0"/>
                <a:cs typeface="Franklin Gothic Medium"/>
              </a:rPr>
              <a:t>and Florida.</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Dave </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specializes</a:t>
            </a:r>
            <a:r>
              <a:rPr sz="1100" spc="5" dirty="0">
                <a:latin typeface="Montserrat" panose="02000505000000020004" pitchFamily="2" charset="0"/>
                <a:cs typeface="Franklin Gothic Medium"/>
              </a:rPr>
              <a:t> </a:t>
            </a:r>
            <a:r>
              <a:rPr sz="1100" spc="-15" dirty="0">
                <a:latin typeface="Montserrat" panose="02000505000000020004" pitchFamily="2" charset="0"/>
                <a:cs typeface="Franklin Gothic Medium"/>
              </a:rPr>
              <a:t>in</a:t>
            </a:r>
            <a:r>
              <a:rPr sz="1100" spc="5" dirty="0">
                <a:latin typeface="Montserrat" panose="02000505000000020004" pitchFamily="2" charset="0"/>
                <a:cs typeface="Franklin Gothic Medium"/>
              </a:rPr>
              <a:t> </a:t>
            </a:r>
            <a:r>
              <a:rPr sz="1100" spc="-15" dirty="0">
                <a:latin typeface="Montserrat" panose="02000505000000020004" pitchFamily="2" charset="0"/>
                <a:cs typeface="Franklin Gothic Medium"/>
              </a:rPr>
              <a:t>income-producing</a:t>
            </a:r>
            <a:r>
              <a:rPr sz="1100" spc="-5" dirty="0">
                <a:latin typeface="Montserrat" panose="02000505000000020004" pitchFamily="2" charset="0"/>
                <a:cs typeface="Franklin Gothic Medium"/>
              </a:rPr>
              <a:t> assets </a:t>
            </a:r>
            <a:r>
              <a:rPr sz="1100" dirty="0">
                <a:latin typeface="Montserrat" panose="02000505000000020004" pitchFamily="2" charset="0"/>
                <a:cs typeface="Franklin Gothic Medium"/>
              </a:rPr>
              <a:t> </a:t>
            </a:r>
            <a:r>
              <a:rPr sz="1100" spc="-20" dirty="0">
                <a:latin typeface="Montserrat" panose="02000505000000020004" pitchFamily="2" charset="0"/>
                <a:cs typeface="Franklin Gothic Medium"/>
              </a:rPr>
              <a:t>which</a:t>
            </a:r>
            <a:r>
              <a:rPr sz="1100" spc="-15" dirty="0">
                <a:latin typeface="Montserrat" panose="02000505000000020004" pitchFamily="2" charset="0"/>
                <a:cs typeface="Franklin Gothic Medium"/>
              </a:rPr>
              <a:t> </a:t>
            </a:r>
            <a:r>
              <a:rPr sz="1100" spc="-10" dirty="0">
                <a:latin typeface="Montserrat" panose="02000505000000020004" pitchFamily="2" charset="0"/>
                <a:cs typeface="Franklin Gothic Medium"/>
              </a:rPr>
              <a:t>include</a:t>
            </a:r>
            <a:r>
              <a:rPr sz="1100" spc="-15" dirty="0">
                <a:latin typeface="Montserrat" panose="02000505000000020004" pitchFamily="2" charset="0"/>
                <a:cs typeface="Franklin Gothic Medium"/>
              </a:rPr>
              <a:t> </a:t>
            </a:r>
            <a:r>
              <a:rPr sz="1100" spc="-20" dirty="0">
                <a:latin typeface="Montserrat" panose="02000505000000020004" pitchFamily="2" charset="0"/>
                <a:cs typeface="Franklin Gothic Medium"/>
              </a:rPr>
              <a:t>multi-family, </a:t>
            </a:r>
            <a:r>
              <a:rPr sz="1100" spc="-25" dirty="0">
                <a:latin typeface="Montserrat" panose="02000505000000020004" pitchFamily="2" charset="0"/>
                <a:cs typeface="Franklin Gothic Medium"/>
              </a:rPr>
              <a:t>mobile</a:t>
            </a:r>
            <a:r>
              <a:rPr sz="1100" spc="-5" dirty="0">
                <a:latin typeface="Montserrat" panose="02000505000000020004" pitchFamily="2" charset="0"/>
                <a:cs typeface="Franklin Gothic Medium"/>
              </a:rPr>
              <a:t> </a:t>
            </a:r>
            <a:r>
              <a:rPr sz="1100" spc="-25" dirty="0">
                <a:latin typeface="Montserrat" panose="02000505000000020004" pitchFamily="2" charset="0"/>
                <a:cs typeface="Franklin Gothic Medium"/>
              </a:rPr>
              <a:t>home </a:t>
            </a:r>
            <a:r>
              <a:rPr sz="1100" spc="-20" dirty="0">
                <a:latin typeface="Montserrat" panose="02000505000000020004" pitchFamily="2" charset="0"/>
                <a:cs typeface="Franklin Gothic Medium"/>
              </a:rPr>
              <a:t> </a:t>
            </a:r>
            <a:r>
              <a:rPr sz="1100" spc="-10" dirty="0">
                <a:latin typeface="Montserrat" panose="02000505000000020004" pitchFamily="2" charset="0"/>
                <a:cs typeface="Franklin Gothic Medium"/>
              </a:rPr>
              <a:t>parks,</a:t>
            </a:r>
            <a:r>
              <a:rPr sz="1100" spc="-15" dirty="0">
                <a:latin typeface="Montserrat" panose="02000505000000020004" pitchFamily="2" charset="0"/>
                <a:cs typeface="Franklin Gothic Medium"/>
              </a:rPr>
              <a:t> </a:t>
            </a:r>
            <a:r>
              <a:rPr sz="1100" spc="-10" dirty="0">
                <a:latin typeface="Montserrat" panose="02000505000000020004" pitchFamily="2" charset="0"/>
                <a:cs typeface="Franklin Gothic Medium"/>
              </a:rPr>
              <a:t>self-storage</a:t>
            </a:r>
            <a:r>
              <a:rPr sz="1100" spc="10" dirty="0">
                <a:latin typeface="Montserrat" panose="02000505000000020004" pitchFamily="2" charset="0"/>
                <a:cs typeface="Franklin Gothic Medium"/>
              </a:rPr>
              <a:t> </a:t>
            </a:r>
            <a:r>
              <a:rPr sz="1100" spc="-15" dirty="0">
                <a:latin typeface="Montserrat" panose="02000505000000020004" pitchFamily="2" charset="0"/>
                <a:cs typeface="Franklin Gothic Medium"/>
              </a:rPr>
              <a:t>facilities</a:t>
            </a:r>
            <a:r>
              <a:rPr sz="1100" spc="-20" dirty="0">
                <a:latin typeface="Montserrat" panose="02000505000000020004" pitchFamily="2" charset="0"/>
                <a:cs typeface="Franklin Gothic Medium"/>
              </a:rPr>
              <a:t> </a:t>
            </a:r>
            <a:r>
              <a:rPr sz="1100" spc="-10" dirty="0">
                <a:latin typeface="Montserrat" panose="02000505000000020004" pitchFamily="2" charset="0"/>
                <a:cs typeface="Franklin Gothic Medium"/>
              </a:rPr>
              <a:t>and </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convenience</a:t>
            </a:r>
            <a:r>
              <a:rPr sz="1100" spc="15" dirty="0">
                <a:latin typeface="Montserrat" panose="02000505000000020004" pitchFamily="2" charset="0"/>
                <a:cs typeface="Franklin Gothic Medium"/>
              </a:rPr>
              <a:t> </a:t>
            </a:r>
            <a:r>
              <a:rPr sz="1100" spc="-5" dirty="0">
                <a:latin typeface="Montserrat" panose="02000505000000020004" pitchFamily="2" charset="0"/>
                <a:cs typeface="Franklin Gothic Medium"/>
              </a:rPr>
              <a:t>stores.</a:t>
            </a:r>
            <a:r>
              <a:rPr sz="1100" spc="5" dirty="0">
                <a:latin typeface="Montserrat" panose="02000505000000020004" pitchFamily="2" charset="0"/>
                <a:cs typeface="Franklin Gothic Medium"/>
              </a:rPr>
              <a:t> </a:t>
            </a:r>
            <a:r>
              <a:rPr sz="1100" spc="-15" dirty="0">
                <a:latin typeface="Montserrat" panose="02000505000000020004" pitchFamily="2" charset="0"/>
                <a:cs typeface="Franklin Gothic Medium"/>
              </a:rPr>
              <a:t>Before</a:t>
            </a:r>
            <a:r>
              <a:rPr sz="1100" spc="20" dirty="0">
                <a:latin typeface="Montserrat" panose="02000505000000020004" pitchFamily="2" charset="0"/>
                <a:cs typeface="Franklin Gothic Medium"/>
              </a:rPr>
              <a:t> </a:t>
            </a:r>
            <a:r>
              <a:rPr sz="1100" spc="-15" dirty="0">
                <a:latin typeface="Montserrat" panose="02000505000000020004" pitchFamily="2" charset="0"/>
                <a:cs typeface="Franklin Gothic Medium"/>
              </a:rPr>
              <a:t>joining</a:t>
            </a:r>
            <a:r>
              <a:rPr sz="1100" spc="-10" dirty="0">
                <a:latin typeface="Montserrat" panose="02000505000000020004" pitchFamily="2" charset="0"/>
                <a:cs typeface="Franklin Gothic Medium"/>
              </a:rPr>
              <a:t> </a:t>
            </a:r>
            <a:r>
              <a:rPr sz="1100" dirty="0">
                <a:latin typeface="Montserrat" panose="02000505000000020004" pitchFamily="2" charset="0"/>
                <a:cs typeface="Franklin Gothic Medium"/>
              </a:rPr>
              <a:t>G2 </a:t>
            </a:r>
            <a:r>
              <a:rPr sz="1100" spc="5" dirty="0">
                <a:latin typeface="Montserrat" panose="02000505000000020004" pitchFamily="2" charset="0"/>
                <a:cs typeface="Franklin Gothic Medium"/>
              </a:rPr>
              <a:t> </a:t>
            </a:r>
            <a:r>
              <a:rPr sz="1100" spc="-20" dirty="0">
                <a:latin typeface="Montserrat" panose="02000505000000020004" pitchFamily="2" charset="0"/>
                <a:cs typeface="Franklin Gothic Medium"/>
              </a:rPr>
              <a:t>Commercial,</a:t>
            </a:r>
            <a:r>
              <a:rPr sz="1100" spc="-15" dirty="0">
                <a:latin typeface="Montserrat" panose="02000505000000020004" pitchFamily="2" charset="0"/>
                <a:cs typeface="Franklin Gothic Medium"/>
              </a:rPr>
              <a:t> </a:t>
            </a:r>
            <a:r>
              <a:rPr sz="1100" spc="-10" dirty="0">
                <a:latin typeface="Montserrat" panose="02000505000000020004" pitchFamily="2" charset="0"/>
                <a:cs typeface="Franklin Gothic Medium"/>
              </a:rPr>
              <a:t>Dave</a:t>
            </a:r>
            <a:r>
              <a:rPr sz="1100" spc="10" dirty="0">
                <a:latin typeface="Montserrat" panose="02000505000000020004" pitchFamily="2" charset="0"/>
                <a:cs typeface="Franklin Gothic Medium"/>
              </a:rPr>
              <a:t> </a:t>
            </a:r>
            <a:r>
              <a:rPr sz="1100" spc="-20" dirty="0">
                <a:latin typeface="Montserrat" panose="02000505000000020004" pitchFamily="2" charset="0"/>
                <a:cs typeface="Franklin Gothic Medium"/>
              </a:rPr>
              <a:t>was</a:t>
            </a:r>
            <a:r>
              <a:rPr sz="1100" dirty="0">
                <a:latin typeface="Montserrat" panose="02000505000000020004" pitchFamily="2" charset="0"/>
                <a:cs typeface="Franklin Gothic Medium"/>
              </a:rPr>
              <a:t> </a:t>
            </a:r>
            <a:r>
              <a:rPr sz="1100" spc="-15" dirty="0">
                <a:latin typeface="Montserrat" panose="02000505000000020004" pitchFamily="2" charset="0"/>
                <a:cs typeface="Franklin Gothic Medium"/>
              </a:rPr>
              <a:t>a</a:t>
            </a:r>
            <a:r>
              <a:rPr sz="1100" spc="-10" dirty="0">
                <a:latin typeface="Montserrat" panose="02000505000000020004" pitchFamily="2" charset="0"/>
                <a:cs typeface="Franklin Gothic Medium"/>
              </a:rPr>
              <a:t> </a:t>
            </a:r>
            <a:r>
              <a:rPr sz="1100" spc="-15" dirty="0">
                <a:latin typeface="Montserrat" panose="02000505000000020004" pitchFamily="2" charset="0"/>
                <a:cs typeface="Franklin Gothic Medium"/>
              </a:rPr>
              <a:t>realtor</a:t>
            </a:r>
            <a:r>
              <a:rPr sz="1100" dirty="0">
                <a:latin typeface="Montserrat" panose="02000505000000020004" pitchFamily="2" charset="0"/>
                <a:cs typeface="Franklin Gothic Medium"/>
              </a:rPr>
              <a:t> </a:t>
            </a:r>
            <a:r>
              <a:rPr sz="1100" spc="-25" dirty="0">
                <a:latin typeface="Montserrat" panose="02000505000000020004" pitchFamily="2" charset="0"/>
                <a:cs typeface="Franklin Gothic Medium"/>
              </a:rPr>
              <a:t>with </a:t>
            </a:r>
            <a:r>
              <a:rPr sz="1100" spc="-20" dirty="0">
                <a:latin typeface="Montserrat" panose="02000505000000020004" pitchFamily="2" charset="0"/>
                <a:cs typeface="Franklin Gothic Medium"/>
              </a:rPr>
              <a:t> </a:t>
            </a:r>
            <a:r>
              <a:rPr sz="1100" spc="-10" dirty="0">
                <a:latin typeface="Montserrat" panose="02000505000000020004" pitchFamily="2" charset="0"/>
                <a:cs typeface="Franklin Gothic Medium"/>
              </a:rPr>
              <a:t>Keller</a:t>
            </a:r>
            <a:r>
              <a:rPr sz="1100" dirty="0">
                <a:latin typeface="Montserrat" panose="02000505000000020004" pitchFamily="2" charset="0"/>
                <a:cs typeface="Franklin Gothic Medium"/>
              </a:rPr>
              <a:t> </a:t>
            </a:r>
            <a:r>
              <a:rPr sz="1100" spc="-30" dirty="0">
                <a:latin typeface="Montserrat" panose="02000505000000020004" pitchFamily="2" charset="0"/>
                <a:cs typeface="Franklin Gothic Medium"/>
              </a:rPr>
              <a:t>Williams</a:t>
            </a:r>
            <a:r>
              <a:rPr sz="1100" spc="-25" dirty="0">
                <a:latin typeface="Montserrat" panose="02000505000000020004" pitchFamily="2" charset="0"/>
                <a:cs typeface="Franklin Gothic Medium"/>
              </a:rPr>
              <a:t> who</a:t>
            </a:r>
            <a:r>
              <a:rPr sz="1100" spc="-10" dirty="0">
                <a:latin typeface="Montserrat" panose="02000505000000020004" pitchFamily="2" charset="0"/>
                <a:cs typeface="Franklin Gothic Medium"/>
              </a:rPr>
              <a:t> </a:t>
            </a:r>
            <a:r>
              <a:rPr sz="1100" spc="-20" dirty="0">
                <a:latin typeface="Montserrat" panose="02000505000000020004" pitchFamily="2" charset="0"/>
                <a:cs typeface="Franklin Gothic Medium"/>
              </a:rPr>
              <a:t>was</a:t>
            </a:r>
            <a:r>
              <a:rPr sz="1100" spc="-10" dirty="0">
                <a:latin typeface="Montserrat" panose="02000505000000020004" pitchFamily="2" charset="0"/>
                <a:cs typeface="Franklin Gothic Medium"/>
              </a:rPr>
              <a:t> specializing</a:t>
            </a:r>
            <a:r>
              <a:rPr sz="1100" dirty="0">
                <a:latin typeface="Montserrat" panose="02000505000000020004" pitchFamily="2" charset="0"/>
                <a:cs typeface="Franklin Gothic Medium"/>
              </a:rPr>
              <a:t> </a:t>
            </a:r>
            <a:r>
              <a:rPr sz="1100" spc="-15" dirty="0">
                <a:latin typeface="Montserrat" panose="02000505000000020004" pitchFamily="2" charset="0"/>
                <a:cs typeface="Franklin Gothic Medium"/>
              </a:rPr>
              <a:t>in </a:t>
            </a:r>
            <a:r>
              <a:rPr sz="1100" spc="-10" dirty="0">
                <a:latin typeface="Montserrat" panose="02000505000000020004" pitchFamily="2" charset="0"/>
                <a:cs typeface="Franklin Gothic Medium"/>
              </a:rPr>
              <a:t> </a:t>
            </a:r>
            <a:r>
              <a:rPr sz="1100" spc="-20" dirty="0">
                <a:latin typeface="Montserrat" panose="02000505000000020004" pitchFamily="2" charset="0"/>
                <a:cs typeface="Franklin Gothic Medium"/>
              </a:rPr>
              <a:t>Military</a:t>
            </a:r>
            <a:r>
              <a:rPr sz="1100" spc="-10" dirty="0">
                <a:latin typeface="Montserrat" panose="02000505000000020004" pitchFamily="2" charset="0"/>
                <a:cs typeface="Franklin Gothic Medium"/>
              </a:rPr>
              <a:t> </a:t>
            </a:r>
            <a:r>
              <a:rPr sz="1100" spc="-25" dirty="0">
                <a:latin typeface="Montserrat" panose="02000505000000020004" pitchFamily="2" charset="0"/>
                <a:cs typeface="Franklin Gothic Medium"/>
              </a:rPr>
              <a:t>PCS</a:t>
            </a:r>
            <a:r>
              <a:rPr sz="1100" spc="20" dirty="0">
                <a:latin typeface="Montserrat" panose="02000505000000020004" pitchFamily="2" charset="0"/>
                <a:cs typeface="Franklin Gothic Medium"/>
              </a:rPr>
              <a:t> </a:t>
            </a:r>
            <a:r>
              <a:rPr sz="1100" spc="-5" dirty="0">
                <a:latin typeface="Montserrat" panose="02000505000000020004" pitchFamily="2" charset="0"/>
                <a:cs typeface="Franklin Gothic Medium"/>
              </a:rPr>
              <a:t>transfers,</a:t>
            </a:r>
            <a:r>
              <a:rPr sz="1100" spc="-10" dirty="0">
                <a:latin typeface="Montserrat" panose="02000505000000020004" pitchFamily="2" charset="0"/>
                <a:cs typeface="Franklin Gothic Medium"/>
              </a:rPr>
              <a:t> Senior’s</a:t>
            </a:r>
            <a:r>
              <a:rPr sz="1100" spc="15" dirty="0">
                <a:latin typeface="Montserrat" panose="02000505000000020004" pitchFamily="2" charset="0"/>
                <a:cs typeface="Franklin Gothic Medium"/>
              </a:rPr>
              <a:t> </a:t>
            </a:r>
            <a:r>
              <a:rPr sz="1100" spc="-20" dirty="0">
                <a:latin typeface="Montserrat" panose="02000505000000020004" pitchFamily="2" charset="0"/>
                <a:cs typeface="Franklin Gothic Medium"/>
              </a:rPr>
              <a:t>Real </a:t>
            </a:r>
            <a:r>
              <a:rPr sz="1100" spc="-15" dirty="0">
                <a:latin typeface="Montserrat" panose="02000505000000020004" pitchFamily="2" charset="0"/>
                <a:cs typeface="Franklin Gothic Medium"/>
              </a:rPr>
              <a:t> </a:t>
            </a:r>
            <a:r>
              <a:rPr sz="1100" spc="-5" dirty="0">
                <a:latin typeface="Montserrat" panose="02000505000000020004" pitchFamily="2" charset="0"/>
                <a:cs typeface="Franklin Gothic Medium"/>
              </a:rPr>
              <a:t>Estate,</a:t>
            </a:r>
            <a:r>
              <a:rPr sz="1100" spc="5" dirty="0">
                <a:latin typeface="Montserrat" panose="02000505000000020004" pitchFamily="2" charset="0"/>
                <a:cs typeface="Franklin Gothic Medium"/>
              </a:rPr>
              <a:t> </a:t>
            </a:r>
            <a:r>
              <a:rPr sz="1100" spc="-15" dirty="0">
                <a:latin typeface="Montserrat" panose="02000505000000020004" pitchFamily="2" charset="0"/>
                <a:cs typeface="Franklin Gothic Medium"/>
              </a:rPr>
              <a:t>Short</a:t>
            </a:r>
            <a:r>
              <a:rPr sz="1100" spc="15" dirty="0">
                <a:latin typeface="Montserrat" panose="02000505000000020004" pitchFamily="2" charset="0"/>
                <a:cs typeface="Franklin Gothic Medium"/>
              </a:rPr>
              <a:t> </a:t>
            </a:r>
            <a:r>
              <a:rPr sz="1100" spc="-15" dirty="0">
                <a:latin typeface="Montserrat" panose="02000505000000020004" pitchFamily="2" charset="0"/>
                <a:cs typeface="Franklin Gothic Medium"/>
              </a:rPr>
              <a:t>Sale</a:t>
            </a:r>
            <a:r>
              <a:rPr sz="1100" dirty="0">
                <a:latin typeface="Montserrat" panose="02000505000000020004" pitchFamily="2" charset="0"/>
                <a:cs typeface="Franklin Gothic Medium"/>
              </a:rPr>
              <a:t> </a:t>
            </a:r>
            <a:r>
              <a:rPr sz="1100" spc="-10" dirty="0">
                <a:latin typeface="Montserrat" panose="02000505000000020004" pitchFamily="2" charset="0"/>
                <a:cs typeface="Franklin Gothic Medium"/>
              </a:rPr>
              <a:t>and </a:t>
            </a:r>
            <a:r>
              <a:rPr sz="1100" spc="-15" dirty="0">
                <a:latin typeface="Montserrat" panose="02000505000000020004" pitchFamily="2" charset="0"/>
                <a:cs typeface="Franklin Gothic Medium"/>
              </a:rPr>
              <a:t>REO</a:t>
            </a:r>
            <a:r>
              <a:rPr sz="1100" dirty="0">
                <a:latin typeface="Montserrat" panose="02000505000000020004" pitchFamily="2" charset="0"/>
                <a:cs typeface="Franklin Gothic Medium"/>
              </a:rPr>
              <a:t> </a:t>
            </a:r>
            <a:r>
              <a:rPr sz="1100" spc="-15" dirty="0">
                <a:latin typeface="Montserrat" panose="02000505000000020004" pitchFamily="2" charset="0"/>
                <a:cs typeface="Franklin Gothic Medium"/>
              </a:rPr>
              <a:t>properties</a:t>
            </a:r>
            <a:r>
              <a:rPr sz="1100" spc="40" dirty="0">
                <a:latin typeface="Montserrat" panose="02000505000000020004" pitchFamily="2" charset="0"/>
                <a:cs typeface="Franklin Gothic Medium"/>
              </a:rPr>
              <a:t> </a:t>
            </a:r>
            <a:r>
              <a:rPr sz="1100" spc="-5" dirty="0">
                <a:latin typeface="Montserrat" panose="02000505000000020004" pitchFamily="2" charset="0"/>
                <a:cs typeface="Franklin Gothic Medium"/>
              </a:rPr>
              <a:t>as </a:t>
            </a:r>
            <a:r>
              <a:rPr sz="1100" spc="-235" dirty="0">
                <a:latin typeface="Montserrat" panose="02000505000000020004" pitchFamily="2" charset="0"/>
                <a:cs typeface="Franklin Gothic Medium"/>
              </a:rPr>
              <a:t> </a:t>
            </a:r>
            <a:r>
              <a:rPr sz="1100" spc="-25" dirty="0">
                <a:latin typeface="Montserrat" panose="02000505000000020004" pitchFamily="2" charset="0"/>
                <a:cs typeface="Franklin Gothic Medium"/>
              </a:rPr>
              <a:t>well</a:t>
            </a:r>
            <a:r>
              <a:rPr sz="1100" spc="-5" dirty="0">
                <a:latin typeface="Montserrat" panose="02000505000000020004" pitchFamily="2" charset="0"/>
                <a:cs typeface="Franklin Gothic Medium"/>
              </a:rPr>
              <a:t> as </a:t>
            </a:r>
            <a:r>
              <a:rPr sz="1100" spc="-20" dirty="0">
                <a:latin typeface="Montserrat" panose="02000505000000020004" pitchFamily="2" charset="0"/>
                <a:cs typeface="Franklin Gothic Medium"/>
              </a:rPr>
              <a:t>some</a:t>
            </a:r>
            <a:r>
              <a:rPr sz="1100" spc="10" dirty="0">
                <a:latin typeface="Montserrat" panose="02000505000000020004" pitchFamily="2" charset="0"/>
                <a:cs typeface="Franklin Gothic Medium"/>
              </a:rPr>
              <a:t> </a:t>
            </a:r>
            <a:r>
              <a:rPr sz="1100" spc="-20" dirty="0">
                <a:latin typeface="Montserrat" panose="02000505000000020004" pitchFamily="2" charset="0"/>
                <a:cs typeface="Franklin Gothic Medium"/>
              </a:rPr>
              <a:t>Commercial,</a:t>
            </a:r>
            <a:r>
              <a:rPr sz="1100" spc="-10" dirty="0">
                <a:latin typeface="Montserrat" panose="02000505000000020004" pitchFamily="2" charset="0"/>
                <a:cs typeface="Franklin Gothic Medium"/>
              </a:rPr>
              <a:t> </a:t>
            </a:r>
            <a:r>
              <a:rPr sz="1100" spc="-20" dirty="0">
                <a:latin typeface="Montserrat" panose="02000505000000020004" pitchFamily="2" charset="0"/>
                <a:cs typeface="Franklin Gothic Medium"/>
              </a:rPr>
              <a:t>Multi-family, </a:t>
            </a:r>
            <a:r>
              <a:rPr sz="1100" spc="-15" dirty="0">
                <a:latin typeface="Montserrat" panose="02000505000000020004" pitchFamily="2" charset="0"/>
                <a:cs typeface="Franklin Gothic Medium"/>
              </a:rPr>
              <a:t> </a:t>
            </a:r>
            <a:r>
              <a:rPr sz="1100" spc="-10" dirty="0">
                <a:latin typeface="Montserrat" panose="02000505000000020004" pitchFamily="2" charset="0"/>
                <a:cs typeface="Franklin Gothic Medium"/>
              </a:rPr>
              <a:t>Self-storage,</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Manufactured</a:t>
            </a:r>
            <a:r>
              <a:rPr sz="1100" spc="-5" dirty="0">
                <a:latin typeface="Montserrat" panose="02000505000000020004" pitchFamily="2" charset="0"/>
                <a:cs typeface="Franklin Gothic Medium"/>
              </a:rPr>
              <a:t> </a:t>
            </a:r>
            <a:r>
              <a:rPr sz="1100" spc="-25" dirty="0">
                <a:latin typeface="Montserrat" panose="02000505000000020004" pitchFamily="2" charset="0"/>
                <a:cs typeface="Franklin Gothic Medium"/>
              </a:rPr>
              <a:t>Home </a:t>
            </a:r>
            <a:r>
              <a:rPr sz="1100" spc="-20" dirty="0">
                <a:latin typeface="Montserrat" panose="02000505000000020004" pitchFamily="2" charset="0"/>
                <a:cs typeface="Franklin Gothic Medium"/>
              </a:rPr>
              <a:t> Communities</a:t>
            </a:r>
            <a:r>
              <a:rPr sz="1100" spc="-10" dirty="0">
                <a:latin typeface="Montserrat" panose="02000505000000020004" pitchFamily="2" charset="0"/>
                <a:cs typeface="Franklin Gothic Medium"/>
              </a:rPr>
              <a:t> and </a:t>
            </a:r>
            <a:r>
              <a:rPr sz="1100" spc="-20" dirty="0">
                <a:latin typeface="Montserrat" panose="02000505000000020004" pitchFamily="2" charset="0"/>
                <a:cs typeface="Franklin Gothic Medium"/>
              </a:rPr>
              <a:t>RV</a:t>
            </a:r>
            <a:r>
              <a:rPr sz="1100" dirty="0">
                <a:latin typeface="Montserrat" panose="02000505000000020004" pitchFamily="2" charset="0"/>
                <a:cs typeface="Franklin Gothic Medium"/>
              </a:rPr>
              <a:t> </a:t>
            </a:r>
            <a:r>
              <a:rPr sz="1100" spc="-15" dirty="0">
                <a:latin typeface="Montserrat" panose="02000505000000020004" pitchFamily="2" charset="0"/>
                <a:cs typeface="Franklin Gothic Medium"/>
              </a:rPr>
              <a:t>Parks.</a:t>
            </a:r>
            <a:endParaRPr sz="1100" dirty="0">
              <a:latin typeface="Montserrat" panose="02000505000000020004" pitchFamily="2" charset="0"/>
              <a:cs typeface="Franklin Gothic Medium"/>
            </a:endParaRPr>
          </a:p>
        </p:txBody>
      </p:sp>
    </p:spTree>
    <p:extLst>
      <p:ext uri="{BB962C8B-B14F-4D97-AF65-F5344CB8AC3E}">
        <p14:creationId xmlns:p14="http://schemas.microsoft.com/office/powerpoint/2010/main" val="295644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algn="ctr">
              <a:spcBef>
                <a:spcPts val="100"/>
              </a:spcBef>
            </a:pPr>
            <a:r>
              <a:rPr lang="en-US" sz="2800" b="1" dirty="0">
                <a:latin typeface="Montserrat" panose="02000505000000020004" pitchFamily="2" charset="0"/>
                <a:cs typeface="Franklin Gothic Medium"/>
              </a:rPr>
              <a:t>COLLEGE</a:t>
            </a:r>
            <a:r>
              <a:rPr lang="en-US" sz="2800" b="1" spc="-50" dirty="0">
                <a:latin typeface="Montserrat" panose="02000505000000020004" pitchFamily="2" charset="0"/>
                <a:cs typeface="Franklin Gothic Medium"/>
              </a:rPr>
              <a:t> </a:t>
            </a:r>
            <a:r>
              <a:rPr lang="en-US" sz="2800" b="1" spc="-120" dirty="0">
                <a:latin typeface="Montserrat" panose="02000505000000020004" pitchFamily="2" charset="0"/>
                <a:cs typeface="Franklin Gothic Medium"/>
              </a:rPr>
              <a:t>PARK</a:t>
            </a:r>
            <a:r>
              <a:rPr lang="en-US" sz="2800" b="1" spc="-30" dirty="0">
                <a:latin typeface="Montserrat" panose="02000505000000020004" pitchFamily="2" charset="0"/>
                <a:cs typeface="Franklin Gothic Medium"/>
              </a:rPr>
              <a:t> </a:t>
            </a:r>
            <a:r>
              <a:rPr lang="en-US" sz="2800" b="1" spc="-50" dirty="0">
                <a:latin typeface="Montserrat" panose="02000505000000020004" pitchFamily="2" charset="0"/>
                <a:cs typeface="Franklin Gothic Medium"/>
              </a:rPr>
              <a:t>OVERVIEW</a:t>
            </a:r>
            <a:endParaRPr lang="en-US" sz="2800" b="1" dirty="0">
              <a:latin typeface="Montserrat" panose="02000505000000020004" pitchFamily="2" charset="0"/>
              <a:cs typeface="Franklin Gothic Medium"/>
            </a:endParaRPr>
          </a:p>
        </p:txBody>
      </p:sp>
      <p:sp>
        <p:nvSpPr>
          <p:cNvPr id="3" name="Rectangle 2"/>
          <p:cNvSpPr/>
          <p:nvPr/>
        </p:nvSpPr>
        <p:spPr>
          <a:xfrm>
            <a:off x="0" y="643989"/>
            <a:ext cx="12192000" cy="646331"/>
          </a:xfrm>
          <a:prstGeom prst="rect">
            <a:avLst/>
          </a:prstGeom>
        </p:spPr>
        <p:txBody>
          <a:bodyPr wrap="square">
            <a:spAutoFit/>
          </a:bodyPr>
          <a:lstStyle/>
          <a:p>
            <a:pPr algn="ctr"/>
            <a:r>
              <a:rPr lang="en-US" spc="-5" dirty="0">
                <a:latin typeface="Montserrat" panose="02000505000000020004" pitchFamily="2" charset="0"/>
                <a:cs typeface="Franklin Gothic Medium"/>
              </a:rPr>
              <a:t>CREDITS:</a:t>
            </a:r>
            <a:r>
              <a:rPr lang="en-US" spc="-45" dirty="0">
                <a:latin typeface="Montserrat" panose="02000505000000020004" pitchFamily="2" charset="0"/>
                <a:cs typeface="Franklin Gothic Medium"/>
              </a:rPr>
              <a:t> </a:t>
            </a:r>
            <a:r>
              <a:rPr lang="en-US" spc="-5" dirty="0">
                <a:latin typeface="Montserrat" panose="02000505000000020004" pitchFamily="2" charset="0"/>
                <a:cs typeface="Franklin Gothic Medium"/>
              </a:rPr>
              <a:t>VIDEO</a:t>
            </a:r>
            <a:r>
              <a:rPr lang="en-US" spc="-40" dirty="0">
                <a:latin typeface="Montserrat" panose="02000505000000020004" pitchFamily="2" charset="0"/>
                <a:cs typeface="Franklin Gothic Medium"/>
              </a:rPr>
              <a:t> </a:t>
            </a:r>
            <a:r>
              <a:rPr lang="en-US" spc="-5" dirty="0">
                <a:latin typeface="Montserrat" panose="02000505000000020004" pitchFamily="2" charset="0"/>
                <a:cs typeface="Franklin Gothic Medium"/>
              </a:rPr>
              <a:t>IS</a:t>
            </a:r>
            <a:r>
              <a:rPr lang="en-US" spc="-20" dirty="0">
                <a:latin typeface="Montserrat" panose="02000505000000020004" pitchFamily="2" charset="0"/>
                <a:cs typeface="Franklin Gothic Medium"/>
              </a:rPr>
              <a:t> </a:t>
            </a:r>
            <a:r>
              <a:rPr lang="en-US" spc="-5" dirty="0">
                <a:latin typeface="Montserrat" panose="02000505000000020004" pitchFamily="2" charset="0"/>
                <a:cs typeface="Franklin Gothic Medium"/>
              </a:rPr>
              <a:t>FROM</a:t>
            </a:r>
            <a:r>
              <a:rPr lang="en-US" spc="-40" dirty="0">
                <a:latin typeface="Montserrat" panose="02000505000000020004" pitchFamily="2" charset="0"/>
                <a:cs typeface="Franklin Gothic Medium"/>
              </a:rPr>
              <a:t> </a:t>
            </a:r>
            <a:r>
              <a:rPr lang="en-US" dirty="0">
                <a:latin typeface="Montserrat" panose="02000505000000020004" pitchFamily="2" charset="0"/>
                <a:cs typeface="Franklin Gothic Medium"/>
              </a:rPr>
              <a:t>COLLEGE</a:t>
            </a:r>
            <a:r>
              <a:rPr lang="en-US" spc="-45" dirty="0">
                <a:latin typeface="Montserrat" panose="02000505000000020004" pitchFamily="2" charset="0"/>
                <a:cs typeface="Franklin Gothic Medium"/>
              </a:rPr>
              <a:t> </a:t>
            </a:r>
            <a:r>
              <a:rPr lang="en-US" spc="-20" dirty="0">
                <a:latin typeface="Montserrat" panose="02000505000000020004" pitchFamily="2" charset="0"/>
                <a:cs typeface="Franklin Gothic Medium"/>
              </a:rPr>
              <a:t>PARK</a:t>
            </a:r>
            <a:r>
              <a:rPr lang="en-US" spc="-30" dirty="0">
                <a:latin typeface="Montserrat" panose="02000505000000020004" pitchFamily="2" charset="0"/>
                <a:cs typeface="Franklin Gothic Medium"/>
              </a:rPr>
              <a:t> </a:t>
            </a:r>
            <a:r>
              <a:rPr lang="en-US" dirty="0">
                <a:latin typeface="Montserrat" panose="02000505000000020004" pitchFamily="2" charset="0"/>
                <a:cs typeface="Franklin Gothic Medium"/>
              </a:rPr>
              <a:t>GOVERNMENT</a:t>
            </a:r>
            <a:r>
              <a:rPr lang="en-US" spc="-40" dirty="0">
                <a:latin typeface="Montserrat" panose="02000505000000020004" pitchFamily="2" charset="0"/>
                <a:cs typeface="Franklin Gothic Medium"/>
              </a:rPr>
              <a:t> </a:t>
            </a:r>
            <a:r>
              <a:rPr lang="en-US" spc="-5" dirty="0">
                <a:latin typeface="Montserrat" panose="02000505000000020004" pitchFamily="2" charset="0"/>
                <a:cs typeface="Franklin Gothic Medium"/>
              </a:rPr>
              <a:t>WEBSITE</a:t>
            </a:r>
            <a:r>
              <a:rPr lang="en-US" spc="-45" dirty="0">
                <a:latin typeface="Montserrat" panose="02000505000000020004" pitchFamily="2" charset="0"/>
                <a:cs typeface="Franklin Gothic Medium"/>
              </a:rPr>
              <a:t> </a:t>
            </a:r>
            <a:r>
              <a:rPr lang="en-US" spc="-15" dirty="0">
                <a:latin typeface="Montserrat" panose="02000505000000020004" pitchFamily="2" charset="0"/>
                <a:cs typeface="Franklin Gothic Medium"/>
              </a:rPr>
              <a:t>(HTTPS://WWW.COLLEGEPARKGA.COM)</a:t>
            </a:r>
            <a:endParaRPr lang="en-US" dirty="0">
              <a:latin typeface="Montserrat" panose="02000505000000020004" pitchFamily="2" charset="0"/>
              <a:cs typeface="Franklin Gothic Medium"/>
            </a:endParaRPr>
          </a:p>
        </p:txBody>
      </p:sp>
      <p:pic>
        <p:nvPicPr>
          <p:cNvPr id="4" name="object 3"/>
          <p:cNvPicPr/>
          <p:nvPr/>
        </p:nvPicPr>
        <p:blipFill>
          <a:blip r:embed="rId2" cstate="print"/>
          <a:stretch>
            <a:fillRect/>
          </a:stretch>
        </p:blipFill>
        <p:spPr>
          <a:xfrm>
            <a:off x="1543595" y="1420950"/>
            <a:ext cx="9104810" cy="5121455"/>
          </a:xfrm>
          <a:prstGeom prst="rect">
            <a:avLst/>
          </a:prstGeom>
        </p:spPr>
      </p:pic>
    </p:spTree>
    <p:extLst>
      <p:ext uri="{BB962C8B-B14F-4D97-AF65-F5344CB8AC3E}">
        <p14:creationId xmlns:p14="http://schemas.microsoft.com/office/powerpoint/2010/main" val="67895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sp>
        <p:nvSpPr>
          <p:cNvPr id="3" name="object 4"/>
          <p:cNvSpPr/>
          <p:nvPr/>
        </p:nvSpPr>
        <p:spPr>
          <a:xfrm>
            <a:off x="0" y="3149600"/>
            <a:ext cx="12192000" cy="3708401"/>
          </a:xfrm>
          <a:custGeom>
            <a:avLst/>
            <a:gdLst/>
            <a:ahLst/>
            <a:cxnLst/>
            <a:rect l="l" t="t" r="r" b="b"/>
            <a:pathLst>
              <a:path w="15163800" h="3199129">
                <a:moveTo>
                  <a:pt x="15163800" y="0"/>
                </a:moveTo>
                <a:lnTo>
                  <a:pt x="0" y="0"/>
                </a:lnTo>
                <a:lnTo>
                  <a:pt x="0" y="3198862"/>
                </a:lnTo>
                <a:lnTo>
                  <a:pt x="15163800" y="3198862"/>
                </a:lnTo>
                <a:lnTo>
                  <a:pt x="15163800" y="0"/>
                </a:lnTo>
                <a:close/>
              </a:path>
            </a:pathLst>
          </a:custGeom>
          <a:solidFill>
            <a:schemeClr val="bg1">
              <a:lumMod val="75000"/>
              <a:alpha val="85099"/>
            </a:schemeClr>
          </a:solidFill>
        </p:spPr>
        <p:txBody>
          <a:bodyPr wrap="square" lIns="0" tIns="0" rIns="0" bIns="0" rtlCol="0"/>
          <a:lstStyle/>
          <a:p>
            <a:endParaRPr sz="1227"/>
          </a:p>
        </p:txBody>
      </p:sp>
      <p:sp>
        <p:nvSpPr>
          <p:cNvPr id="4" name="object 6"/>
          <p:cNvSpPr txBox="1">
            <a:spLocks/>
          </p:cNvSpPr>
          <p:nvPr/>
        </p:nvSpPr>
        <p:spPr>
          <a:xfrm>
            <a:off x="798286" y="4278908"/>
            <a:ext cx="10920664" cy="2510944"/>
          </a:xfrm>
          <a:prstGeom prst="rect">
            <a:avLst/>
          </a:prstGeom>
        </p:spPr>
        <p:txBody>
          <a:bodyPr vert="horz" wrap="square" lIns="0" tIns="1270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gn="just">
              <a:lnSpc>
                <a:spcPct val="100000"/>
              </a:lnSpc>
              <a:spcBef>
                <a:spcPts val="100"/>
              </a:spcBef>
              <a:buNone/>
            </a:pPr>
            <a:r>
              <a:rPr lang="en-US" sz="1400" spc="-10" dirty="0">
                <a:solidFill>
                  <a:schemeClr val="tx1">
                    <a:lumMod val="85000"/>
                    <a:lumOff val="15000"/>
                  </a:schemeClr>
                </a:solidFill>
                <a:latin typeface="Montserrat" panose="02000505000000020004" pitchFamily="2" charset="0"/>
              </a:rPr>
              <a:t>This</a:t>
            </a:r>
            <a:r>
              <a:rPr lang="en-US" sz="1400" spc="1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presentation</a:t>
            </a:r>
            <a:r>
              <a:rPr lang="en-US" sz="1400" spc="10"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is</a:t>
            </a:r>
            <a:r>
              <a:rPr lang="en-US" sz="1400" spc="10"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for</a:t>
            </a:r>
            <a:r>
              <a:rPr lang="en-US" sz="1400" spc="-5"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informational</a:t>
            </a:r>
            <a:r>
              <a:rPr lang="en-US" sz="1400" spc="20"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purposes</a:t>
            </a:r>
            <a:r>
              <a:rPr lang="en-US" sz="1400" spc="15"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only</a:t>
            </a:r>
            <a:r>
              <a:rPr lang="en-US" sz="1400" spc="1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and</a:t>
            </a:r>
            <a:r>
              <a:rPr lang="en-US" sz="1400" spc="1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is</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not</a:t>
            </a:r>
            <a:r>
              <a:rPr lang="en-US" sz="1400" spc="1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an</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offering </a:t>
            </a:r>
            <a:r>
              <a:rPr lang="en-US" sz="1400" spc="-434"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or</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solicitation</a:t>
            </a:r>
            <a:r>
              <a:rPr lang="en-US" sz="140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a:t>
            </a:r>
            <a:r>
              <a:rPr lang="en-US" sz="1400" spc="1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an</a:t>
            </a:r>
            <a:r>
              <a:rPr lang="en-US" sz="1400"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offer.</a:t>
            </a:r>
            <a:r>
              <a:rPr lang="en-US" sz="1400" spc="-5" dirty="0">
                <a:solidFill>
                  <a:schemeClr val="tx1">
                    <a:lumMod val="85000"/>
                    <a:lumOff val="15000"/>
                  </a:schemeClr>
                </a:solidFill>
                <a:latin typeface="Montserrat" panose="02000505000000020004" pitchFamily="2" charset="0"/>
              </a:rPr>
              <a:t> </a:t>
            </a:r>
            <a:r>
              <a:rPr lang="en-US" sz="1400" spc="-75" dirty="0">
                <a:solidFill>
                  <a:schemeClr val="tx1">
                    <a:lumMod val="85000"/>
                    <a:lumOff val="15000"/>
                  </a:schemeClr>
                </a:solidFill>
                <a:latin typeface="Montserrat" panose="02000505000000020004" pitchFamily="2" charset="0"/>
              </a:rPr>
              <a:t>Any</a:t>
            </a:r>
            <a:r>
              <a:rPr lang="en-US" sz="140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such </a:t>
            </a:r>
            <a:r>
              <a:rPr lang="en-US" sz="1400" spc="-20" dirty="0">
                <a:solidFill>
                  <a:schemeClr val="tx1">
                    <a:lumMod val="85000"/>
                    <a:lumOff val="15000"/>
                  </a:schemeClr>
                </a:solidFill>
                <a:latin typeface="Montserrat" panose="02000505000000020004" pitchFamily="2" charset="0"/>
              </a:rPr>
              <a:t>offer</a:t>
            </a:r>
            <a:r>
              <a:rPr lang="en-US" sz="1400" spc="-1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or</a:t>
            </a:r>
            <a:r>
              <a:rPr lang="en-US" sz="140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solicitation</a:t>
            </a:r>
            <a:r>
              <a:rPr lang="en-US" sz="1400" spc="5"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will</a:t>
            </a:r>
            <a:r>
              <a:rPr lang="en-US" sz="1400"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only</a:t>
            </a:r>
            <a:r>
              <a:rPr lang="en-US" sz="1400" spc="15"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be </a:t>
            </a:r>
            <a:r>
              <a:rPr lang="en-US" sz="1400" spc="-35" dirty="0">
                <a:solidFill>
                  <a:schemeClr val="tx1">
                    <a:lumMod val="85000"/>
                    <a:lumOff val="15000"/>
                  </a:schemeClr>
                </a:solidFill>
                <a:latin typeface="Montserrat" panose="02000505000000020004" pitchFamily="2" charset="0"/>
              </a:rPr>
              <a:t>made </a:t>
            </a:r>
            <a:r>
              <a:rPr lang="en-US" sz="1400" spc="-30"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to</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qualified</a:t>
            </a:r>
            <a:r>
              <a:rPr lang="en-US" sz="1400" spc="1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investors</a:t>
            </a:r>
            <a:r>
              <a:rPr lang="en-US" sz="1400" spc="-5"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by</a:t>
            </a:r>
            <a:r>
              <a:rPr lang="en-US" sz="1400" spc="-1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means</a:t>
            </a:r>
            <a:r>
              <a:rPr lang="en-US" sz="1400" spc="-1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confidential</a:t>
            </a:r>
            <a:r>
              <a:rPr lang="en-US" sz="1400" spc="5"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communication</a:t>
            </a:r>
            <a:r>
              <a:rPr lang="en-US" sz="1400" spc="-5" dirty="0">
                <a:solidFill>
                  <a:schemeClr val="tx1">
                    <a:lumMod val="85000"/>
                    <a:lumOff val="15000"/>
                  </a:schemeClr>
                </a:solidFill>
                <a:latin typeface="Montserrat" panose="02000505000000020004" pitchFamily="2" charset="0"/>
              </a:rPr>
              <a:t> bound</a:t>
            </a:r>
            <a:r>
              <a:rPr lang="en-US" sz="1400"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by </a:t>
            </a:r>
            <a:r>
              <a:rPr lang="en-US" sz="1400" spc="-3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non-disclosure </a:t>
            </a:r>
            <a:r>
              <a:rPr lang="en-US" sz="1400" spc="-10" dirty="0">
                <a:solidFill>
                  <a:schemeClr val="tx1">
                    <a:lumMod val="85000"/>
                    <a:lumOff val="15000"/>
                  </a:schemeClr>
                </a:solidFill>
                <a:latin typeface="Montserrat" panose="02000505000000020004" pitchFamily="2" charset="0"/>
              </a:rPr>
              <a:t>and</a:t>
            </a:r>
            <a:r>
              <a:rPr lang="en-US" sz="1400" spc="15"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non </a:t>
            </a:r>
            <a:r>
              <a:rPr lang="en-US" sz="1400" spc="-25" dirty="0">
                <a:solidFill>
                  <a:schemeClr val="tx1">
                    <a:lumMod val="85000"/>
                    <a:lumOff val="15000"/>
                  </a:schemeClr>
                </a:solidFill>
                <a:latin typeface="Montserrat" panose="02000505000000020004" pitchFamily="2" charset="0"/>
              </a:rPr>
              <a:t>circumvent</a:t>
            </a:r>
            <a:r>
              <a:rPr lang="en-US" sz="1400" spc="-1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agreements</a:t>
            </a:r>
            <a:r>
              <a:rPr lang="en-US" sz="140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and</a:t>
            </a:r>
            <a:r>
              <a:rPr lang="en-US" sz="140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only</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in</a:t>
            </a:r>
            <a:r>
              <a:rPr lang="en-US" sz="1400" spc="-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those </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jurisdictions</a:t>
            </a:r>
            <a:r>
              <a:rPr lang="en-US" sz="1400" spc="1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where</a:t>
            </a:r>
            <a:r>
              <a:rPr lang="en-US" sz="1400" spc="-5"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permitted</a:t>
            </a:r>
            <a:r>
              <a:rPr lang="en-US" sz="1400" spc="15"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by</a:t>
            </a:r>
            <a:r>
              <a:rPr lang="en-US" sz="1400" spc="-25" dirty="0">
                <a:solidFill>
                  <a:schemeClr val="tx1">
                    <a:lumMod val="85000"/>
                    <a:lumOff val="15000"/>
                  </a:schemeClr>
                </a:solidFill>
                <a:latin typeface="Montserrat" panose="02000505000000020004" pitchFamily="2" charset="0"/>
              </a:rPr>
              <a:t> </a:t>
            </a:r>
            <a:r>
              <a:rPr lang="en-US" sz="1400" spc="-50" dirty="0">
                <a:solidFill>
                  <a:schemeClr val="tx1">
                    <a:lumMod val="85000"/>
                    <a:lumOff val="15000"/>
                  </a:schemeClr>
                </a:solidFill>
                <a:latin typeface="Montserrat" panose="02000505000000020004" pitchFamily="2" charset="0"/>
              </a:rPr>
              <a:t>law.</a:t>
            </a:r>
            <a:r>
              <a:rPr lang="en-US" sz="1400" spc="5" dirty="0">
                <a:solidFill>
                  <a:schemeClr val="tx1">
                    <a:lumMod val="85000"/>
                    <a:lumOff val="15000"/>
                  </a:schemeClr>
                </a:solidFill>
                <a:latin typeface="Montserrat" panose="02000505000000020004" pitchFamily="2" charset="0"/>
              </a:rPr>
              <a:t> </a:t>
            </a:r>
            <a:r>
              <a:rPr lang="en-US" sz="1400" spc="-65" dirty="0">
                <a:solidFill>
                  <a:schemeClr val="tx1">
                    <a:lumMod val="85000"/>
                    <a:lumOff val="15000"/>
                  </a:schemeClr>
                </a:solidFill>
                <a:latin typeface="Montserrat" panose="02000505000000020004" pitchFamily="2" charset="0"/>
              </a:rPr>
              <a:t>An</a:t>
            </a:r>
            <a:r>
              <a:rPr lang="en-US" sz="140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investment</a:t>
            </a:r>
            <a:r>
              <a:rPr lang="en-US" sz="1400" spc="-1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should</a:t>
            </a:r>
            <a:r>
              <a:rPr lang="en-US" sz="1400"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only</a:t>
            </a:r>
            <a:r>
              <a:rPr lang="en-US" sz="1400" spc="1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be</a:t>
            </a:r>
            <a:r>
              <a:rPr lang="en-US" sz="1400" spc="-10"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made </a:t>
            </a:r>
            <a:r>
              <a:rPr lang="en-US" sz="1400" spc="-3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after</a:t>
            </a:r>
            <a:r>
              <a:rPr lang="en-US" sz="140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thorough</a:t>
            </a:r>
            <a:r>
              <a:rPr lang="en-US" sz="1400" spc="10"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review</a:t>
            </a:r>
            <a:r>
              <a:rPr lang="en-US" sz="1400" spc="3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a:t>
            </a:r>
            <a:r>
              <a:rPr lang="en-US" sz="140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the</a:t>
            </a:r>
            <a:r>
              <a:rPr lang="en-US" sz="1400" spc="5"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information</a:t>
            </a:r>
            <a:r>
              <a:rPr lang="en-US" sz="1400" spc="1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provided</a:t>
            </a:r>
            <a:r>
              <a:rPr lang="en-US" sz="1400" spc="2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and</a:t>
            </a:r>
            <a:r>
              <a:rPr lang="en-US" sz="1400" spc="1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after</a:t>
            </a:r>
            <a:r>
              <a:rPr lang="en-US" sz="140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due</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diligence.</a:t>
            </a:r>
          </a:p>
          <a:p>
            <a:pPr marL="0" indent="0" algn="just">
              <a:lnSpc>
                <a:spcPct val="100000"/>
              </a:lnSpc>
              <a:spcBef>
                <a:spcPts val="5"/>
              </a:spcBef>
              <a:buNone/>
            </a:pPr>
            <a:endParaRPr lang="en-US" sz="1400" dirty="0">
              <a:solidFill>
                <a:schemeClr val="tx1">
                  <a:lumMod val="85000"/>
                  <a:lumOff val="15000"/>
                </a:schemeClr>
              </a:solidFill>
              <a:latin typeface="Montserrat" panose="02000505000000020004" pitchFamily="2" charset="0"/>
            </a:endParaRPr>
          </a:p>
          <a:p>
            <a:pPr marL="0" marR="9525" indent="0" algn="just">
              <a:lnSpc>
                <a:spcPct val="100000"/>
              </a:lnSpc>
              <a:buNone/>
            </a:pPr>
            <a:r>
              <a:rPr lang="en-US" sz="1400" spc="-65" dirty="0">
                <a:solidFill>
                  <a:schemeClr val="tx1">
                    <a:lumMod val="85000"/>
                    <a:lumOff val="15000"/>
                  </a:schemeClr>
                </a:solidFill>
                <a:latin typeface="Montserrat" panose="02000505000000020004" pitchFamily="2" charset="0"/>
              </a:rPr>
              <a:t>An</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investment</a:t>
            </a:r>
            <a:r>
              <a:rPr lang="en-US" sz="1400" spc="-10" dirty="0">
                <a:solidFill>
                  <a:schemeClr val="tx1">
                    <a:lumMod val="85000"/>
                    <a:lumOff val="15000"/>
                  </a:schemeClr>
                </a:solidFill>
                <a:latin typeface="Montserrat" panose="02000505000000020004" pitchFamily="2" charset="0"/>
              </a:rPr>
              <a:t> is</a:t>
            </a:r>
            <a:r>
              <a:rPr lang="en-US" sz="140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speculative</a:t>
            </a:r>
            <a:r>
              <a:rPr lang="en-US" sz="1400"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and</a:t>
            </a:r>
            <a:r>
              <a:rPr lang="en-US" sz="140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involves</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a</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high</a:t>
            </a:r>
            <a:r>
              <a:rPr lang="en-US" sz="140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degree</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risk. </a:t>
            </a:r>
            <a:r>
              <a:rPr lang="en-US" sz="1400" spc="-10" dirty="0">
                <a:solidFill>
                  <a:schemeClr val="tx1">
                    <a:lumMod val="85000"/>
                    <a:lumOff val="15000"/>
                  </a:schemeClr>
                </a:solidFill>
                <a:latin typeface="Montserrat" panose="02000505000000020004" pitchFamily="2" charset="0"/>
              </a:rPr>
              <a:t> Opportunities</a:t>
            </a:r>
            <a:r>
              <a:rPr lang="en-US" sz="1400" spc="20"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for</a:t>
            </a:r>
            <a:r>
              <a:rPr lang="en-US" sz="1400" spc="-10"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withdrawal,</a:t>
            </a:r>
            <a:r>
              <a:rPr lang="en-US" sz="1400" spc="6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redemption</a:t>
            </a:r>
            <a:r>
              <a:rPr lang="en-US" sz="140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and</a:t>
            </a:r>
            <a:r>
              <a:rPr lang="en-US" sz="1400" spc="1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transferability</a:t>
            </a:r>
            <a:r>
              <a:rPr lang="en-US" sz="1400" spc="1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interests </a:t>
            </a:r>
            <a:r>
              <a:rPr lang="en-US" sz="1400" spc="-1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are</a:t>
            </a:r>
            <a:r>
              <a:rPr lang="en-US" sz="1400"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limited,</a:t>
            </a:r>
            <a:r>
              <a:rPr lang="en-US" sz="1400" spc="5" dirty="0">
                <a:solidFill>
                  <a:schemeClr val="tx1">
                    <a:lumMod val="85000"/>
                    <a:lumOff val="15000"/>
                  </a:schemeClr>
                </a:solidFill>
                <a:latin typeface="Montserrat" panose="02000505000000020004" pitchFamily="2" charset="0"/>
              </a:rPr>
              <a:t> </a:t>
            </a:r>
            <a:r>
              <a:rPr lang="en-US" sz="1400" dirty="0">
                <a:solidFill>
                  <a:schemeClr val="tx1">
                    <a:lumMod val="85000"/>
                    <a:lumOff val="15000"/>
                  </a:schemeClr>
                </a:solidFill>
                <a:latin typeface="Montserrat" panose="02000505000000020004" pitchFamily="2" charset="0"/>
              </a:rPr>
              <a:t>so</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investors </a:t>
            </a:r>
            <a:r>
              <a:rPr lang="en-US" sz="1400" spc="-75" dirty="0">
                <a:solidFill>
                  <a:schemeClr val="tx1">
                    <a:lumMod val="85000"/>
                    <a:lumOff val="15000"/>
                  </a:schemeClr>
                </a:solidFill>
                <a:latin typeface="Montserrat" panose="02000505000000020004" pitchFamily="2" charset="0"/>
              </a:rPr>
              <a:t>may</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not</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have</a:t>
            </a:r>
            <a:r>
              <a:rPr lang="en-US" sz="1400" spc="-10" dirty="0">
                <a:solidFill>
                  <a:schemeClr val="tx1">
                    <a:lumMod val="85000"/>
                    <a:lumOff val="15000"/>
                  </a:schemeClr>
                </a:solidFill>
                <a:latin typeface="Montserrat" panose="02000505000000020004" pitchFamily="2" charset="0"/>
              </a:rPr>
              <a:t> </a:t>
            </a:r>
            <a:r>
              <a:rPr lang="en-US" sz="1400" dirty="0">
                <a:solidFill>
                  <a:schemeClr val="tx1">
                    <a:lumMod val="85000"/>
                    <a:lumOff val="15000"/>
                  </a:schemeClr>
                </a:solidFill>
                <a:latin typeface="Montserrat" panose="02000505000000020004" pitchFamily="2" charset="0"/>
              </a:rPr>
              <a:t>access</a:t>
            </a:r>
            <a:r>
              <a:rPr lang="en-US" sz="1400" spc="-5"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to</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capital</a:t>
            </a:r>
            <a:r>
              <a:rPr lang="en-US" sz="1400" spc="46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when</a:t>
            </a:r>
            <a:r>
              <a:rPr lang="en-US" sz="1400" dirty="0">
                <a:solidFill>
                  <a:schemeClr val="tx1">
                    <a:lumMod val="85000"/>
                    <a:lumOff val="15000"/>
                  </a:schemeClr>
                </a:solidFill>
                <a:latin typeface="Montserrat" panose="02000505000000020004" pitchFamily="2" charset="0"/>
              </a:rPr>
              <a:t> </a:t>
            </a:r>
            <a:r>
              <a:rPr lang="en-US" sz="1400" spc="-30" dirty="0">
                <a:solidFill>
                  <a:schemeClr val="tx1">
                    <a:lumMod val="85000"/>
                    <a:lumOff val="15000"/>
                  </a:schemeClr>
                </a:solidFill>
                <a:latin typeface="Montserrat" panose="02000505000000020004" pitchFamily="2" charset="0"/>
              </a:rPr>
              <a:t>it</a:t>
            </a:r>
            <a:r>
              <a:rPr lang="en-US" sz="1400" spc="-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is </a:t>
            </a:r>
            <a:r>
              <a:rPr lang="en-US" sz="1400" spc="-5" dirty="0">
                <a:solidFill>
                  <a:schemeClr val="tx1">
                    <a:lumMod val="85000"/>
                    <a:lumOff val="15000"/>
                  </a:schemeClr>
                </a:solidFill>
                <a:latin typeface="Montserrat" panose="02000505000000020004" pitchFamily="2" charset="0"/>
              </a:rPr>
              <a:t> needed.</a:t>
            </a:r>
            <a:r>
              <a:rPr lang="en-US" sz="1400" spc="5"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No</a:t>
            </a:r>
            <a:r>
              <a:rPr lang="en-US" sz="1400" spc="1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assurance</a:t>
            </a:r>
            <a:r>
              <a:rPr lang="en-US" sz="1400" spc="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can </a:t>
            </a:r>
            <a:r>
              <a:rPr lang="en-US" sz="1400" spc="-5" dirty="0">
                <a:solidFill>
                  <a:schemeClr val="tx1">
                    <a:lumMod val="85000"/>
                    <a:lumOff val="15000"/>
                  </a:schemeClr>
                </a:solidFill>
                <a:latin typeface="Montserrat" panose="02000505000000020004" pitchFamily="2" charset="0"/>
              </a:rPr>
              <a:t>be </a:t>
            </a:r>
            <a:r>
              <a:rPr lang="en-US" sz="1400" spc="-25" dirty="0">
                <a:solidFill>
                  <a:schemeClr val="tx1">
                    <a:lumMod val="85000"/>
                    <a:lumOff val="15000"/>
                  </a:schemeClr>
                </a:solidFill>
                <a:latin typeface="Montserrat" panose="02000505000000020004" pitchFamily="2" charset="0"/>
              </a:rPr>
              <a:t>given</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that</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the</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investment</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objective</a:t>
            </a:r>
            <a:r>
              <a:rPr lang="en-US" sz="1400" spc="-5"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will</a:t>
            </a:r>
            <a:r>
              <a:rPr lang="en-US" sz="1400" spc="1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be </a:t>
            </a:r>
            <a:r>
              <a:rPr lang="en-US" sz="140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achieved</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or</a:t>
            </a:r>
            <a:r>
              <a:rPr lang="en-US" sz="140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that</a:t>
            </a:r>
            <a:r>
              <a:rPr lang="en-US" sz="1400" spc="459"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an</a:t>
            </a:r>
            <a:r>
              <a:rPr lang="en-US" sz="140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investor</a:t>
            </a:r>
            <a:r>
              <a:rPr lang="en-US" sz="1400" spc="-10"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will</a:t>
            </a:r>
            <a:r>
              <a:rPr lang="en-US" sz="140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receive</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a</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return</a:t>
            </a:r>
            <a:r>
              <a:rPr lang="en-US" sz="140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a:t>
            </a:r>
            <a:r>
              <a:rPr lang="en-US" sz="1400" spc="5"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all</a:t>
            </a:r>
            <a:r>
              <a:rPr lang="en-US" sz="1400" spc="1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or</a:t>
            </a:r>
            <a:r>
              <a:rPr lang="en-US" sz="1400" spc="-5"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any</a:t>
            </a:r>
            <a:r>
              <a:rPr lang="en-US" sz="1400" spc="1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portion</a:t>
            </a:r>
            <a:r>
              <a:rPr lang="en-US" sz="140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 </a:t>
            </a:r>
            <a:r>
              <a:rPr lang="en-US" sz="1400" spc="-20"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his</a:t>
            </a:r>
            <a:r>
              <a:rPr lang="en-US" sz="1400" spc="1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or</a:t>
            </a:r>
            <a:r>
              <a:rPr lang="en-US" sz="1400" spc="-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her</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investment.</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Investment</a:t>
            </a:r>
            <a:r>
              <a:rPr lang="en-US" sz="1400" spc="-1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results</a:t>
            </a:r>
            <a:r>
              <a:rPr lang="en-US" sz="1400" spc="25" dirty="0">
                <a:solidFill>
                  <a:schemeClr val="tx1">
                    <a:lumMod val="85000"/>
                    <a:lumOff val="15000"/>
                  </a:schemeClr>
                </a:solidFill>
                <a:latin typeface="Montserrat" panose="02000505000000020004" pitchFamily="2" charset="0"/>
              </a:rPr>
              <a:t> </a:t>
            </a:r>
            <a:r>
              <a:rPr lang="en-US" sz="1400" spc="-75" dirty="0">
                <a:solidFill>
                  <a:schemeClr val="tx1">
                    <a:lumMod val="85000"/>
                    <a:lumOff val="15000"/>
                  </a:schemeClr>
                </a:solidFill>
                <a:latin typeface="Montserrat" panose="02000505000000020004" pitchFamily="2" charset="0"/>
              </a:rPr>
              <a:t>may</a:t>
            </a:r>
            <a:r>
              <a:rPr lang="en-US" sz="1400"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vary</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substantially</a:t>
            </a:r>
            <a:r>
              <a:rPr lang="en-US" sz="140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over</a:t>
            </a:r>
            <a:r>
              <a:rPr lang="en-US" sz="1400"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any </a:t>
            </a:r>
            <a:r>
              <a:rPr lang="en-US" sz="1400" spc="-434"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given</a:t>
            </a:r>
            <a:r>
              <a:rPr lang="en-US" sz="1400" spc="-5" dirty="0">
                <a:solidFill>
                  <a:schemeClr val="tx1">
                    <a:lumMod val="85000"/>
                    <a:lumOff val="15000"/>
                  </a:schemeClr>
                </a:solidFill>
                <a:latin typeface="Montserrat" panose="02000505000000020004" pitchFamily="2" charset="0"/>
              </a:rPr>
              <a:t> </a:t>
            </a:r>
            <a:r>
              <a:rPr lang="en-US" sz="1400" spc="-45" dirty="0">
                <a:solidFill>
                  <a:schemeClr val="tx1">
                    <a:lumMod val="85000"/>
                    <a:lumOff val="15000"/>
                  </a:schemeClr>
                </a:solidFill>
                <a:latin typeface="Montserrat" panose="02000505000000020004" pitchFamily="2" charset="0"/>
              </a:rPr>
              <a:t>time</a:t>
            </a:r>
            <a:r>
              <a:rPr lang="en-US" sz="140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period.</a:t>
            </a:r>
            <a:r>
              <a:rPr lang="en-US" sz="1400" spc="1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Certain</a:t>
            </a:r>
            <a:r>
              <a:rPr lang="en-US" sz="1400"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data</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contained</a:t>
            </a:r>
            <a:r>
              <a:rPr lang="en-US" sz="1400" spc="2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herein</a:t>
            </a:r>
            <a:r>
              <a:rPr lang="en-US" sz="1400" spc="10"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is</a:t>
            </a:r>
            <a:r>
              <a:rPr lang="en-US" sz="1400" spc="5"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based</a:t>
            </a:r>
            <a:r>
              <a:rPr lang="en-US" sz="1400"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on</a:t>
            </a:r>
            <a:r>
              <a:rPr lang="en-US" sz="1400" spc="45" dirty="0">
                <a:solidFill>
                  <a:schemeClr val="tx1">
                    <a:lumMod val="85000"/>
                    <a:lumOff val="15000"/>
                  </a:schemeClr>
                </a:solidFill>
                <a:latin typeface="Montserrat" panose="02000505000000020004" pitchFamily="2" charset="0"/>
              </a:rPr>
              <a:t> </a:t>
            </a:r>
            <a:r>
              <a:rPr lang="en-US" sz="1400" spc="-35" dirty="0">
                <a:solidFill>
                  <a:schemeClr val="tx1">
                    <a:lumMod val="85000"/>
                    <a:lumOff val="15000"/>
                  </a:schemeClr>
                </a:solidFill>
                <a:latin typeface="Montserrat" panose="02000505000000020004" pitchFamily="2" charset="0"/>
              </a:rPr>
              <a:t>information </a:t>
            </a:r>
            <a:r>
              <a:rPr lang="en-US" sz="1400" spc="-434"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obtained</a:t>
            </a:r>
            <a:r>
              <a:rPr lang="en-US" sz="1400" spc="10" dirty="0">
                <a:solidFill>
                  <a:schemeClr val="tx1">
                    <a:lumMod val="85000"/>
                    <a:lumOff val="15000"/>
                  </a:schemeClr>
                </a:solidFill>
                <a:latin typeface="Montserrat" panose="02000505000000020004" pitchFamily="2" charset="0"/>
              </a:rPr>
              <a:t> </a:t>
            </a:r>
            <a:r>
              <a:rPr lang="en-US" sz="1400" spc="-50" dirty="0">
                <a:solidFill>
                  <a:schemeClr val="tx1">
                    <a:lumMod val="85000"/>
                    <a:lumOff val="15000"/>
                  </a:schemeClr>
                </a:solidFill>
                <a:latin typeface="Montserrat" panose="02000505000000020004" pitchFamily="2" charset="0"/>
              </a:rPr>
              <a:t>from</a:t>
            </a:r>
            <a:r>
              <a:rPr lang="en-US" sz="1400" spc="-5" dirty="0">
                <a:solidFill>
                  <a:schemeClr val="tx1">
                    <a:lumMod val="85000"/>
                    <a:lumOff val="15000"/>
                  </a:schemeClr>
                </a:solidFill>
                <a:latin typeface="Montserrat" panose="02000505000000020004" pitchFamily="2" charset="0"/>
              </a:rPr>
              <a:t> sources</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believed</a:t>
            </a:r>
            <a:r>
              <a:rPr lang="en-US" sz="1400" spc="10" dirty="0">
                <a:solidFill>
                  <a:schemeClr val="tx1">
                    <a:lumMod val="85000"/>
                    <a:lumOff val="15000"/>
                  </a:schemeClr>
                </a:solidFill>
                <a:latin typeface="Montserrat" panose="02000505000000020004" pitchFamily="2" charset="0"/>
              </a:rPr>
              <a:t> </a:t>
            </a:r>
            <a:r>
              <a:rPr lang="en-US" sz="1400" spc="-40" dirty="0">
                <a:solidFill>
                  <a:schemeClr val="tx1">
                    <a:lumMod val="85000"/>
                    <a:lumOff val="15000"/>
                  </a:schemeClr>
                </a:solidFill>
                <a:latin typeface="Montserrat" panose="02000505000000020004" pitchFamily="2" charset="0"/>
              </a:rPr>
              <a:t>to</a:t>
            </a:r>
            <a:r>
              <a:rPr lang="en-US" sz="1400" spc="10" dirty="0">
                <a:solidFill>
                  <a:schemeClr val="tx1">
                    <a:lumMod val="85000"/>
                    <a:lumOff val="15000"/>
                  </a:schemeClr>
                </a:solidFill>
                <a:latin typeface="Montserrat" panose="02000505000000020004" pitchFamily="2" charset="0"/>
              </a:rPr>
              <a:t> </a:t>
            </a:r>
            <a:r>
              <a:rPr lang="en-US" sz="1400" spc="-5" dirty="0">
                <a:solidFill>
                  <a:schemeClr val="tx1">
                    <a:lumMod val="85000"/>
                    <a:lumOff val="15000"/>
                  </a:schemeClr>
                </a:solidFill>
                <a:latin typeface="Montserrat" panose="02000505000000020004" pitchFamily="2" charset="0"/>
              </a:rPr>
              <a:t>be</a:t>
            </a:r>
            <a:r>
              <a:rPr lang="en-US" sz="1400" spc="-15" dirty="0">
                <a:solidFill>
                  <a:schemeClr val="tx1">
                    <a:lumMod val="85000"/>
                    <a:lumOff val="15000"/>
                  </a:schemeClr>
                </a:solidFill>
                <a:latin typeface="Montserrat" panose="02000505000000020004" pitchFamily="2" charset="0"/>
              </a:rPr>
              <a:t> accurate,</a:t>
            </a:r>
            <a:r>
              <a:rPr lang="en-US" sz="1400" spc="15" dirty="0">
                <a:solidFill>
                  <a:schemeClr val="tx1">
                    <a:lumMod val="85000"/>
                    <a:lumOff val="15000"/>
                  </a:schemeClr>
                </a:solidFill>
                <a:latin typeface="Montserrat" panose="02000505000000020004" pitchFamily="2" charset="0"/>
              </a:rPr>
              <a:t> </a:t>
            </a:r>
            <a:r>
              <a:rPr lang="en-US" sz="1400" spc="-10" dirty="0">
                <a:solidFill>
                  <a:schemeClr val="tx1">
                    <a:lumMod val="85000"/>
                    <a:lumOff val="15000"/>
                  </a:schemeClr>
                </a:solidFill>
                <a:latin typeface="Montserrat" panose="02000505000000020004" pitchFamily="2" charset="0"/>
              </a:rPr>
              <a:t>but</a:t>
            </a:r>
            <a:r>
              <a:rPr lang="en-US" sz="1400" spc="-5" dirty="0">
                <a:solidFill>
                  <a:schemeClr val="tx1">
                    <a:lumMod val="85000"/>
                    <a:lumOff val="15000"/>
                  </a:schemeClr>
                </a:solidFill>
                <a:latin typeface="Montserrat" panose="02000505000000020004" pitchFamily="2" charset="0"/>
              </a:rPr>
              <a:t> </a:t>
            </a:r>
            <a:r>
              <a:rPr lang="en-US" sz="1400" spc="-45" dirty="0">
                <a:solidFill>
                  <a:schemeClr val="tx1">
                    <a:lumMod val="85000"/>
                    <a:lumOff val="15000"/>
                  </a:schemeClr>
                </a:solidFill>
                <a:latin typeface="Montserrat" panose="02000505000000020004" pitchFamily="2" charset="0"/>
              </a:rPr>
              <a:t>we</a:t>
            </a:r>
            <a:r>
              <a:rPr lang="en-US" sz="1400" spc="-5" dirty="0">
                <a:solidFill>
                  <a:schemeClr val="tx1">
                    <a:lumMod val="85000"/>
                    <a:lumOff val="15000"/>
                  </a:schemeClr>
                </a:solidFill>
                <a:latin typeface="Montserrat" panose="02000505000000020004" pitchFamily="2" charset="0"/>
              </a:rPr>
              <a:t> </a:t>
            </a:r>
            <a:r>
              <a:rPr lang="en-US" sz="1400" spc="-20" dirty="0">
                <a:solidFill>
                  <a:schemeClr val="tx1">
                    <a:lumMod val="85000"/>
                    <a:lumOff val="15000"/>
                  </a:schemeClr>
                </a:solidFill>
                <a:latin typeface="Montserrat" panose="02000505000000020004" pitchFamily="2" charset="0"/>
              </a:rPr>
              <a:t>cannot</a:t>
            </a:r>
            <a:r>
              <a:rPr lang="en-US" sz="1400" spc="5"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guarantee </a:t>
            </a:r>
            <a:r>
              <a:rPr lang="en-US" sz="1400" spc="-20"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the</a:t>
            </a:r>
            <a:r>
              <a:rPr lang="en-US" sz="1400" spc="-5" dirty="0">
                <a:solidFill>
                  <a:schemeClr val="tx1">
                    <a:lumMod val="85000"/>
                    <a:lumOff val="15000"/>
                  </a:schemeClr>
                </a:solidFill>
                <a:latin typeface="Montserrat" panose="02000505000000020004" pitchFamily="2" charset="0"/>
              </a:rPr>
              <a:t> </a:t>
            </a:r>
            <a:r>
              <a:rPr lang="en-US" sz="1400" spc="-15" dirty="0">
                <a:solidFill>
                  <a:schemeClr val="tx1">
                    <a:lumMod val="85000"/>
                    <a:lumOff val="15000"/>
                  </a:schemeClr>
                </a:solidFill>
                <a:latin typeface="Montserrat" panose="02000505000000020004" pitchFamily="2" charset="0"/>
              </a:rPr>
              <a:t>accuracy</a:t>
            </a:r>
            <a:r>
              <a:rPr lang="en-US" sz="1400" spc="10" dirty="0">
                <a:solidFill>
                  <a:schemeClr val="tx1">
                    <a:lumMod val="85000"/>
                    <a:lumOff val="15000"/>
                  </a:schemeClr>
                </a:solidFill>
                <a:latin typeface="Montserrat" panose="02000505000000020004" pitchFamily="2" charset="0"/>
              </a:rPr>
              <a:t> </a:t>
            </a:r>
            <a:r>
              <a:rPr lang="en-US" sz="1400" spc="-25" dirty="0">
                <a:solidFill>
                  <a:schemeClr val="tx1">
                    <a:lumMod val="85000"/>
                    <a:lumOff val="15000"/>
                  </a:schemeClr>
                </a:solidFill>
                <a:latin typeface="Montserrat" panose="02000505000000020004" pitchFamily="2" charset="0"/>
              </a:rPr>
              <a:t>of</a:t>
            </a:r>
            <a:r>
              <a:rPr lang="en-US" sz="1400" spc="5" dirty="0">
                <a:solidFill>
                  <a:schemeClr val="tx1">
                    <a:lumMod val="85000"/>
                    <a:lumOff val="15000"/>
                  </a:schemeClr>
                </a:solidFill>
                <a:latin typeface="Montserrat" panose="02000505000000020004" pitchFamily="2" charset="0"/>
              </a:rPr>
              <a:t> </a:t>
            </a:r>
            <a:r>
              <a:rPr lang="en-US" sz="1400" dirty="0">
                <a:solidFill>
                  <a:schemeClr val="tx1">
                    <a:lumMod val="85000"/>
                    <a:lumOff val="15000"/>
                  </a:schemeClr>
                </a:solidFill>
                <a:latin typeface="Montserrat" panose="02000505000000020004" pitchFamily="2" charset="0"/>
              </a:rPr>
              <a:t>such </a:t>
            </a:r>
            <a:r>
              <a:rPr lang="en-US" sz="1400" spc="-30" dirty="0">
                <a:solidFill>
                  <a:schemeClr val="tx1">
                    <a:lumMod val="85000"/>
                    <a:lumOff val="15000"/>
                  </a:schemeClr>
                </a:solidFill>
                <a:latin typeface="Montserrat" panose="02000505000000020004" pitchFamily="2" charset="0"/>
              </a:rPr>
              <a:t>information.</a:t>
            </a:r>
            <a:endParaRPr lang="en-US" sz="1400" dirty="0">
              <a:solidFill>
                <a:schemeClr val="tx1">
                  <a:lumMod val="85000"/>
                  <a:lumOff val="15000"/>
                </a:schemeClr>
              </a:solidFill>
              <a:latin typeface="Montserrat" panose="02000505000000020004" pitchFamily="2" charset="0"/>
            </a:endParaRPr>
          </a:p>
        </p:txBody>
      </p:sp>
      <p:sp>
        <p:nvSpPr>
          <p:cNvPr id="5" name="Rectangle 4"/>
          <p:cNvSpPr/>
          <p:nvPr/>
        </p:nvSpPr>
        <p:spPr>
          <a:xfrm>
            <a:off x="740229" y="3324801"/>
            <a:ext cx="4521751" cy="954107"/>
          </a:xfrm>
          <a:prstGeom prst="rect">
            <a:avLst/>
          </a:prstGeom>
        </p:spPr>
        <p:txBody>
          <a:bodyPr wrap="none">
            <a:spAutoFit/>
          </a:bodyPr>
          <a:lstStyle/>
          <a:p>
            <a:r>
              <a:rPr lang="en-US" sz="2800" b="1" spc="-25" dirty="0">
                <a:solidFill>
                  <a:sysClr val="windowText" lastClr="000000"/>
                </a:solidFill>
                <a:latin typeface="Montserrat" panose="02000505000000020004" pitchFamily="2" charset="0"/>
              </a:rPr>
              <a:t>CONFIDENTIAL </a:t>
            </a:r>
            <a:r>
              <a:rPr lang="en-US" sz="2800" b="1" spc="-20" dirty="0">
                <a:solidFill>
                  <a:sysClr val="windowText" lastClr="000000"/>
                </a:solidFill>
                <a:latin typeface="Montserrat" panose="02000505000000020004" pitchFamily="2" charset="0"/>
              </a:rPr>
              <a:t> </a:t>
            </a:r>
          </a:p>
          <a:p>
            <a:r>
              <a:rPr lang="en-US" sz="2800" b="1" spc="-40" dirty="0">
                <a:solidFill>
                  <a:schemeClr val="bg1"/>
                </a:solidFill>
                <a:latin typeface="Montserrat" panose="02000505000000020004" pitchFamily="2" charset="0"/>
              </a:rPr>
              <a:t>INVESTMENT</a:t>
            </a:r>
            <a:r>
              <a:rPr lang="en-US" sz="2800" b="1" spc="-110" dirty="0">
                <a:solidFill>
                  <a:schemeClr val="bg1"/>
                </a:solidFill>
                <a:latin typeface="Montserrat" panose="02000505000000020004" pitchFamily="2" charset="0"/>
              </a:rPr>
              <a:t> </a:t>
            </a:r>
            <a:r>
              <a:rPr lang="en-US" sz="2800" b="1" spc="-60" dirty="0">
                <a:solidFill>
                  <a:schemeClr val="bg1"/>
                </a:solidFill>
                <a:latin typeface="Montserrat" panose="02000505000000020004" pitchFamily="2" charset="0"/>
              </a:rPr>
              <a:t>SUMMARY</a:t>
            </a:r>
            <a:endParaRPr lang="en-US" sz="2800" b="1" dirty="0">
              <a:solidFill>
                <a:schemeClr val="bg1"/>
              </a:solidFill>
              <a:latin typeface="Montserrat" panose="02000505000000020004" pitchFamily="2"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822" y="682171"/>
            <a:ext cx="665923" cy="500743"/>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3719107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1123950"/>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METRO JOBS APROXIMATELY WITHIN 35 MINUTES OF RESIDENTS LIVING AREA</a:t>
            </a:r>
          </a:p>
        </p:txBody>
      </p:sp>
      <p:sp>
        <p:nvSpPr>
          <p:cNvPr id="4" name="object 5"/>
          <p:cNvSpPr/>
          <p:nvPr/>
        </p:nvSpPr>
        <p:spPr>
          <a:xfrm>
            <a:off x="724171" y="2038895"/>
            <a:ext cx="3219450" cy="1162050"/>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en-US" sz="2800" b="1" spc="-25" dirty="0">
                <a:latin typeface="Montserrat" panose="02000505000000020004" pitchFamily="2" charset="0"/>
              </a:rPr>
              <a:t>DIVERSITY</a:t>
            </a:r>
            <a:endParaRPr lang="pt-BR" sz="2800" b="1" dirty="0">
              <a:latin typeface="Montserrat" panose="02000505000000020004" pitchFamily="2" charset="0"/>
            </a:endParaRPr>
          </a:p>
        </p:txBody>
      </p:sp>
      <p:sp>
        <p:nvSpPr>
          <p:cNvPr id="5" name="object 5"/>
          <p:cNvSpPr/>
          <p:nvPr/>
        </p:nvSpPr>
        <p:spPr>
          <a:xfrm>
            <a:off x="4486275" y="2038895"/>
            <a:ext cx="3219450" cy="1162050"/>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307975">
              <a:lnSpc>
                <a:spcPct val="100000"/>
              </a:lnSpc>
              <a:spcBef>
                <a:spcPts val="1835"/>
              </a:spcBef>
            </a:pPr>
            <a:r>
              <a:rPr lang="en-US" sz="2800" b="1" spc="-20" dirty="0">
                <a:latin typeface="Montserrat" panose="02000505000000020004" pitchFamily="2" charset="0"/>
                <a:cs typeface="Franklin Gothic Medium"/>
              </a:rPr>
              <a:t>OPPORTUNITY</a:t>
            </a:r>
            <a:endParaRPr lang="en-US" sz="2800" b="1" dirty="0">
              <a:latin typeface="Montserrat" panose="02000505000000020004" pitchFamily="2" charset="0"/>
              <a:cs typeface="Franklin Gothic Medium"/>
            </a:endParaRPr>
          </a:p>
        </p:txBody>
      </p:sp>
      <p:sp>
        <p:nvSpPr>
          <p:cNvPr id="6" name="object 5"/>
          <p:cNvSpPr/>
          <p:nvPr/>
        </p:nvSpPr>
        <p:spPr>
          <a:xfrm>
            <a:off x="8248379" y="2038895"/>
            <a:ext cx="3219450" cy="1162050"/>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622935">
              <a:lnSpc>
                <a:spcPct val="100000"/>
              </a:lnSpc>
              <a:spcBef>
                <a:spcPts val="2610"/>
              </a:spcBef>
            </a:pPr>
            <a:r>
              <a:rPr lang="en-US" sz="2800" b="1" spc="-10" dirty="0">
                <a:latin typeface="Montserrat" panose="02000505000000020004" pitchFamily="2" charset="0"/>
                <a:cs typeface="Franklin Gothic Medium"/>
              </a:rPr>
              <a:t>EDUCATION</a:t>
            </a:r>
            <a:endParaRPr lang="en-US" sz="2800" b="1" dirty="0">
              <a:latin typeface="Montserrat" panose="02000505000000020004" pitchFamily="2" charset="0"/>
              <a:cs typeface="Franklin Gothic Medium"/>
            </a:endParaRPr>
          </a:p>
        </p:txBody>
      </p:sp>
      <p:sp>
        <p:nvSpPr>
          <p:cNvPr id="7" name="object 5"/>
          <p:cNvSpPr/>
          <p:nvPr/>
        </p:nvSpPr>
        <p:spPr>
          <a:xfrm>
            <a:off x="724171" y="3593375"/>
            <a:ext cx="3219450" cy="2598420"/>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rgbClr val="E6E6E6"/>
          </a:solidFill>
        </p:spPr>
        <p:txBody>
          <a:bodyPr wrap="square" lIns="0" tIns="0" rIns="0" bIns="0" rtlCol="0" anchor="ctr"/>
          <a:lstStyle/>
          <a:p>
            <a:pPr marL="12700" marR="5080" algn="ctr">
              <a:lnSpc>
                <a:spcPct val="100000"/>
              </a:lnSpc>
              <a:spcBef>
                <a:spcPts val="100"/>
              </a:spcBef>
            </a:pPr>
            <a:r>
              <a:rPr lang="en-US" sz="1600" spc="10" dirty="0">
                <a:latin typeface="Montserrat" panose="02000505000000020004" pitchFamily="2" charset="0"/>
                <a:cs typeface="Cambria"/>
              </a:rPr>
              <a:t>Fastest</a:t>
            </a:r>
            <a:r>
              <a:rPr lang="en-US" sz="1600" spc="15" dirty="0">
                <a:latin typeface="Montserrat" panose="02000505000000020004" pitchFamily="2" charset="0"/>
                <a:cs typeface="Cambria"/>
              </a:rPr>
              <a:t> </a:t>
            </a:r>
            <a:r>
              <a:rPr lang="en-US" sz="1600" spc="75" dirty="0">
                <a:latin typeface="Montserrat" panose="02000505000000020004" pitchFamily="2" charset="0"/>
                <a:cs typeface="Cambria"/>
              </a:rPr>
              <a:t>Growing </a:t>
            </a:r>
            <a:r>
              <a:rPr lang="en-US" sz="1600" spc="80" dirty="0">
                <a:latin typeface="Montserrat" panose="02000505000000020004" pitchFamily="2" charset="0"/>
                <a:cs typeface="Cambria"/>
              </a:rPr>
              <a:t> </a:t>
            </a:r>
            <a:r>
              <a:rPr lang="en-US" sz="1600" spc="40" dirty="0">
                <a:latin typeface="Montserrat" panose="02000505000000020004" pitchFamily="2" charset="0"/>
                <a:cs typeface="Cambria"/>
              </a:rPr>
              <a:t>Metropolitan </a:t>
            </a:r>
            <a:r>
              <a:rPr lang="en-US" sz="1600" spc="50" dirty="0">
                <a:latin typeface="Montserrat" panose="02000505000000020004" pitchFamily="2" charset="0"/>
                <a:cs typeface="Cambria"/>
              </a:rPr>
              <a:t>areas </a:t>
            </a:r>
            <a:r>
              <a:rPr lang="en-US" sz="1600" spc="25" dirty="0">
                <a:latin typeface="Montserrat" panose="02000505000000020004" pitchFamily="2" charset="0"/>
                <a:cs typeface="Cambria"/>
              </a:rPr>
              <a:t>in </a:t>
            </a:r>
            <a:r>
              <a:rPr lang="en-US" sz="1600" spc="40" dirty="0">
                <a:latin typeface="Montserrat" panose="02000505000000020004" pitchFamily="2" charset="0"/>
                <a:cs typeface="Cambria"/>
              </a:rPr>
              <a:t>the </a:t>
            </a:r>
            <a:r>
              <a:rPr lang="en-US" sz="1600" spc="-385" dirty="0">
                <a:latin typeface="Montserrat" panose="02000505000000020004" pitchFamily="2" charset="0"/>
                <a:cs typeface="Cambria"/>
              </a:rPr>
              <a:t> </a:t>
            </a:r>
            <a:r>
              <a:rPr lang="en-US" sz="1600" spc="35" dirty="0">
                <a:latin typeface="Montserrat" panose="02000505000000020004" pitchFamily="2" charset="0"/>
                <a:cs typeface="Cambria"/>
              </a:rPr>
              <a:t>country.</a:t>
            </a:r>
            <a:endParaRPr lang="en-US" sz="1600" dirty="0">
              <a:latin typeface="Montserrat" panose="02000505000000020004" pitchFamily="2" charset="0"/>
              <a:cs typeface="Cambria"/>
            </a:endParaRPr>
          </a:p>
          <a:p>
            <a:pPr marL="12700" algn="ctr">
              <a:lnSpc>
                <a:spcPct val="100000"/>
              </a:lnSpc>
            </a:pPr>
            <a:r>
              <a:rPr lang="en-US" sz="1600" spc="70" dirty="0">
                <a:latin typeface="Montserrat" panose="02000505000000020004" pitchFamily="2" charset="0"/>
                <a:cs typeface="Cambria"/>
              </a:rPr>
              <a:t>B+</a:t>
            </a:r>
            <a:r>
              <a:rPr lang="en-US" sz="1600" spc="45" dirty="0">
                <a:latin typeface="Montserrat" panose="02000505000000020004" pitchFamily="2" charset="0"/>
                <a:cs typeface="Cambria"/>
              </a:rPr>
              <a:t> </a:t>
            </a:r>
            <a:r>
              <a:rPr lang="en-US" sz="1600" spc="65" dirty="0">
                <a:latin typeface="Montserrat" panose="02000505000000020004" pitchFamily="2" charset="0"/>
                <a:cs typeface="Cambria"/>
              </a:rPr>
              <a:t>Based</a:t>
            </a:r>
            <a:r>
              <a:rPr lang="en-US" sz="1600" spc="45" dirty="0">
                <a:latin typeface="Montserrat" panose="02000505000000020004" pitchFamily="2" charset="0"/>
                <a:cs typeface="Cambria"/>
              </a:rPr>
              <a:t> on</a:t>
            </a:r>
            <a:r>
              <a:rPr lang="en-US" sz="1600" spc="55" dirty="0">
                <a:latin typeface="Montserrat" panose="02000505000000020004" pitchFamily="2" charset="0"/>
                <a:cs typeface="Cambria"/>
              </a:rPr>
              <a:t> </a:t>
            </a:r>
            <a:r>
              <a:rPr lang="en-US" sz="1600" spc="45" dirty="0">
                <a:latin typeface="Montserrat" panose="02000505000000020004" pitchFamily="2" charset="0"/>
                <a:cs typeface="Cambria"/>
              </a:rPr>
              <a:t>ethnic </a:t>
            </a:r>
            <a:r>
              <a:rPr lang="en-US" sz="1600" spc="75" dirty="0">
                <a:latin typeface="Montserrat" panose="02000505000000020004" pitchFamily="2" charset="0"/>
                <a:cs typeface="Cambria"/>
              </a:rPr>
              <a:t>and</a:t>
            </a:r>
            <a:endParaRPr lang="en-US" sz="1600" dirty="0">
              <a:latin typeface="Montserrat" panose="02000505000000020004" pitchFamily="2" charset="0"/>
              <a:cs typeface="Cambria"/>
            </a:endParaRPr>
          </a:p>
          <a:p>
            <a:pPr marL="12700" algn="ctr">
              <a:lnSpc>
                <a:spcPct val="100000"/>
              </a:lnSpc>
            </a:pPr>
            <a:r>
              <a:rPr lang="en-US" sz="1600" spc="80" dirty="0">
                <a:latin typeface="Montserrat" panose="02000505000000020004" pitchFamily="2" charset="0"/>
                <a:cs typeface="Cambria"/>
              </a:rPr>
              <a:t>economic</a:t>
            </a:r>
            <a:r>
              <a:rPr lang="en-US" sz="1600" spc="60" dirty="0">
                <a:latin typeface="Montserrat" panose="02000505000000020004" pitchFamily="2" charset="0"/>
                <a:cs typeface="Cambria"/>
              </a:rPr>
              <a:t> </a:t>
            </a:r>
            <a:r>
              <a:rPr lang="en-US" sz="1600" spc="35" dirty="0">
                <a:latin typeface="Montserrat" panose="02000505000000020004" pitchFamily="2" charset="0"/>
                <a:cs typeface="Cambria"/>
              </a:rPr>
              <a:t>diversity.</a:t>
            </a:r>
            <a:endParaRPr lang="en-US" sz="1600" dirty="0">
              <a:latin typeface="Montserrat" panose="02000505000000020004" pitchFamily="2" charset="0"/>
              <a:cs typeface="Cambria"/>
            </a:endParaRPr>
          </a:p>
          <a:p>
            <a:pPr marL="12700" algn="ctr">
              <a:lnSpc>
                <a:spcPct val="100000"/>
              </a:lnSpc>
              <a:spcBef>
                <a:spcPts val="30"/>
              </a:spcBef>
            </a:pPr>
            <a:r>
              <a:rPr lang="en-US" sz="1600" spc="45" dirty="0">
                <a:latin typeface="Montserrat" panose="02000505000000020004" pitchFamily="2" charset="0"/>
                <a:cs typeface="Cambria"/>
              </a:rPr>
              <a:t>(According</a:t>
            </a:r>
            <a:r>
              <a:rPr lang="en-US" sz="1600" spc="35" dirty="0">
                <a:latin typeface="Montserrat" panose="02000505000000020004" pitchFamily="2" charset="0"/>
                <a:cs typeface="Cambria"/>
              </a:rPr>
              <a:t> </a:t>
            </a:r>
            <a:r>
              <a:rPr lang="en-US" sz="1600" dirty="0">
                <a:latin typeface="Montserrat" panose="02000505000000020004" pitchFamily="2" charset="0"/>
                <a:cs typeface="Cambria"/>
              </a:rPr>
              <a:t>to</a:t>
            </a:r>
            <a:r>
              <a:rPr lang="en-US" sz="1600" spc="30" dirty="0">
                <a:latin typeface="Montserrat" panose="02000505000000020004" pitchFamily="2" charset="0"/>
                <a:cs typeface="Cambria"/>
              </a:rPr>
              <a:t> </a:t>
            </a:r>
            <a:r>
              <a:rPr lang="en-US" sz="1600" spc="20" dirty="0">
                <a:latin typeface="Montserrat" panose="02000505000000020004" pitchFamily="2" charset="0"/>
                <a:cs typeface="Cambria"/>
              </a:rPr>
              <a:t>the</a:t>
            </a:r>
            <a:r>
              <a:rPr lang="en-US" sz="1600" spc="40" dirty="0">
                <a:latin typeface="Montserrat" panose="02000505000000020004" pitchFamily="2" charset="0"/>
                <a:cs typeface="Cambria"/>
              </a:rPr>
              <a:t> </a:t>
            </a:r>
            <a:r>
              <a:rPr lang="en-US" sz="1600" spc="55" dirty="0" err="1">
                <a:latin typeface="Montserrat" panose="02000505000000020004" pitchFamily="2" charset="0"/>
                <a:cs typeface="Cambria"/>
              </a:rPr>
              <a:t>U.S.Census</a:t>
            </a:r>
            <a:r>
              <a:rPr lang="en-US" sz="1600" spc="40" dirty="0">
                <a:latin typeface="Montserrat" panose="02000505000000020004" pitchFamily="2" charset="0"/>
                <a:cs typeface="Cambria"/>
              </a:rPr>
              <a:t> </a:t>
            </a:r>
            <a:r>
              <a:rPr lang="en-US" sz="1600" spc="15" dirty="0">
                <a:latin typeface="Montserrat" panose="02000505000000020004" pitchFamily="2" charset="0"/>
                <a:cs typeface="Cambria"/>
              </a:rPr>
              <a:t>Bureau</a:t>
            </a:r>
            <a:r>
              <a:rPr lang="en-US" sz="1600" spc="10" dirty="0">
                <a:latin typeface="Montserrat" panose="02000505000000020004" pitchFamily="2" charset="0"/>
                <a:cs typeface="Cambria"/>
              </a:rPr>
              <a:t> </a:t>
            </a:r>
            <a:r>
              <a:rPr lang="en-US" sz="1600" spc="40" dirty="0">
                <a:latin typeface="Montserrat" panose="02000505000000020004" pitchFamily="2" charset="0"/>
                <a:cs typeface="Cambria"/>
              </a:rPr>
              <a:t>and</a:t>
            </a:r>
            <a:endParaRPr lang="en-US" sz="1600" dirty="0">
              <a:latin typeface="Montserrat" panose="02000505000000020004" pitchFamily="2" charset="0"/>
              <a:cs typeface="Cambria"/>
            </a:endParaRPr>
          </a:p>
          <a:p>
            <a:pPr marL="12700" algn="ctr">
              <a:lnSpc>
                <a:spcPct val="100000"/>
              </a:lnSpc>
              <a:spcBef>
                <a:spcPts val="5"/>
              </a:spcBef>
            </a:pPr>
            <a:r>
              <a:rPr lang="en-US" sz="1600" spc="40" dirty="0">
                <a:latin typeface="Montserrat" panose="02000505000000020004" pitchFamily="2" charset="0"/>
                <a:cs typeface="Cambria"/>
              </a:rPr>
              <a:t>niche.com)</a:t>
            </a:r>
            <a:endParaRPr lang="en-US" sz="1600" dirty="0">
              <a:latin typeface="Montserrat" panose="02000505000000020004" pitchFamily="2" charset="0"/>
              <a:cs typeface="Cambria"/>
            </a:endParaRPr>
          </a:p>
        </p:txBody>
      </p:sp>
      <p:sp>
        <p:nvSpPr>
          <p:cNvPr id="8" name="object 5"/>
          <p:cNvSpPr/>
          <p:nvPr/>
        </p:nvSpPr>
        <p:spPr>
          <a:xfrm>
            <a:off x="4486275" y="3593375"/>
            <a:ext cx="3219450" cy="2598420"/>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rgbClr val="E6E6E6"/>
          </a:solidFill>
        </p:spPr>
        <p:txBody>
          <a:bodyPr wrap="square" lIns="0" tIns="0" rIns="0" bIns="0" rtlCol="0" anchor="ctr"/>
          <a:lstStyle/>
          <a:p>
            <a:pPr marL="92075" marR="93345" algn="ctr">
              <a:lnSpc>
                <a:spcPct val="100000"/>
              </a:lnSpc>
              <a:spcBef>
                <a:spcPts val="310"/>
              </a:spcBef>
            </a:pPr>
            <a:r>
              <a:rPr lang="en-US" sz="1600" spc="30" dirty="0">
                <a:latin typeface="Montserrat" panose="02000505000000020004" pitchFamily="2" charset="0"/>
                <a:cs typeface="Cambria"/>
              </a:rPr>
              <a:t>Population </a:t>
            </a:r>
            <a:r>
              <a:rPr lang="en-US" sz="1600" spc="50" dirty="0">
                <a:latin typeface="Montserrat" panose="02000505000000020004" pitchFamily="2" charset="0"/>
                <a:cs typeface="Cambria"/>
              </a:rPr>
              <a:t>has </a:t>
            </a:r>
            <a:r>
              <a:rPr lang="en-US" sz="1600" spc="35" dirty="0">
                <a:latin typeface="Montserrat" panose="02000505000000020004" pitchFamily="2" charset="0"/>
                <a:cs typeface="Cambria"/>
              </a:rPr>
              <a:t>grown </a:t>
            </a:r>
            <a:r>
              <a:rPr lang="en-US" sz="1600" spc="40" dirty="0">
                <a:latin typeface="Montserrat" panose="02000505000000020004" pitchFamily="2" charset="0"/>
                <a:cs typeface="Cambria"/>
              </a:rPr>
              <a:t> </a:t>
            </a:r>
            <a:r>
              <a:rPr lang="en-US" sz="1600" spc="45" dirty="0">
                <a:latin typeface="Montserrat" panose="02000505000000020004" pitchFamily="2" charset="0"/>
                <a:cs typeface="Cambria"/>
              </a:rPr>
              <a:t>7.97%</a:t>
            </a:r>
            <a:r>
              <a:rPr lang="en-US" sz="1600" spc="40" dirty="0">
                <a:latin typeface="Montserrat" panose="02000505000000020004" pitchFamily="2" charset="0"/>
                <a:cs typeface="Cambria"/>
              </a:rPr>
              <a:t> </a:t>
            </a:r>
            <a:r>
              <a:rPr lang="en-US" sz="1600" spc="75" dirty="0">
                <a:latin typeface="Montserrat" panose="02000505000000020004" pitchFamily="2" charset="0"/>
                <a:cs typeface="Cambria"/>
              </a:rPr>
              <a:t>since</a:t>
            </a:r>
            <a:r>
              <a:rPr lang="en-US" sz="1600" spc="30" dirty="0">
                <a:latin typeface="Montserrat" panose="02000505000000020004" pitchFamily="2" charset="0"/>
                <a:cs typeface="Cambria"/>
              </a:rPr>
              <a:t> </a:t>
            </a:r>
            <a:r>
              <a:rPr lang="en-US" sz="1600" spc="-25" dirty="0">
                <a:latin typeface="Montserrat" panose="02000505000000020004" pitchFamily="2" charset="0"/>
                <a:cs typeface="Cambria"/>
              </a:rPr>
              <a:t>2010</a:t>
            </a:r>
            <a:r>
              <a:rPr lang="en-US" sz="1600" spc="30" dirty="0">
                <a:latin typeface="Montserrat" panose="02000505000000020004" pitchFamily="2" charset="0"/>
                <a:cs typeface="Cambria"/>
              </a:rPr>
              <a:t> </a:t>
            </a:r>
            <a:r>
              <a:rPr lang="en-US" sz="1600" spc="75" dirty="0">
                <a:latin typeface="Montserrat" panose="02000505000000020004" pitchFamily="2" charset="0"/>
                <a:cs typeface="Cambria"/>
              </a:rPr>
              <a:t>and </a:t>
            </a:r>
            <a:r>
              <a:rPr lang="en-US" sz="1600" spc="-380" dirty="0">
                <a:latin typeface="Montserrat" panose="02000505000000020004" pitchFamily="2" charset="0"/>
                <a:cs typeface="Cambria"/>
              </a:rPr>
              <a:t> </a:t>
            </a:r>
            <a:r>
              <a:rPr lang="en-US" sz="1600" spc="45" dirty="0">
                <a:latin typeface="Montserrat" panose="02000505000000020004" pitchFamily="2" charset="0"/>
                <a:cs typeface="Cambria"/>
              </a:rPr>
              <a:t>continues</a:t>
            </a:r>
            <a:r>
              <a:rPr lang="en-US" sz="1600" spc="50" dirty="0">
                <a:latin typeface="Montserrat" panose="02000505000000020004" pitchFamily="2" charset="0"/>
                <a:cs typeface="Cambria"/>
              </a:rPr>
              <a:t> </a:t>
            </a:r>
            <a:r>
              <a:rPr lang="en-US" sz="1600" spc="5" dirty="0">
                <a:latin typeface="Montserrat" panose="02000505000000020004" pitchFamily="2" charset="0"/>
                <a:cs typeface="Cambria"/>
              </a:rPr>
              <a:t>to</a:t>
            </a:r>
            <a:r>
              <a:rPr lang="en-US" sz="1600" spc="25" dirty="0">
                <a:latin typeface="Montserrat" panose="02000505000000020004" pitchFamily="2" charset="0"/>
                <a:cs typeface="Cambria"/>
              </a:rPr>
              <a:t> </a:t>
            </a:r>
            <a:r>
              <a:rPr lang="en-US" sz="1600" spc="40" dirty="0">
                <a:latin typeface="Montserrat" panose="02000505000000020004" pitchFamily="2" charset="0"/>
                <a:cs typeface="Cambria"/>
              </a:rPr>
              <a:t>grow </a:t>
            </a:r>
            <a:r>
              <a:rPr lang="en-US" sz="1600" spc="95" dirty="0">
                <a:latin typeface="Montserrat" panose="02000505000000020004" pitchFamily="2" charset="0"/>
                <a:cs typeface="Cambria"/>
              </a:rPr>
              <a:t>due </a:t>
            </a:r>
            <a:r>
              <a:rPr lang="en-US" sz="1600" spc="-380" dirty="0">
                <a:latin typeface="Montserrat" panose="02000505000000020004" pitchFamily="2" charset="0"/>
                <a:cs typeface="Cambria"/>
              </a:rPr>
              <a:t> </a:t>
            </a:r>
            <a:r>
              <a:rPr lang="en-US" sz="1600" spc="5" dirty="0">
                <a:latin typeface="Montserrat" panose="02000505000000020004" pitchFamily="2" charset="0"/>
                <a:cs typeface="Cambria"/>
              </a:rPr>
              <a:t>to</a:t>
            </a:r>
            <a:r>
              <a:rPr lang="en-US" sz="1600" spc="45" dirty="0">
                <a:latin typeface="Montserrat" panose="02000505000000020004" pitchFamily="2" charset="0"/>
                <a:cs typeface="Cambria"/>
              </a:rPr>
              <a:t> </a:t>
            </a:r>
            <a:r>
              <a:rPr lang="en-US" sz="1600" spc="40" dirty="0">
                <a:latin typeface="Montserrat" panose="02000505000000020004" pitchFamily="2" charset="0"/>
                <a:cs typeface="Cambria"/>
              </a:rPr>
              <a:t>the</a:t>
            </a:r>
            <a:r>
              <a:rPr lang="en-US" sz="1600" spc="50" dirty="0">
                <a:latin typeface="Montserrat" panose="02000505000000020004" pitchFamily="2" charset="0"/>
                <a:cs typeface="Cambria"/>
              </a:rPr>
              <a:t> </a:t>
            </a:r>
            <a:r>
              <a:rPr lang="en-US" sz="1600" spc="100" dirty="0">
                <a:latin typeface="Montserrat" panose="02000505000000020004" pitchFamily="2" charset="0"/>
                <a:cs typeface="Cambria"/>
              </a:rPr>
              <a:t>job </a:t>
            </a:r>
            <a:r>
              <a:rPr lang="en-US" sz="1600" spc="105" dirty="0">
                <a:latin typeface="Montserrat" panose="02000505000000020004" pitchFamily="2" charset="0"/>
                <a:cs typeface="Cambria"/>
              </a:rPr>
              <a:t> </a:t>
            </a:r>
            <a:r>
              <a:rPr lang="en-US" sz="1600" spc="40" dirty="0">
                <a:latin typeface="Montserrat" panose="02000505000000020004" pitchFamily="2" charset="0"/>
                <a:cs typeface="Cambria"/>
              </a:rPr>
              <a:t>opportunities</a:t>
            </a:r>
            <a:r>
              <a:rPr lang="en-US" sz="1600" spc="50" dirty="0">
                <a:latin typeface="Montserrat" panose="02000505000000020004" pitchFamily="2" charset="0"/>
                <a:cs typeface="Cambria"/>
              </a:rPr>
              <a:t> </a:t>
            </a:r>
            <a:r>
              <a:rPr lang="en-US" sz="1600" spc="25" dirty="0">
                <a:latin typeface="Montserrat" panose="02000505000000020004" pitchFamily="2" charset="0"/>
                <a:cs typeface="Cambria"/>
              </a:rPr>
              <a:t>in</a:t>
            </a:r>
            <a:r>
              <a:rPr lang="en-US" sz="1600" spc="50" dirty="0">
                <a:latin typeface="Montserrat" panose="02000505000000020004" pitchFamily="2" charset="0"/>
                <a:cs typeface="Cambria"/>
              </a:rPr>
              <a:t> </a:t>
            </a:r>
            <a:r>
              <a:rPr lang="en-US" sz="1600" spc="40" dirty="0">
                <a:latin typeface="Montserrat" panose="02000505000000020004" pitchFamily="2" charset="0"/>
                <a:cs typeface="Cambria"/>
              </a:rPr>
              <a:t>the </a:t>
            </a:r>
            <a:r>
              <a:rPr lang="en-US" sz="1600" spc="45" dirty="0">
                <a:latin typeface="Montserrat" panose="02000505000000020004" pitchFamily="2" charset="0"/>
                <a:cs typeface="Cambria"/>
              </a:rPr>
              <a:t> </a:t>
            </a:r>
            <a:r>
              <a:rPr lang="en-US" sz="1600" spc="25" dirty="0">
                <a:latin typeface="Montserrat" panose="02000505000000020004" pitchFamily="2" charset="0"/>
                <a:cs typeface="Cambria"/>
              </a:rPr>
              <a:t>Atlanta</a:t>
            </a:r>
            <a:r>
              <a:rPr lang="en-US" sz="1600" spc="30" dirty="0">
                <a:latin typeface="Montserrat" panose="02000505000000020004" pitchFamily="2" charset="0"/>
                <a:cs typeface="Cambria"/>
              </a:rPr>
              <a:t> </a:t>
            </a:r>
            <a:r>
              <a:rPr lang="en-US" sz="1600" spc="50" dirty="0">
                <a:latin typeface="Montserrat" panose="02000505000000020004" pitchFamily="2" charset="0"/>
                <a:cs typeface="Cambria"/>
              </a:rPr>
              <a:t>market.</a:t>
            </a:r>
            <a:endParaRPr lang="en-US" sz="1600" dirty="0">
              <a:latin typeface="Montserrat" panose="02000505000000020004" pitchFamily="2" charset="0"/>
              <a:cs typeface="Cambria"/>
            </a:endParaRPr>
          </a:p>
        </p:txBody>
      </p:sp>
      <p:sp>
        <p:nvSpPr>
          <p:cNvPr id="9" name="object 5"/>
          <p:cNvSpPr/>
          <p:nvPr/>
        </p:nvSpPr>
        <p:spPr>
          <a:xfrm>
            <a:off x="8248379" y="3593375"/>
            <a:ext cx="3219450" cy="2598420"/>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rgbClr val="E6E6E6"/>
          </a:solidFill>
        </p:spPr>
        <p:txBody>
          <a:bodyPr wrap="square" lIns="0" tIns="0" rIns="0" bIns="0" rtlCol="0" anchor="ctr"/>
          <a:lstStyle/>
          <a:p>
            <a:pPr marL="92075" marR="371475" algn="ctr">
              <a:lnSpc>
                <a:spcPct val="100000"/>
              </a:lnSpc>
              <a:spcBef>
                <a:spcPts val="310"/>
              </a:spcBef>
            </a:pPr>
            <a:r>
              <a:rPr lang="en-US" sz="1600" spc="30" dirty="0">
                <a:latin typeface="Montserrat" panose="02000505000000020004" pitchFamily="2" charset="0"/>
                <a:cs typeface="Cambria"/>
              </a:rPr>
              <a:t>90% </a:t>
            </a:r>
            <a:r>
              <a:rPr lang="en-US" sz="1600" spc="80" dirty="0">
                <a:latin typeface="Montserrat" panose="02000505000000020004" pitchFamily="2" charset="0"/>
                <a:cs typeface="Cambria"/>
              </a:rPr>
              <a:t>High</a:t>
            </a:r>
            <a:r>
              <a:rPr lang="en-US" sz="1600" spc="30" dirty="0">
                <a:latin typeface="Montserrat" panose="02000505000000020004" pitchFamily="2" charset="0"/>
                <a:cs typeface="Cambria"/>
              </a:rPr>
              <a:t> </a:t>
            </a:r>
            <a:r>
              <a:rPr lang="en-US" sz="1600" spc="70" dirty="0">
                <a:latin typeface="Montserrat" panose="02000505000000020004" pitchFamily="2" charset="0"/>
                <a:cs typeface="Cambria"/>
              </a:rPr>
              <a:t>School </a:t>
            </a:r>
            <a:r>
              <a:rPr lang="en-US" sz="1600" spc="-385" dirty="0">
                <a:latin typeface="Montserrat" panose="02000505000000020004" pitchFamily="2" charset="0"/>
                <a:cs typeface="Cambria"/>
              </a:rPr>
              <a:t> </a:t>
            </a:r>
            <a:r>
              <a:rPr lang="en-US" sz="1600" spc="80" dirty="0">
                <a:latin typeface="Montserrat" panose="02000505000000020004" pitchFamily="2" charset="0"/>
                <a:cs typeface="Cambria"/>
              </a:rPr>
              <a:t>Graduates </a:t>
            </a:r>
            <a:r>
              <a:rPr lang="en-US" sz="1600" spc="35" dirty="0">
                <a:latin typeface="Montserrat" panose="02000505000000020004" pitchFamily="2" charset="0"/>
                <a:cs typeface="Cambria"/>
              </a:rPr>
              <a:t>or </a:t>
            </a:r>
            <a:r>
              <a:rPr lang="en-US" sz="1600" spc="40" dirty="0">
                <a:latin typeface="Montserrat" panose="02000505000000020004" pitchFamily="2" charset="0"/>
                <a:cs typeface="Cambria"/>
              </a:rPr>
              <a:t> </a:t>
            </a:r>
            <a:r>
              <a:rPr lang="en-US" sz="1600" spc="75" dirty="0">
                <a:latin typeface="Montserrat" panose="02000505000000020004" pitchFamily="2" charset="0"/>
                <a:cs typeface="Cambria"/>
              </a:rPr>
              <a:t>higher</a:t>
            </a:r>
            <a:endParaRPr lang="en-US" sz="1600" dirty="0">
              <a:latin typeface="Montserrat" panose="02000505000000020004" pitchFamily="2" charset="0"/>
              <a:cs typeface="Cambria"/>
            </a:endParaRPr>
          </a:p>
          <a:p>
            <a:pPr marL="92075" marR="103505" algn="ctr">
              <a:lnSpc>
                <a:spcPct val="100000"/>
              </a:lnSpc>
            </a:pPr>
            <a:r>
              <a:rPr lang="en-US" sz="1600" spc="30" dirty="0">
                <a:latin typeface="Montserrat" panose="02000505000000020004" pitchFamily="2" charset="0"/>
                <a:cs typeface="Cambria"/>
              </a:rPr>
              <a:t>24%</a:t>
            </a:r>
            <a:r>
              <a:rPr lang="en-US" sz="1600" spc="50" dirty="0">
                <a:latin typeface="Montserrat" panose="02000505000000020004" pitchFamily="2" charset="0"/>
                <a:cs typeface="Cambria"/>
              </a:rPr>
              <a:t> </a:t>
            </a:r>
            <a:r>
              <a:rPr lang="en-US" sz="1600" spc="45" dirty="0">
                <a:latin typeface="Montserrat" panose="02000505000000020004" pitchFamily="2" charset="0"/>
                <a:cs typeface="Cambria"/>
              </a:rPr>
              <a:t>Bachelor’s </a:t>
            </a:r>
            <a:r>
              <a:rPr lang="en-US" sz="1600" spc="50" dirty="0">
                <a:latin typeface="Montserrat" panose="02000505000000020004" pitchFamily="2" charset="0"/>
                <a:cs typeface="Cambria"/>
              </a:rPr>
              <a:t> </a:t>
            </a:r>
            <a:r>
              <a:rPr lang="en-US" sz="1600" spc="120" dirty="0">
                <a:latin typeface="Montserrat" panose="02000505000000020004" pitchFamily="2" charset="0"/>
                <a:cs typeface="Cambria"/>
              </a:rPr>
              <a:t>Degree </a:t>
            </a:r>
            <a:r>
              <a:rPr lang="en-US" sz="1600" spc="35" dirty="0">
                <a:latin typeface="Montserrat" panose="02000505000000020004" pitchFamily="2" charset="0"/>
                <a:cs typeface="Cambria"/>
              </a:rPr>
              <a:t>or </a:t>
            </a:r>
            <a:r>
              <a:rPr lang="en-US" sz="1600" spc="75" dirty="0">
                <a:latin typeface="Montserrat" panose="02000505000000020004" pitchFamily="2" charset="0"/>
                <a:cs typeface="Cambria"/>
              </a:rPr>
              <a:t>higher </a:t>
            </a:r>
            <a:r>
              <a:rPr lang="en-US" sz="1600" spc="80" dirty="0">
                <a:latin typeface="Montserrat" panose="02000505000000020004" pitchFamily="2" charset="0"/>
                <a:cs typeface="Cambria"/>
              </a:rPr>
              <a:t> </a:t>
            </a:r>
            <a:r>
              <a:rPr lang="en-US" sz="1600" spc="60" dirty="0">
                <a:latin typeface="Montserrat" panose="02000505000000020004" pitchFamily="2" charset="0"/>
                <a:cs typeface="Cambria"/>
              </a:rPr>
              <a:t>About </a:t>
            </a:r>
            <a:r>
              <a:rPr lang="en-US" sz="1600" spc="40" dirty="0">
                <a:latin typeface="Montserrat" panose="02000505000000020004" pitchFamily="2" charset="0"/>
                <a:cs typeface="Cambria"/>
              </a:rPr>
              <a:t>the </a:t>
            </a:r>
            <a:r>
              <a:rPr lang="en-US" sz="1600" spc="85" dirty="0">
                <a:latin typeface="Montserrat" panose="02000505000000020004" pitchFamily="2" charset="0"/>
                <a:cs typeface="Cambria"/>
              </a:rPr>
              <a:t>same </a:t>
            </a:r>
            <a:r>
              <a:rPr lang="en-US" sz="1600" spc="60" dirty="0">
                <a:latin typeface="Montserrat" panose="02000505000000020004" pitchFamily="2" charset="0"/>
                <a:cs typeface="Cambria"/>
              </a:rPr>
              <a:t>as </a:t>
            </a:r>
            <a:r>
              <a:rPr lang="en-US" sz="1600" spc="65" dirty="0">
                <a:latin typeface="Montserrat" panose="02000505000000020004" pitchFamily="2" charset="0"/>
                <a:cs typeface="Cambria"/>
              </a:rPr>
              <a:t> </a:t>
            </a:r>
            <a:r>
              <a:rPr lang="en-US" sz="1600" spc="40" dirty="0">
                <a:latin typeface="Montserrat" panose="02000505000000020004" pitchFamily="2" charset="0"/>
                <a:cs typeface="Cambria"/>
              </a:rPr>
              <a:t>the </a:t>
            </a:r>
            <a:r>
              <a:rPr lang="en-US" sz="1600" spc="30" dirty="0">
                <a:latin typeface="Montserrat" panose="02000505000000020004" pitchFamily="2" charset="0"/>
                <a:cs typeface="Cambria"/>
              </a:rPr>
              <a:t>rate</a:t>
            </a:r>
            <a:r>
              <a:rPr lang="en-US" sz="1600" spc="45" dirty="0">
                <a:latin typeface="Montserrat" panose="02000505000000020004" pitchFamily="2" charset="0"/>
                <a:cs typeface="Cambria"/>
              </a:rPr>
              <a:t> </a:t>
            </a:r>
            <a:r>
              <a:rPr lang="en-US" sz="1600" spc="25" dirty="0">
                <a:latin typeface="Montserrat" panose="02000505000000020004" pitchFamily="2" charset="0"/>
                <a:cs typeface="Cambria"/>
              </a:rPr>
              <a:t>in</a:t>
            </a:r>
            <a:r>
              <a:rPr lang="en-US" sz="1600" spc="45" dirty="0">
                <a:latin typeface="Montserrat" panose="02000505000000020004" pitchFamily="2" charset="0"/>
                <a:cs typeface="Cambria"/>
              </a:rPr>
              <a:t> </a:t>
            </a:r>
            <a:r>
              <a:rPr lang="en-US" sz="1600" spc="40" dirty="0">
                <a:latin typeface="Montserrat" panose="02000505000000020004" pitchFamily="2" charset="0"/>
                <a:cs typeface="Cambria"/>
              </a:rPr>
              <a:t>the </a:t>
            </a:r>
            <a:r>
              <a:rPr lang="en-US" sz="1600" spc="45" dirty="0">
                <a:latin typeface="Montserrat" panose="02000505000000020004" pitchFamily="2" charset="0"/>
                <a:cs typeface="Cambria"/>
              </a:rPr>
              <a:t> Atlanta-Sandy </a:t>
            </a:r>
            <a:r>
              <a:rPr lang="en-US" sz="1600" spc="50" dirty="0">
                <a:latin typeface="Montserrat" panose="02000505000000020004" pitchFamily="2" charset="0"/>
                <a:cs typeface="Cambria"/>
              </a:rPr>
              <a:t> </a:t>
            </a:r>
            <a:r>
              <a:rPr lang="en-US" sz="1600" spc="70" dirty="0">
                <a:latin typeface="Montserrat" panose="02000505000000020004" pitchFamily="2" charset="0"/>
                <a:cs typeface="Cambria"/>
              </a:rPr>
              <a:t>Sp</a:t>
            </a:r>
            <a:r>
              <a:rPr lang="en-US" sz="1600" spc="95" dirty="0">
                <a:latin typeface="Montserrat" panose="02000505000000020004" pitchFamily="2" charset="0"/>
                <a:cs typeface="Cambria"/>
              </a:rPr>
              <a:t>r</a:t>
            </a:r>
            <a:r>
              <a:rPr lang="en-US" sz="1600" spc="85" dirty="0">
                <a:latin typeface="Montserrat" panose="02000505000000020004" pitchFamily="2" charset="0"/>
                <a:cs typeface="Cambria"/>
              </a:rPr>
              <a:t>ings</a:t>
            </a:r>
            <a:r>
              <a:rPr lang="en-US" sz="1600" spc="35" dirty="0">
                <a:latin typeface="Montserrat" panose="02000505000000020004" pitchFamily="2" charset="0"/>
                <a:cs typeface="Cambria"/>
              </a:rPr>
              <a:t>-</a:t>
            </a:r>
            <a:r>
              <a:rPr lang="en-US" sz="1600" spc="75" dirty="0">
                <a:latin typeface="Montserrat" panose="02000505000000020004" pitchFamily="2" charset="0"/>
                <a:cs typeface="Cambria"/>
              </a:rPr>
              <a:t>Alph</a:t>
            </a:r>
            <a:r>
              <a:rPr lang="en-US" sz="1600" spc="85" dirty="0">
                <a:latin typeface="Montserrat" panose="02000505000000020004" pitchFamily="2" charset="0"/>
                <a:cs typeface="Cambria"/>
              </a:rPr>
              <a:t>a</a:t>
            </a:r>
            <a:r>
              <a:rPr lang="en-US" sz="1600" spc="-75" dirty="0">
                <a:latin typeface="Montserrat" panose="02000505000000020004" pitchFamily="2" charset="0"/>
                <a:cs typeface="Cambria"/>
              </a:rPr>
              <a:t>r</a:t>
            </a:r>
            <a:r>
              <a:rPr lang="en-US" sz="1600" dirty="0">
                <a:latin typeface="Montserrat" panose="02000505000000020004" pitchFamily="2" charset="0"/>
                <a:cs typeface="Cambria"/>
              </a:rPr>
              <a:t>et</a:t>
            </a:r>
            <a:r>
              <a:rPr lang="en-US" sz="1600" spc="-5" dirty="0">
                <a:latin typeface="Montserrat" panose="02000505000000020004" pitchFamily="2" charset="0"/>
                <a:cs typeface="Cambria"/>
              </a:rPr>
              <a:t>t</a:t>
            </a:r>
            <a:r>
              <a:rPr lang="en-US" sz="1600" spc="65" dirty="0">
                <a:latin typeface="Montserrat" panose="02000505000000020004" pitchFamily="2" charset="0"/>
                <a:cs typeface="Cambria"/>
              </a:rPr>
              <a:t>a</a:t>
            </a:r>
            <a:r>
              <a:rPr lang="en-US" sz="1600" spc="160" dirty="0">
                <a:latin typeface="Montserrat" panose="02000505000000020004" pitchFamily="2" charset="0"/>
                <a:cs typeface="Cambria"/>
              </a:rPr>
              <a:t>,  </a:t>
            </a:r>
            <a:r>
              <a:rPr lang="en-US" sz="1600" spc="235" dirty="0">
                <a:latin typeface="Montserrat" panose="02000505000000020004" pitchFamily="2" charset="0"/>
                <a:cs typeface="Cambria"/>
              </a:rPr>
              <a:t>GA </a:t>
            </a:r>
            <a:r>
              <a:rPr lang="en-US" sz="1600" spc="35" dirty="0">
                <a:latin typeface="Montserrat" panose="02000505000000020004" pitchFamily="2" charset="0"/>
                <a:cs typeface="Cambria"/>
              </a:rPr>
              <a:t>Metro </a:t>
            </a:r>
            <a:r>
              <a:rPr lang="en-US" sz="1600" spc="60" dirty="0">
                <a:latin typeface="Montserrat" panose="02000505000000020004" pitchFamily="2" charset="0"/>
                <a:cs typeface="Cambria"/>
              </a:rPr>
              <a:t>Area: </a:t>
            </a:r>
            <a:r>
              <a:rPr lang="en-US" sz="1600" spc="65" dirty="0">
                <a:latin typeface="Montserrat" panose="02000505000000020004" pitchFamily="2" charset="0"/>
                <a:cs typeface="Cambria"/>
              </a:rPr>
              <a:t> </a:t>
            </a:r>
            <a:r>
              <a:rPr lang="en-US" sz="1600" spc="45" dirty="0">
                <a:latin typeface="Montserrat" panose="02000505000000020004" pitchFamily="2" charset="0"/>
                <a:cs typeface="Cambria"/>
              </a:rPr>
              <a:t>89.6%</a:t>
            </a:r>
            <a:endParaRPr lang="en-US" sz="1600" dirty="0">
              <a:latin typeface="Montserrat" panose="02000505000000020004" pitchFamily="2" charset="0"/>
              <a:cs typeface="Cambria"/>
            </a:endParaRPr>
          </a:p>
          <a:p>
            <a:pPr marL="92075" algn="ctr">
              <a:lnSpc>
                <a:spcPct val="100000"/>
              </a:lnSpc>
              <a:spcBef>
                <a:spcPts val="40"/>
              </a:spcBef>
            </a:pPr>
            <a:r>
              <a:rPr lang="en-US" sz="1600" spc="40" dirty="0">
                <a:latin typeface="Montserrat" panose="02000505000000020004" pitchFamily="2" charset="0"/>
                <a:cs typeface="Cambria"/>
              </a:rPr>
              <a:t>(According</a:t>
            </a:r>
            <a:r>
              <a:rPr lang="en-US" sz="1600" spc="5" dirty="0">
                <a:latin typeface="Montserrat" panose="02000505000000020004" pitchFamily="2" charset="0"/>
                <a:cs typeface="Cambria"/>
              </a:rPr>
              <a:t> </a:t>
            </a:r>
            <a:r>
              <a:rPr lang="en-US" sz="1600" dirty="0">
                <a:latin typeface="Montserrat" panose="02000505000000020004" pitchFamily="2" charset="0"/>
                <a:cs typeface="Cambria"/>
              </a:rPr>
              <a:t>to</a:t>
            </a:r>
          </a:p>
        </p:txBody>
      </p:sp>
    </p:spTree>
    <p:extLst>
      <p:ext uri="{BB962C8B-B14F-4D97-AF65-F5344CB8AC3E}">
        <p14:creationId xmlns:p14="http://schemas.microsoft.com/office/powerpoint/2010/main" val="4179501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IN THE AREA</a:t>
            </a:r>
          </a:p>
        </p:txBody>
      </p:sp>
      <p:pic>
        <p:nvPicPr>
          <p:cNvPr id="4" name="object 3"/>
          <p:cNvPicPr/>
          <p:nvPr/>
        </p:nvPicPr>
        <p:blipFill rotWithShape="1">
          <a:blip r:embed="rId2" cstate="print"/>
          <a:srcRect l="50932" t="14476" r="795" b="8762"/>
          <a:stretch/>
        </p:blipFill>
        <p:spPr>
          <a:xfrm>
            <a:off x="0" y="622300"/>
            <a:ext cx="5075210" cy="6235700"/>
          </a:xfrm>
          <a:prstGeom prst="rect">
            <a:avLst/>
          </a:prstGeom>
        </p:spPr>
      </p:pic>
      <p:grpSp>
        <p:nvGrpSpPr>
          <p:cNvPr id="29" name="Group 28"/>
          <p:cNvGrpSpPr/>
          <p:nvPr/>
        </p:nvGrpSpPr>
        <p:grpSpPr>
          <a:xfrm>
            <a:off x="5049681" y="703954"/>
            <a:ext cx="2370021" cy="6139235"/>
            <a:chOff x="5049682" y="703955"/>
            <a:chExt cx="1804416" cy="4674108"/>
          </a:xfrm>
        </p:grpSpPr>
        <p:pic>
          <p:nvPicPr>
            <p:cNvPr id="7" name="object 8"/>
            <p:cNvPicPr/>
            <p:nvPr/>
          </p:nvPicPr>
          <p:blipFill>
            <a:blip r:embed="rId3" cstate="print"/>
            <a:stretch>
              <a:fillRect/>
            </a:stretch>
          </p:blipFill>
          <p:spPr>
            <a:xfrm>
              <a:off x="5049682" y="1914010"/>
              <a:ext cx="1804416" cy="1042415"/>
            </a:xfrm>
            <a:prstGeom prst="rect">
              <a:avLst/>
            </a:prstGeom>
          </p:spPr>
        </p:pic>
        <p:pic>
          <p:nvPicPr>
            <p:cNvPr id="12" name="object 13"/>
            <p:cNvPicPr/>
            <p:nvPr/>
          </p:nvPicPr>
          <p:blipFill>
            <a:blip r:embed="rId4" cstate="print"/>
            <a:stretch>
              <a:fillRect/>
            </a:stretch>
          </p:blipFill>
          <p:spPr>
            <a:xfrm>
              <a:off x="5168554" y="4335647"/>
              <a:ext cx="1566672" cy="1042416"/>
            </a:xfrm>
            <a:prstGeom prst="rect">
              <a:avLst/>
            </a:prstGeom>
          </p:spPr>
        </p:pic>
        <p:pic>
          <p:nvPicPr>
            <p:cNvPr id="17" name="object 18"/>
            <p:cNvPicPr/>
            <p:nvPr/>
          </p:nvPicPr>
          <p:blipFill>
            <a:blip r:embed="rId5" cstate="print"/>
            <a:stretch>
              <a:fillRect/>
            </a:stretch>
          </p:blipFill>
          <p:spPr>
            <a:xfrm>
              <a:off x="5182270" y="3125591"/>
              <a:ext cx="1539240" cy="1040891"/>
            </a:xfrm>
            <a:prstGeom prst="rect">
              <a:avLst/>
            </a:prstGeom>
          </p:spPr>
        </p:pic>
        <p:pic>
          <p:nvPicPr>
            <p:cNvPr id="22" name="object 23"/>
            <p:cNvPicPr/>
            <p:nvPr/>
          </p:nvPicPr>
          <p:blipFill>
            <a:blip r:embed="rId6" cstate="print"/>
            <a:stretch>
              <a:fillRect/>
            </a:stretch>
          </p:blipFill>
          <p:spPr>
            <a:xfrm>
              <a:off x="5246278" y="703955"/>
              <a:ext cx="1563624" cy="1042415"/>
            </a:xfrm>
            <a:prstGeom prst="rect">
              <a:avLst/>
            </a:prstGeom>
          </p:spPr>
        </p:pic>
      </p:grpSp>
      <p:sp>
        <p:nvSpPr>
          <p:cNvPr id="27" name="object 105"/>
          <p:cNvSpPr txBox="1"/>
          <p:nvPr/>
        </p:nvSpPr>
        <p:spPr>
          <a:xfrm>
            <a:off x="7361652" y="703954"/>
            <a:ext cx="4538611" cy="6129242"/>
          </a:xfrm>
          <a:prstGeom prst="rect">
            <a:avLst/>
          </a:prstGeom>
        </p:spPr>
        <p:txBody>
          <a:bodyPr vert="horz" wrap="square" lIns="0" tIns="12065" rIns="0" bIns="0" rtlCol="0">
            <a:spAutoFit/>
          </a:bodyPr>
          <a:lstStyle/>
          <a:p>
            <a:pPr marL="12700" marR="629920">
              <a:spcBef>
                <a:spcPts val="95"/>
              </a:spcBef>
            </a:pPr>
            <a:r>
              <a:rPr sz="1200" b="1" dirty="0">
                <a:solidFill>
                  <a:schemeClr val="tx1">
                    <a:lumMod val="95000"/>
                    <a:lumOff val="5000"/>
                  </a:schemeClr>
                </a:solidFill>
                <a:latin typeface="Montserrat" panose="02000505000000020004" pitchFamily="2" charset="0"/>
                <a:cs typeface="Calibri"/>
              </a:rPr>
              <a:t>H</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A</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R</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T</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S</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F</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I</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E</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L</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D - J A C K S O N  AT L A N TA  I N T E R N AT I O N A L  A I R P O R T</a:t>
            </a:r>
          </a:p>
          <a:p>
            <a:pPr marL="12700" marR="5080" algn="just">
              <a:spcBef>
                <a:spcPts val="440"/>
              </a:spcBef>
            </a:pPr>
            <a:r>
              <a:rPr sz="1050" dirty="0">
                <a:latin typeface="Montserrat" panose="02000505000000020004" pitchFamily="2" charset="0"/>
                <a:cs typeface="Arial MT"/>
              </a:rPr>
              <a:t>Hartsfield-Jackson has been the world's busiest airport  since 1998, both  in passengers  and  number  of  flights, by accommodating 95 million passengers and  950,119 flights. In addition  to hosting  Delta's  corporate  headquarters,  Hartsfield-Jackson is   also  the home  of  Delta's Technical Operations  Center.  The airport has international service to every major  continent.</a:t>
            </a:r>
            <a:endParaRPr lang="en-US" sz="1050" dirty="0">
              <a:latin typeface="Montserrat" panose="02000505000000020004" pitchFamily="2" charset="0"/>
              <a:cs typeface="Arial MT"/>
            </a:endParaRPr>
          </a:p>
          <a:p>
            <a:pPr marL="12700" marR="5080" algn="just">
              <a:spcBef>
                <a:spcPts val="440"/>
              </a:spcBef>
            </a:pPr>
            <a:endParaRPr sz="1050" dirty="0">
              <a:latin typeface="Montserrat" panose="02000505000000020004" pitchFamily="2" charset="0"/>
              <a:cs typeface="Arial MT"/>
            </a:endParaRPr>
          </a:p>
          <a:p>
            <a:pPr marL="12700">
              <a:spcBef>
                <a:spcPts val="459"/>
              </a:spcBef>
            </a:pPr>
            <a:r>
              <a:rPr sz="1200" b="1" dirty="0">
                <a:solidFill>
                  <a:schemeClr val="tx1">
                    <a:lumMod val="95000"/>
                    <a:lumOff val="5000"/>
                  </a:schemeClr>
                </a:solidFill>
                <a:latin typeface="Montserrat" panose="02000505000000020004" pitchFamily="2" charset="0"/>
                <a:cs typeface="Calibri"/>
              </a:rPr>
              <a:t>P</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O</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R</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S</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C</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H</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E  E X P E RI E N C E  C E N TE R</a:t>
            </a:r>
          </a:p>
          <a:p>
            <a:pPr marL="12700" marR="5080" algn="just">
              <a:spcBef>
                <a:spcPts val="545"/>
              </a:spcBef>
            </a:pPr>
            <a:r>
              <a:rPr sz="1050" dirty="0">
                <a:latin typeface="Montserrat" panose="02000505000000020004" pitchFamily="2" charset="0"/>
                <a:cs typeface="Arial MT"/>
              </a:rPr>
              <a:t>The Porsche Experience Center in Atlanta is a bold  and dynamic   experience   that reflects  the   authenticity  of Porsche products and services as well as the  company's character. The 26.4-acre site   includes  Porsche heritage displays, a test track, historic vehicle  restoration conference and   meeting   space, a  restaurant, café, and Human Performance Center.</a:t>
            </a:r>
          </a:p>
          <a:p>
            <a:endParaRPr lang="en-US" sz="1050" dirty="0">
              <a:latin typeface="Montserrat" panose="02000505000000020004" pitchFamily="2" charset="0"/>
              <a:cs typeface="Arial MT"/>
            </a:endParaRPr>
          </a:p>
          <a:p>
            <a:endParaRPr sz="1200" b="1" dirty="0">
              <a:solidFill>
                <a:schemeClr val="tx1">
                  <a:lumMod val="95000"/>
                  <a:lumOff val="5000"/>
                </a:schemeClr>
              </a:solidFill>
              <a:latin typeface="Montserrat" panose="02000505000000020004" pitchFamily="2" charset="0"/>
              <a:cs typeface="Arial MT"/>
            </a:endParaRPr>
          </a:p>
          <a:p>
            <a:pPr marL="12700">
              <a:spcBef>
                <a:spcPts val="685"/>
              </a:spcBef>
            </a:pPr>
            <a:r>
              <a:rPr sz="1200" b="1" dirty="0">
                <a:solidFill>
                  <a:schemeClr val="tx1">
                    <a:lumMod val="95000"/>
                    <a:lumOff val="5000"/>
                  </a:schemeClr>
                </a:solidFill>
                <a:latin typeface="Montserrat" panose="02000505000000020004" pitchFamily="2" charset="0"/>
                <a:cs typeface="Calibri"/>
              </a:rPr>
              <a:t>A</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I</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R P O R T  C I T Y  D E V</a:t>
            </a:r>
            <a:r>
              <a:rPr lang="en-US" sz="1200" b="1" dirty="0">
                <a:solidFill>
                  <a:schemeClr val="tx1">
                    <a:lumMod val="95000"/>
                    <a:lumOff val="5000"/>
                  </a:schemeClr>
                </a:solidFill>
                <a:latin typeface="Montserrat" panose="02000505000000020004" pitchFamily="2" charset="0"/>
                <a:cs typeface="Calibri"/>
              </a:rPr>
              <a:t> </a:t>
            </a:r>
            <a:r>
              <a:rPr sz="1200" b="1" dirty="0">
                <a:solidFill>
                  <a:schemeClr val="tx1">
                    <a:lumMod val="95000"/>
                    <a:lumOff val="5000"/>
                  </a:schemeClr>
                </a:solidFill>
                <a:latin typeface="Montserrat" panose="02000505000000020004" pitchFamily="2" charset="0"/>
                <a:cs typeface="Calibri"/>
              </a:rPr>
              <a:t>E L O P M E N T</a:t>
            </a:r>
          </a:p>
          <a:p>
            <a:pPr marL="12700" marR="7620" algn="just">
              <a:spcBef>
                <a:spcPts val="540"/>
              </a:spcBef>
            </a:pPr>
            <a:r>
              <a:rPr sz="1050" dirty="0">
                <a:latin typeface="Montserrat" panose="02000505000000020004" pitchFamily="2" charset="0"/>
                <a:cs typeface="Arial MT"/>
              </a:rPr>
              <a:t>The new  plan  by  Sizemore  Group of  Atlanta  calls  for   nearly   5 million   SF of   class-A   office,  including corporate headquarters; as many as  six  hotels; and 758,000 SF of retail, including multiple  restaurants and a premium outlet mall. The 420-acre  site is just west of the airport.</a:t>
            </a:r>
            <a:endParaRPr lang="en-US" sz="1050" dirty="0">
              <a:latin typeface="Montserrat" panose="02000505000000020004" pitchFamily="2" charset="0"/>
              <a:cs typeface="Arial MT"/>
            </a:endParaRPr>
          </a:p>
          <a:p>
            <a:pPr marL="12700" marR="7620" algn="just">
              <a:spcBef>
                <a:spcPts val="540"/>
              </a:spcBef>
            </a:pPr>
            <a:endParaRPr lang="en-US" sz="1050" dirty="0">
              <a:latin typeface="Montserrat" panose="02000505000000020004" pitchFamily="2" charset="0"/>
              <a:cs typeface="Arial MT"/>
            </a:endParaRPr>
          </a:p>
          <a:p>
            <a:pPr marL="12700" marR="7620" algn="just">
              <a:spcBef>
                <a:spcPts val="540"/>
              </a:spcBef>
            </a:pPr>
            <a:endParaRPr lang="en-US" sz="1050" dirty="0">
              <a:latin typeface="Montserrat" panose="02000505000000020004" pitchFamily="2" charset="0"/>
              <a:cs typeface="Arial MT"/>
            </a:endParaRPr>
          </a:p>
          <a:p>
            <a:pPr marL="12700" marR="7620" algn="just">
              <a:spcBef>
                <a:spcPts val="540"/>
              </a:spcBef>
            </a:pPr>
            <a:endParaRPr lang="en-US" sz="1050" dirty="0">
              <a:latin typeface="Montserrat" panose="02000505000000020004" pitchFamily="2" charset="0"/>
              <a:cs typeface="Arial MT"/>
            </a:endParaRPr>
          </a:p>
          <a:p>
            <a:pPr marL="12700" marR="130810">
              <a:spcBef>
                <a:spcPts val="100"/>
              </a:spcBef>
            </a:pPr>
            <a:r>
              <a:rPr lang="en-US" sz="1200" b="1" dirty="0">
                <a:solidFill>
                  <a:schemeClr val="tx1">
                    <a:lumMod val="95000"/>
                    <a:lumOff val="5000"/>
                  </a:schemeClr>
                </a:solidFill>
                <a:latin typeface="Montserrat" panose="02000505000000020004" pitchFamily="2" charset="0"/>
                <a:cs typeface="Calibri"/>
              </a:rPr>
              <a:t>G E O R G I A  I N T E R N AT I O N A L  C O N C E N T I O N  C E N T E R</a:t>
            </a:r>
          </a:p>
          <a:p>
            <a:pPr marL="12700" marR="5080" algn="just">
              <a:spcBef>
                <a:spcPts val="530"/>
              </a:spcBef>
            </a:pPr>
            <a:r>
              <a:rPr lang="en-US" sz="1050" dirty="0">
                <a:latin typeface="Montserrat" panose="02000505000000020004" pitchFamily="2" charset="0"/>
                <a:cs typeface="Arial MT"/>
              </a:rPr>
              <a:t>The Georgia  International  Convention  Center, or  GICC, opened in April 2009, is the second-largest  convention  center  in  Georgia, after  the   Georgia  World Congress Center. It is the world's only  convention center directly connected to a major airport.</a:t>
            </a:r>
          </a:p>
        </p:txBody>
      </p:sp>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3451698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AREA DEVELOPMENTS</a:t>
            </a:r>
          </a:p>
        </p:txBody>
      </p:sp>
      <p:grpSp>
        <p:nvGrpSpPr>
          <p:cNvPr id="4" name="object 3"/>
          <p:cNvGrpSpPr/>
          <p:nvPr/>
        </p:nvGrpSpPr>
        <p:grpSpPr>
          <a:xfrm>
            <a:off x="6155309" y="2631820"/>
            <a:ext cx="9525" cy="186690"/>
            <a:chOff x="6155309" y="2631820"/>
            <a:chExt cx="9525" cy="186690"/>
          </a:xfrm>
        </p:grpSpPr>
        <p:sp>
          <p:nvSpPr>
            <p:cNvPr id="5" name="object 4"/>
            <p:cNvSpPr/>
            <p:nvPr/>
          </p:nvSpPr>
          <p:spPr>
            <a:xfrm>
              <a:off x="6156198" y="2632709"/>
              <a:ext cx="7620" cy="184785"/>
            </a:xfrm>
            <a:custGeom>
              <a:avLst/>
              <a:gdLst/>
              <a:ahLst/>
              <a:cxnLst/>
              <a:rect l="l" t="t" r="r" b="b"/>
              <a:pathLst>
                <a:path w="7620" h="184785">
                  <a:moveTo>
                    <a:pt x="7620" y="0"/>
                  </a:moveTo>
                  <a:lnTo>
                    <a:pt x="0" y="0"/>
                  </a:lnTo>
                  <a:lnTo>
                    <a:pt x="0" y="184403"/>
                  </a:lnTo>
                  <a:lnTo>
                    <a:pt x="7620" y="184403"/>
                  </a:lnTo>
                  <a:lnTo>
                    <a:pt x="7620" y="0"/>
                  </a:lnTo>
                  <a:close/>
                </a:path>
              </a:pathLst>
            </a:custGeom>
            <a:solidFill>
              <a:srgbClr val="FFFFFF">
                <a:alpha val="79998"/>
              </a:srgbClr>
            </a:solidFill>
          </p:spPr>
          <p:txBody>
            <a:bodyPr wrap="square" lIns="0" tIns="0" rIns="0" bIns="0" rtlCol="0"/>
            <a:lstStyle/>
            <a:p>
              <a:endParaRPr/>
            </a:p>
          </p:txBody>
        </p:sp>
        <p:sp>
          <p:nvSpPr>
            <p:cNvPr id="6" name="object 5"/>
            <p:cNvSpPr/>
            <p:nvPr/>
          </p:nvSpPr>
          <p:spPr>
            <a:xfrm>
              <a:off x="6156198" y="2632709"/>
              <a:ext cx="7620" cy="184785"/>
            </a:xfrm>
            <a:custGeom>
              <a:avLst/>
              <a:gdLst/>
              <a:ahLst/>
              <a:cxnLst/>
              <a:rect l="l" t="t" r="r" b="b"/>
              <a:pathLst>
                <a:path w="7620" h="184785">
                  <a:moveTo>
                    <a:pt x="0" y="184403"/>
                  </a:moveTo>
                  <a:lnTo>
                    <a:pt x="7620" y="184403"/>
                  </a:lnTo>
                  <a:lnTo>
                    <a:pt x="7620" y="0"/>
                  </a:lnTo>
                  <a:lnTo>
                    <a:pt x="0" y="0"/>
                  </a:lnTo>
                  <a:lnTo>
                    <a:pt x="0" y="184403"/>
                  </a:lnTo>
                  <a:close/>
                </a:path>
              </a:pathLst>
            </a:custGeom>
            <a:ln w="3175">
              <a:solidFill>
                <a:srgbClr val="FFFFFF"/>
              </a:solidFill>
            </a:ln>
          </p:spPr>
          <p:txBody>
            <a:bodyPr wrap="square" lIns="0" tIns="0" rIns="0" bIns="0" rtlCol="0"/>
            <a:lstStyle/>
            <a:p>
              <a:endParaRPr/>
            </a:p>
          </p:txBody>
        </p:sp>
      </p:grpSp>
      <p:pic>
        <p:nvPicPr>
          <p:cNvPr id="7" name="object 6"/>
          <p:cNvPicPr/>
          <p:nvPr/>
        </p:nvPicPr>
        <p:blipFill>
          <a:blip r:embed="rId2" cstate="print"/>
          <a:stretch>
            <a:fillRect/>
          </a:stretch>
        </p:blipFill>
        <p:spPr>
          <a:xfrm>
            <a:off x="369240" y="3279948"/>
            <a:ext cx="3784749" cy="2964097"/>
          </a:xfrm>
          <a:prstGeom prst="rect">
            <a:avLst/>
          </a:prstGeom>
        </p:spPr>
      </p:pic>
      <p:grpSp>
        <p:nvGrpSpPr>
          <p:cNvPr id="9" name="object 8"/>
          <p:cNvGrpSpPr/>
          <p:nvPr/>
        </p:nvGrpSpPr>
        <p:grpSpPr>
          <a:xfrm>
            <a:off x="6155309" y="4372228"/>
            <a:ext cx="9525" cy="186690"/>
            <a:chOff x="6155309" y="4372228"/>
            <a:chExt cx="9525" cy="186690"/>
          </a:xfrm>
        </p:grpSpPr>
        <p:sp>
          <p:nvSpPr>
            <p:cNvPr id="10" name="object 9"/>
            <p:cNvSpPr/>
            <p:nvPr/>
          </p:nvSpPr>
          <p:spPr>
            <a:xfrm>
              <a:off x="6156198" y="4373117"/>
              <a:ext cx="7620" cy="184785"/>
            </a:xfrm>
            <a:custGeom>
              <a:avLst/>
              <a:gdLst/>
              <a:ahLst/>
              <a:cxnLst/>
              <a:rect l="l" t="t" r="r" b="b"/>
              <a:pathLst>
                <a:path w="7620" h="184785">
                  <a:moveTo>
                    <a:pt x="7620" y="0"/>
                  </a:moveTo>
                  <a:lnTo>
                    <a:pt x="0" y="0"/>
                  </a:lnTo>
                  <a:lnTo>
                    <a:pt x="0" y="184403"/>
                  </a:lnTo>
                  <a:lnTo>
                    <a:pt x="7620" y="184403"/>
                  </a:lnTo>
                  <a:lnTo>
                    <a:pt x="7620" y="0"/>
                  </a:lnTo>
                  <a:close/>
                </a:path>
              </a:pathLst>
            </a:custGeom>
            <a:solidFill>
              <a:srgbClr val="FFFFFF">
                <a:alpha val="79998"/>
              </a:srgbClr>
            </a:solidFill>
          </p:spPr>
          <p:txBody>
            <a:bodyPr wrap="square" lIns="0" tIns="0" rIns="0" bIns="0" rtlCol="0"/>
            <a:lstStyle/>
            <a:p>
              <a:endParaRPr/>
            </a:p>
          </p:txBody>
        </p:sp>
        <p:sp>
          <p:nvSpPr>
            <p:cNvPr id="11" name="object 10"/>
            <p:cNvSpPr/>
            <p:nvPr/>
          </p:nvSpPr>
          <p:spPr>
            <a:xfrm>
              <a:off x="6156198" y="4373117"/>
              <a:ext cx="7620" cy="184785"/>
            </a:xfrm>
            <a:custGeom>
              <a:avLst/>
              <a:gdLst/>
              <a:ahLst/>
              <a:cxnLst/>
              <a:rect l="l" t="t" r="r" b="b"/>
              <a:pathLst>
                <a:path w="7620" h="184785">
                  <a:moveTo>
                    <a:pt x="0" y="184403"/>
                  </a:moveTo>
                  <a:lnTo>
                    <a:pt x="7620" y="184403"/>
                  </a:lnTo>
                  <a:lnTo>
                    <a:pt x="7620" y="0"/>
                  </a:lnTo>
                  <a:lnTo>
                    <a:pt x="0" y="0"/>
                  </a:lnTo>
                  <a:lnTo>
                    <a:pt x="0" y="184403"/>
                  </a:lnTo>
                  <a:close/>
                </a:path>
              </a:pathLst>
            </a:custGeom>
            <a:ln w="3175">
              <a:solidFill>
                <a:srgbClr val="FFFFFF"/>
              </a:solidFill>
            </a:ln>
          </p:spPr>
          <p:txBody>
            <a:bodyPr wrap="square" lIns="0" tIns="0" rIns="0" bIns="0" rtlCol="0"/>
            <a:lstStyle/>
            <a:p>
              <a:endParaRPr/>
            </a:p>
          </p:txBody>
        </p:sp>
      </p:grpSp>
      <p:pic>
        <p:nvPicPr>
          <p:cNvPr id="12" name="object 11"/>
          <p:cNvPicPr/>
          <p:nvPr/>
        </p:nvPicPr>
        <p:blipFill>
          <a:blip r:embed="rId3" cstate="print"/>
          <a:stretch>
            <a:fillRect/>
          </a:stretch>
        </p:blipFill>
        <p:spPr>
          <a:xfrm>
            <a:off x="4153989" y="3648470"/>
            <a:ext cx="2599508" cy="1361804"/>
          </a:xfrm>
          <a:prstGeom prst="rect">
            <a:avLst/>
          </a:prstGeom>
        </p:spPr>
      </p:pic>
      <p:sp>
        <p:nvSpPr>
          <p:cNvPr id="15" name="object 18"/>
          <p:cNvSpPr txBox="1">
            <a:spLocks/>
          </p:cNvSpPr>
          <p:nvPr/>
        </p:nvSpPr>
        <p:spPr>
          <a:xfrm>
            <a:off x="6958838" y="985445"/>
            <a:ext cx="4706293" cy="5430333"/>
          </a:xfrm>
          <a:prstGeom prst="rect">
            <a:avLst/>
          </a:prstGeom>
        </p:spPr>
        <p:txBody>
          <a:bodyPr vert="horz" wrap="square" lIns="0" tIns="1079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gn="just">
              <a:lnSpc>
                <a:spcPct val="100000"/>
              </a:lnSpc>
              <a:spcBef>
                <a:spcPts val="85"/>
              </a:spcBef>
              <a:buNone/>
            </a:pPr>
            <a:r>
              <a:rPr lang="it-IT" sz="1400" b="1" dirty="0">
                <a:latin typeface="Montserrat" panose="02000505000000020004" pitchFamily="2" charset="0"/>
              </a:rPr>
              <a:t>PORSCHE  AT  AE ROTROPLIS</a:t>
            </a:r>
            <a:endParaRPr lang="en-US" sz="1400" b="1" dirty="0">
              <a:latin typeface="Montserrat" panose="02000505000000020004" pitchFamily="2" charset="0"/>
            </a:endParaRPr>
          </a:p>
          <a:p>
            <a:pPr marL="0" marR="5080" indent="0" algn="just">
              <a:lnSpc>
                <a:spcPct val="100000"/>
              </a:lnSpc>
              <a:spcBef>
                <a:spcPts val="85"/>
              </a:spcBef>
              <a:buNone/>
            </a:pPr>
            <a:r>
              <a:rPr lang="en-US" sz="1000" dirty="0">
                <a:latin typeface="Montserrat" panose="02000505000000020004" pitchFamily="2" charset="0"/>
              </a:rPr>
              <a:t>In 2006, Ford Motor  Company  announced  the  closure  of  its  assembly  plant  in Hapeville, Georgia, directly  adjacent  to  Hartsfield-Jackson  Atlanta  International Airport. Jacoby Development acquired the site, demolished its  structures, and put together an ambitious redevelopment plan for it. In 2011,  Porsche Cars North America announced the plan to develop a new North  American headquarters facility at the site, which includes a 220,000 SF  headquarters  office  building,  the  Porsche   Technical   Training   Center, and  the Porsche Customer  and  Driving  Experience  Center, featuring  a  1.6-mile  test track and handling circuit.</a:t>
            </a:r>
          </a:p>
          <a:p>
            <a:pPr marL="0" marR="5080" indent="0" algn="just">
              <a:lnSpc>
                <a:spcPct val="100000"/>
              </a:lnSpc>
              <a:spcBef>
                <a:spcPts val="85"/>
              </a:spcBef>
              <a:buNone/>
            </a:pPr>
            <a:endParaRPr lang="en-US" sz="1000" dirty="0">
              <a:latin typeface="Montserrat" panose="02000505000000020004" pitchFamily="2" charset="0"/>
            </a:endParaRPr>
          </a:p>
          <a:p>
            <a:pPr marL="0" marR="10160" indent="0" algn="just">
              <a:lnSpc>
                <a:spcPct val="100000"/>
              </a:lnSpc>
              <a:spcBef>
                <a:spcPts val="520"/>
              </a:spcBef>
              <a:buNone/>
            </a:pPr>
            <a:r>
              <a:rPr lang="en-US" sz="1000" dirty="0">
                <a:latin typeface="Montserrat" panose="02000505000000020004" pitchFamily="2" charset="0"/>
              </a:rPr>
              <a:t>Porsche opened its $100-million facility in 2015 to great  acclaim,  and  an  adjacent hotel opened  in  late  2017. These  investments  have  been  catalysts  for additional investment and commercial development around the airport.</a:t>
            </a:r>
          </a:p>
          <a:p>
            <a:pPr marL="0" indent="0">
              <a:lnSpc>
                <a:spcPct val="100000"/>
              </a:lnSpc>
              <a:spcBef>
                <a:spcPts val="25"/>
              </a:spcBef>
              <a:buNone/>
            </a:pPr>
            <a:endParaRPr lang="en-US" sz="1000" dirty="0">
              <a:latin typeface="Montserrat" panose="02000505000000020004" pitchFamily="2" charset="0"/>
            </a:endParaRPr>
          </a:p>
          <a:p>
            <a:pPr marL="0" indent="0" algn="just">
              <a:lnSpc>
                <a:spcPct val="100000"/>
              </a:lnSpc>
              <a:buNone/>
            </a:pPr>
            <a:r>
              <a:rPr lang="en-US" sz="1400" b="1" dirty="0">
                <a:latin typeface="Montserrat" panose="02000505000000020004" pitchFamily="2" charset="0"/>
              </a:rPr>
              <a:t>TOWN  PLACE  SUITES</a:t>
            </a:r>
          </a:p>
          <a:p>
            <a:pPr marL="0" marR="11430" indent="0" algn="just">
              <a:lnSpc>
                <a:spcPct val="100000"/>
              </a:lnSpc>
              <a:spcBef>
                <a:spcPts val="675"/>
              </a:spcBef>
              <a:buNone/>
            </a:pPr>
            <a:r>
              <a:rPr lang="en-US" sz="1000" dirty="0">
                <a:latin typeface="Montserrat" panose="02000505000000020004" pitchFamily="2" charset="0"/>
              </a:rPr>
              <a:t>A new plan has been approved to begin construction  of a 112-room, 7-story,  9,350 SF Towne Place Hotel located at 3424 Norman Berry Drive. The hotel  will offer a shuttle between the airport and has agreed to a partnership with  Delta Airlines.</a:t>
            </a:r>
          </a:p>
          <a:p>
            <a:pPr marL="0" indent="0" algn="just">
              <a:lnSpc>
                <a:spcPct val="100000"/>
              </a:lnSpc>
              <a:spcBef>
                <a:spcPts val="45"/>
              </a:spcBef>
              <a:buNone/>
            </a:pPr>
            <a:r>
              <a:rPr lang="en-US" sz="1000" dirty="0">
                <a:latin typeface="Montserrat" panose="02000505000000020004" pitchFamily="2" charset="0"/>
              </a:rPr>
              <a:t>EMBASSY  SUIT ES  H OTEL</a:t>
            </a:r>
          </a:p>
          <a:p>
            <a:pPr marL="0" indent="0" algn="just">
              <a:lnSpc>
                <a:spcPct val="100000"/>
              </a:lnSpc>
              <a:spcBef>
                <a:spcPts val="45"/>
              </a:spcBef>
              <a:buNone/>
            </a:pPr>
            <a:endParaRPr lang="en-US" sz="1000" dirty="0">
              <a:latin typeface="Montserrat" panose="02000505000000020004" pitchFamily="2" charset="0"/>
            </a:endParaRPr>
          </a:p>
          <a:p>
            <a:pPr marL="0" marR="12700" indent="0" algn="just">
              <a:lnSpc>
                <a:spcPct val="100000"/>
              </a:lnSpc>
              <a:spcBef>
                <a:spcPts val="650"/>
              </a:spcBef>
              <a:buNone/>
            </a:pPr>
            <a:r>
              <a:rPr lang="en-US" sz="1000" dirty="0">
                <a:latin typeface="Montserrat" panose="02000505000000020004" pitchFamily="2" charset="0"/>
              </a:rPr>
              <a:t>Embassy Suites has been approved to construct a 174-room, 156,900 SF hotel.  The new hotel will have modern finishes with 2 pools and a restaurant.  Construction will take place at 3399 International Boulevard.</a:t>
            </a:r>
          </a:p>
          <a:p>
            <a:pPr marL="0" indent="0">
              <a:lnSpc>
                <a:spcPct val="100000"/>
              </a:lnSpc>
              <a:spcBef>
                <a:spcPts val="20"/>
              </a:spcBef>
              <a:buNone/>
            </a:pPr>
            <a:endParaRPr lang="en-US" sz="1000" dirty="0">
              <a:latin typeface="Montserrat" panose="02000505000000020004" pitchFamily="2" charset="0"/>
            </a:endParaRPr>
          </a:p>
          <a:p>
            <a:pPr marL="0" marR="1954530" indent="0">
              <a:lnSpc>
                <a:spcPct val="100000"/>
              </a:lnSpc>
              <a:buNone/>
            </a:pPr>
            <a:r>
              <a:rPr lang="en-US" sz="1000" dirty="0">
                <a:latin typeface="Montserrat" panose="02000505000000020004" pitchFamily="2" charset="0"/>
                <a:hlinkClick r:id="rId4"/>
              </a:rPr>
              <a:t>* Source: https://www.hapeville.org/468/Major-Development-  </a:t>
            </a:r>
            <a:r>
              <a:rPr lang="en-US" sz="1000" dirty="0" err="1">
                <a:latin typeface="Montserrat" panose="02000505000000020004" pitchFamily="2" charset="0"/>
                <a:hlinkClick r:id="rId4"/>
              </a:rPr>
              <a:t>Annoucements</a:t>
            </a:r>
            <a:endParaRPr lang="en-US" sz="1000" dirty="0">
              <a:latin typeface="Montserrat" panose="02000505000000020004" pitchFamily="2" charset="0"/>
            </a:endParaRPr>
          </a:p>
        </p:txBody>
      </p:sp>
      <p:pic>
        <p:nvPicPr>
          <p:cNvPr id="16" name="bg object 17"/>
          <p:cNvPicPr/>
          <p:nvPr/>
        </p:nvPicPr>
        <p:blipFill rotWithShape="1">
          <a:blip r:embed="rId5" cstate="print"/>
          <a:srcRect t="15177" b="23742"/>
          <a:stretch/>
        </p:blipFill>
        <p:spPr>
          <a:xfrm>
            <a:off x="369242" y="969193"/>
            <a:ext cx="6096871" cy="2218144"/>
          </a:xfrm>
          <a:prstGeom prst="rect">
            <a:avLst/>
          </a:prstGeom>
        </p:spPr>
      </p:pic>
      <p:sp>
        <p:nvSpPr>
          <p:cNvPr id="3" name="object 2"/>
          <p:cNvSpPr txBox="1"/>
          <p:nvPr/>
        </p:nvSpPr>
        <p:spPr>
          <a:xfrm>
            <a:off x="369240" y="2960871"/>
            <a:ext cx="6096871" cy="199093"/>
          </a:xfrm>
          <a:prstGeom prst="rect">
            <a:avLst/>
          </a:prstGeom>
          <a:solidFill>
            <a:srgbClr val="E6E6E6"/>
          </a:solidFill>
        </p:spPr>
        <p:txBody>
          <a:bodyPr vert="horz" wrap="square" lIns="0" tIns="6985" rIns="0" bIns="0" rtlCol="0">
            <a:spAutoFit/>
          </a:bodyPr>
          <a:lstStyle/>
          <a:p>
            <a:pPr marL="12700" marR="5080">
              <a:lnSpc>
                <a:spcPct val="103699"/>
              </a:lnSpc>
              <a:spcBef>
                <a:spcPts val="55"/>
              </a:spcBef>
            </a:pPr>
            <a:r>
              <a:rPr sz="1200" dirty="0">
                <a:latin typeface="Montserrat" panose="02000505000000020004" pitchFamily="2" charset="0"/>
                <a:cs typeface="Arial MT"/>
              </a:rPr>
              <a:t>New</a:t>
            </a:r>
            <a:r>
              <a:rPr sz="1200" spc="40" dirty="0">
                <a:latin typeface="Montserrat" panose="02000505000000020004" pitchFamily="2" charset="0"/>
                <a:cs typeface="Arial MT"/>
              </a:rPr>
              <a:t> </a:t>
            </a:r>
            <a:r>
              <a:rPr sz="1200" spc="5" dirty="0">
                <a:latin typeface="Montserrat" panose="02000505000000020004" pitchFamily="2" charset="0"/>
                <a:cs typeface="Arial MT"/>
              </a:rPr>
              <a:t>Porsche</a:t>
            </a:r>
            <a:r>
              <a:rPr sz="1200" spc="45" dirty="0">
                <a:latin typeface="Montserrat" panose="02000505000000020004" pitchFamily="2" charset="0"/>
                <a:cs typeface="Arial MT"/>
              </a:rPr>
              <a:t> </a:t>
            </a:r>
            <a:r>
              <a:rPr sz="1200" spc="-10" dirty="0">
                <a:latin typeface="Montserrat" panose="02000505000000020004" pitchFamily="2" charset="0"/>
                <a:cs typeface="Arial MT"/>
              </a:rPr>
              <a:t>HQ,</a:t>
            </a:r>
            <a:r>
              <a:rPr sz="1200" spc="45" dirty="0">
                <a:latin typeface="Montserrat" panose="02000505000000020004" pitchFamily="2" charset="0"/>
                <a:cs typeface="Arial MT"/>
              </a:rPr>
              <a:t> </a:t>
            </a:r>
            <a:r>
              <a:rPr sz="1200" spc="5" dirty="0">
                <a:latin typeface="Montserrat" panose="02000505000000020004" pitchFamily="2" charset="0"/>
                <a:cs typeface="Arial MT"/>
              </a:rPr>
              <a:t>hotel</a:t>
            </a:r>
            <a:r>
              <a:rPr sz="1200" spc="55" dirty="0">
                <a:latin typeface="Montserrat" panose="02000505000000020004" pitchFamily="2" charset="0"/>
                <a:cs typeface="Arial MT"/>
              </a:rPr>
              <a:t> </a:t>
            </a:r>
            <a:r>
              <a:rPr sz="1200" spc="10" dirty="0">
                <a:latin typeface="Montserrat" panose="02000505000000020004" pitchFamily="2" charset="0"/>
                <a:cs typeface="Arial MT"/>
              </a:rPr>
              <a:t>and</a:t>
            </a:r>
            <a:r>
              <a:rPr sz="1200" spc="45" dirty="0">
                <a:latin typeface="Montserrat" panose="02000505000000020004" pitchFamily="2" charset="0"/>
                <a:cs typeface="Arial MT"/>
              </a:rPr>
              <a:t> </a:t>
            </a:r>
            <a:r>
              <a:rPr sz="1200" spc="5" dirty="0">
                <a:latin typeface="Montserrat" panose="02000505000000020004" pitchFamily="2" charset="0"/>
                <a:cs typeface="Arial MT"/>
              </a:rPr>
              <a:t>Driving</a:t>
            </a:r>
            <a:r>
              <a:rPr sz="1200" spc="30" dirty="0">
                <a:latin typeface="Montserrat" panose="02000505000000020004" pitchFamily="2" charset="0"/>
                <a:cs typeface="Arial MT"/>
              </a:rPr>
              <a:t> </a:t>
            </a:r>
            <a:r>
              <a:rPr sz="1200" spc="5" dirty="0">
                <a:latin typeface="Montserrat" panose="02000505000000020004" pitchFamily="2" charset="0"/>
                <a:cs typeface="Arial MT"/>
              </a:rPr>
              <a:t>Experience </a:t>
            </a:r>
            <a:r>
              <a:rPr sz="1200" spc="-204" dirty="0">
                <a:latin typeface="Montserrat" panose="02000505000000020004" pitchFamily="2" charset="0"/>
                <a:cs typeface="Arial MT"/>
              </a:rPr>
              <a:t> </a:t>
            </a:r>
            <a:r>
              <a:rPr sz="1200" spc="5" dirty="0">
                <a:latin typeface="Montserrat" panose="02000505000000020004" pitchFamily="2" charset="0"/>
                <a:cs typeface="Arial MT"/>
              </a:rPr>
              <a:t>Center</a:t>
            </a:r>
            <a:endParaRPr sz="1200" dirty="0">
              <a:latin typeface="Montserrat" panose="02000505000000020004" pitchFamily="2" charset="0"/>
              <a:cs typeface="Arial MT"/>
            </a:endParaRPr>
          </a:p>
        </p:txBody>
      </p:sp>
      <p:sp>
        <p:nvSpPr>
          <p:cNvPr id="17" name="object 2"/>
          <p:cNvSpPr txBox="1"/>
          <p:nvPr/>
        </p:nvSpPr>
        <p:spPr>
          <a:xfrm>
            <a:off x="369240" y="5803987"/>
            <a:ext cx="3157731" cy="381195"/>
          </a:xfrm>
          <a:prstGeom prst="rect">
            <a:avLst/>
          </a:prstGeom>
          <a:solidFill>
            <a:srgbClr val="E6E6E6"/>
          </a:solidFill>
        </p:spPr>
        <p:txBody>
          <a:bodyPr vert="horz" wrap="square" lIns="0" tIns="6985" rIns="0" bIns="0" rtlCol="0">
            <a:spAutoFit/>
          </a:bodyPr>
          <a:lstStyle/>
          <a:p>
            <a:pPr marL="12700" marR="5080">
              <a:lnSpc>
                <a:spcPct val="103800"/>
              </a:lnSpc>
              <a:spcBef>
                <a:spcPts val="55"/>
              </a:spcBef>
            </a:pPr>
            <a:r>
              <a:rPr lang="en-US" sz="1200" dirty="0">
                <a:latin typeface="Montserrat" panose="02000505000000020004" pitchFamily="2" charset="0"/>
                <a:cs typeface="Arial MT"/>
              </a:rPr>
              <a:t>New</a:t>
            </a:r>
            <a:r>
              <a:rPr lang="en-US" sz="1200" spc="35" dirty="0">
                <a:latin typeface="Montserrat" panose="02000505000000020004" pitchFamily="2" charset="0"/>
                <a:cs typeface="Arial MT"/>
              </a:rPr>
              <a:t> </a:t>
            </a:r>
            <a:r>
              <a:rPr lang="en-US" sz="1200" spc="-15" dirty="0">
                <a:latin typeface="Montserrat" panose="02000505000000020004" pitchFamily="2" charset="0"/>
                <a:cs typeface="Arial MT"/>
              </a:rPr>
              <a:t>112-room</a:t>
            </a:r>
            <a:r>
              <a:rPr lang="en-US" sz="1200" spc="45" dirty="0">
                <a:latin typeface="Montserrat" panose="02000505000000020004" pitchFamily="2" charset="0"/>
                <a:cs typeface="Arial MT"/>
              </a:rPr>
              <a:t> </a:t>
            </a:r>
            <a:r>
              <a:rPr lang="en-US" sz="1200" spc="10" dirty="0">
                <a:latin typeface="Montserrat" panose="02000505000000020004" pitchFamily="2" charset="0"/>
                <a:cs typeface="Arial MT"/>
              </a:rPr>
              <a:t>development</a:t>
            </a:r>
            <a:r>
              <a:rPr lang="en-US" sz="1200" spc="25" dirty="0">
                <a:latin typeface="Montserrat" panose="02000505000000020004" pitchFamily="2" charset="0"/>
                <a:cs typeface="Arial MT"/>
              </a:rPr>
              <a:t> </a:t>
            </a:r>
            <a:r>
              <a:rPr lang="en-US" sz="1200" dirty="0">
                <a:latin typeface="Montserrat" panose="02000505000000020004" pitchFamily="2" charset="0"/>
                <a:cs typeface="Arial MT"/>
              </a:rPr>
              <a:t>by</a:t>
            </a:r>
            <a:r>
              <a:rPr lang="en-US" sz="1200" spc="35" dirty="0">
                <a:latin typeface="Montserrat" panose="02000505000000020004" pitchFamily="2" charset="0"/>
                <a:cs typeface="Arial MT"/>
              </a:rPr>
              <a:t> </a:t>
            </a:r>
            <a:r>
              <a:rPr lang="en-US" sz="1200" spc="-20" dirty="0">
                <a:latin typeface="Montserrat" panose="02000505000000020004" pitchFamily="2" charset="0"/>
                <a:cs typeface="Arial MT"/>
              </a:rPr>
              <a:t>Town</a:t>
            </a:r>
            <a:r>
              <a:rPr lang="en-US" sz="1200" spc="50" dirty="0">
                <a:latin typeface="Montserrat" panose="02000505000000020004" pitchFamily="2" charset="0"/>
                <a:cs typeface="Arial MT"/>
              </a:rPr>
              <a:t> </a:t>
            </a:r>
            <a:r>
              <a:rPr lang="en-US" sz="1200" spc="5" dirty="0">
                <a:latin typeface="Montserrat" panose="02000505000000020004" pitchFamily="2" charset="0"/>
                <a:cs typeface="Arial MT"/>
              </a:rPr>
              <a:t>Place </a:t>
            </a:r>
            <a:r>
              <a:rPr lang="en-US" sz="1200" spc="-204" dirty="0">
                <a:latin typeface="Montserrat" panose="02000505000000020004" pitchFamily="2" charset="0"/>
                <a:cs typeface="Arial MT"/>
              </a:rPr>
              <a:t> </a:t>
            </a:r>
            <a:r>
              <a:rPr lang="en-US" sz="1200" spc="5" dirty="0">
                <a:latin typeface="Montserrat" panose="02000505000000020004" pitchFamily="2" charset="0"/>
                <a:cs typeface="Arial MT"/>
              </a:rPr>
              <a:t>Suites</a:t>
            </a:r>
            <a:endParaRPr lang="en-US" sz="1200" dirty="0">
              <a:latin typeface="Montserrat" panose="02000505000000020004" pitchFamily="2" charset="0"/>
              <a:cs typeface="Arial MT"/>
            </a:endParaRPr>
          </a:p>
        </p:txBody>
      </p:sp>
      <p:sp>
        <p:nvSpPr>
          <p:cNvPr id="18" name="object 2"/>
          <p:cNvSpPr txBox="1"/>
          <p:nvPr/>
        </p:nvSpPr>
        <p:spPr>
          <a:xfrm>
            <a:off x="4326018" y="5803987"/>
            <a:ext cx="2427479" cy="381195"/>
          </a:xfrm>
          <a:prstGeom prst="rect">
            <a:avLst/>
          </a:prstGeom>
          <a:solidFill>
            <a:srgbClr val="E6E6E6"/>
          </a:solidFill>
        </p:spPr>
        <p:txBody>
          <a:bodyPr vert="horz" wrap="square" lIns="0" tIns="6985" rIns="0" bIns="0" rtlCol="0">
            <a:spAutoFit/>
          </a:bodyPr>
          <a:lstStyle/>
          <a:p>
            <a:pPr marL="12700" marR="5080">
              <a:lnSpc>
                <a:spcPct val="103800"/>
              </a:lnSpc>
              <a:spcBef>
                <a:spcPts val="55"/>
              </a:spcBef>
            </a:pPr>
            <a:r>
              <a:rPr lang="en-US" sz="1200" dirty="0">
                <a:latin typeface="Montserrat" panose="02000505000000020004" pitchFamily="2" charset="0"/>
                <a:cs typeface="Arial MT"/>
              </a:rPr>
              <a:t>New</a:t>
            </a:r>
            <a:r>
              <a:rPr lang="en-US" sz="1200" spc="30" dirty="0">
                <a:latin typeface="Montserrat" panose="02000505000000020004" pitchFamily="2" charset="0"/>
                <a:cs typeface="Arial MT"/>
              </a:rPr>
              <a:t> </a:t>
            </a:r>
            <a:r>
              <a:rPr lang="en-US" sz="1200" spc="-10" dirty="0">
                <a:latin typeface="Montserrat" panose="02000505000000020004" pitchFamily="2" charset="0"/>
                <a:cs typeface="Arial MT"/>
              </a:rPr>
              <a:t>174-room</a:t>
            </a:r>
            <a:r>
              <a:rPr lang="en-US" sz="1200" spc="35" dirty="0">
                <a:latin typeface="Montserrat" panose="02000505000000020004" pitchFamily="2" charset="0"/>
                <a:cs typeface="Arial MT"/>
              </a:rPr>
              <a:t> </a:t>
            </a:r>
            <a:r>
              <a:rPr lang="en-US" sz="1200" spc="10" dirty="0">
                <a:latin typeface="Montserrat" panose="02000505000000020004" pitchFamily="2" charset="0"/>
                <a:cs typeface="Arial MT"/>
              </a:rPr>
              <a:t>development</a:t>
            </a:r>
            <a:r>
              <a:rPr lang="en-US" sz="1200" spc="20" dirty="0">
                <a:latin typeface="Montserrat" panose="02000505000000020004" pitchFamily="2" charset="0"/>
                <a:cs typeface="Arial MT"/>
              </a:rPr>
              <a:t> </a:t>
            </a:r>
            <a:r>
              <a:rPr lang="en-US" sz="1200" dirty="0">
                <a:latin typeface="Montserrat" panose="02000505000000020004" pitchFamily="2" charset="0"/>
                <a:cs typeface="Arial MT"/>
              </a:rPr>
              <a:t>by</a:t>
            </a:r>
            <a:r>
              <a:rPr lang="en-US" sz="1200" spc="40" dirty="0">
                <a:latin typeface="Montserrat" panose="02000505000000020004" pitchFamily="2" charset="0"/>
                <a:cs typeface="Arial MT"/>
              </a:rPr>
              <a:t> </a:t>
            </a:r>
            <a:r>
              <a:rPr lang="en-US" sz="1200" spc="5" dirty="0">
                <a:latin typeface="Montserrat" panose="02000505000000020004" pitchFamily="2" charset="0"/>
                <a:cs typeface="Arial MT"/>
              </a:rPr>
              <a:t>Embassy </a:t>
            </a:r>
            <a:r>
              <a:rPr lang="en-US" sz="1200" spc="-204" dirty="0">
                <a:latin typeface="Montserrat" panose="02000505000000020004" pitchFamily="2" charset="0"/>
                <a:cs typeface="Arial MT"/>
              </a:rPr>
              <a:t> </a:t>
            </a:r>
            <a:r>
              <a:rPr lang="en-US" sz="1200" spc="5" dirty="0">
                <a:latin typeface="Montserrat" panose="02000505000000020004" pitchFamily="2" charset="0"/>
                <a:cs typeface="Arial MT"/>
              </a:rPr>
              <a:t>Suites</a:t>
            </a:r>
            <a:endParaRPr lang="en-US" sz="1200" dirty="0">
              <a:latin typeface="Montserrat" panose="02000505000000020004" pitchFamily="2" charset="0"/>
              <a:cs typeface="Arial MT"/>
            </a:endParaRPr>
          </a:p>
        </p:txBody>
      </p:sp>
    </p:spTree>
    <p:extLst>
      <p:ext uri="{BB962C8B-B14F-4D97-AF65-F5344CB8AC3E}">
        <p14:creationId xmlns:p14="http://schemas.microsoft.com/office/powerpoint/2010/main" val="826114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COLLEGE PARK ECONOMY </a:t>
            </a:r>
          </a:p>
        </p:txBody>
      </p:sp>
      <p:pic>
        <p:nvPicPr>
          <p:cNvPr id="3" name="object 34"/>
          <p:cNvPicPr/>
          <p:nvPr/>
        </p:nvPicPr>
        <p:blipFill rotWithShape="1">
          <a:blip r:embed="rId2" cstate="print"/>
          <a:srcRect l="13267" r="28257"/>
          <a:stretch/>
        </p:blipFill>
        <p:spPr>
          <a:xfrm>
            <a:off x="6557554" y="744583"/>
            <a:ext cx="5342708" cy="5880244"/>
          </a:xfrm>
          <a:prstGeom prst="rect">
            <a:avLst/>
          </a:prstGeom>
        </p:spPr>
      </p:pic>
      <p:sp>
        <p:nvSpPr>
          <p:cNvPr id="4" name="object 32"/>
          <p:cNvSpPr txBox="1"/>
          <p:nvPr/>
        </p:nvSpPr>
        <p:spPr>
          <a:xfrm>
            <a:off x="625836" y="1504448"/>
            <a:ext cx="5378724" cy="4152291"/>
          </a:xfrm>
          <a:prstGeom prst="rect">
            <a:avLst/>
          </a:prstGeom>
        </p:spPr>
        <p:txBody>
          <a:bodyPr vert="horz" wrap="square" lIns="0" tIns="12065" rIns="0" bIns="0" rtlCol="0">
            <a:spAutoFit/>
          </a:bodyPr>
          <a:lstStyle/>
          <a:p>
            <a:pPr marL="12065" algn="r">
              <a:lnSpc>
                <a:spcPct val="100000"/>
              </a:lnSpc>
              <a:spcBef>
                <a:spcPts val="95"/>
              </a:spcBef>
              <a:buSzPct val="93750"/>
              <a:tabLst>
                <a:tab pos="84455" algn="l"/>
              </a:tabLst>
            </a:pPr>
            <a:r>
              <a:rPr sz="1600" b="1" spc="-5" dirty="0">
                <a:latin typeface="Montserrat" panose="02000505000000020004" pitchFamily="2" charset="0"/>
                <a:cs typeface="Cambria"/>
              </a:rPr>
              <a:t>500k+</a:t>
            </a:r>
            <a:r>
              <a:rPr sz="1600" b="1" spc="80" dirty="0">
                <a:latin typeface="Montserrat" panose="02000505000000020004" pitchFamily="2" charset="0"/>
                <a:cs typeface="Cambria"/>
              </a:rPr>
              <a:t> </a:t>
            </a:r>
            <a:r>
              <a:rPr sz="1600" b="1" spc="30" dirty="0">
                <a:latin typeface="Montserrat" panose="02000505000000020004" pitchFamily="2" charset="0"/>
                <a:cs typeface="Cambria"/>
              </a:rPr>
              <a:t>population</a:t>
            </a:r>
            <a:r>
              <a:rPr sz="1600" b="1" spc="50" dirty="0">
                <a:latin typeface="Montserrat" panose="02000505000000020004" pitchFamily="2" charset="0"/>
                <a:cs typeface="Cambria"/>
              </a:rPr>
              <a:t> </a:t>
            </a:r>
            <a:r>
              <a:rPr sz="1600" b="1" spc="45" dirty="0">
                <a:latin typeface="Montserrat" panose="02000505000000020004" pitchFamily="2" charset="0"/>
                <a:cs typeface="Cambria"/>
              </a:rPr>
              <a:t>in</a:t>
            </a:r>
            <a:r>
              <a:rPr sz="1600" b="1" spc="35" dirty="0">
                <a:latin typeface="Montserrat" panose="02000505000000020004" pitchFamily="2" charset="0"/>
                <a:cs typeface="Cambria"/>
              </a:rPr>
              <a:t> Atlanta </a:t>
            </a:r>
            <a:r>
              <a:rPr sz="1600" b="1" spc="185" dirty="0">
                <a:latin typeface="Montserrat" panose="02000505000000020004" pitchFamily="2" charset="0"/>
                <a:cs typeface="Cambria"/>
              </a:rPr>
              <a:t>GA.</a:t>
            </a:r>
            <a:endParaRPr sz="1600" dirty="0">
              <a:latin typeface="Montserrat" panose="02000505000000020004" pitchFamily="2" charset="0"/>
              <a:cs typeface="Cambria"/>
            </a:endParaRPr>
          </a:p>
          <a:p>
            <a:pPr marL="12700" marR="78105" algn="r">
              <a:lnSpc>
                <a:spcPts val="1190"/>
              </a:lnSpc>
              <a:spcBef>
                <a:spcPts val="1030"/>
              </a:spcBef>
              <a:buSzPct val="90909"/>
              <a:tabLst>
                <a:tab pos="62865" algn="l"/>
              </a:tabLst>
            </a:pPr>
            <a:r>
              <a:rPr sz="1400" spc="-15" dirty="0">
                <a:latin typeface="Montserrat" panose="02000505000000020004" pitchFamily="2" charset="0"/>
                <a:cs typeface="Cambria"/>
              </a:rPr>
              <a:t>15</a:t>
            </a:r>
            <a:r>
              <a:rPr sz="1400" spc="30" dirty="0">
                <a:latin typeface="Montserrat" panose="02000505000000020004" pitchFamily="2" charset="0"/>
                <a:cs typeface="Cambria"/>
              </a:rPr>
              <a:t> </a:t>
            </a:r>
            <a:r>
              <a:rPr sz="1400" spc="25" dirty="0">
                <a:latin typeface="Montserrat" panose="02000505000000020004" pitchFamily="2" charset="0"/>
                <a:cs typeface="Cambria"/>
              </a:rPr>
              <a:t>minutes</a:t>
            </a:r>
            <a:r>
              <a:rPr sz="1400" spc="-5" dirty="0">
                <a:latin typeface="Montserrat" panose="02000505000000020004" pitchFamily="2" charset="0"/>
                <a:cs typeface="Cambria"/>
              </a:rPr>
              <a:t> </a:t>
            </a:r>
            <a:r>
              <a:rPr sz="1400" spc="20" dirty="0">
                <a:latin typeface="Montserrat" panose="02000505000000020004" pitchFamily="2" charset="0"/>
                <a:cs typeface="Cambria"/>
              </a:rPr>
              <a:t>from</a:t>
            </a:r>
            <a:r>
              <a:rPr sz="1400" spc="25" dirty="0">
                <a:latin typeface="Montserrat" panose="02000505000000020004" pitchFamily="2" charset="0"/>
                <a:cs typeface="Cambria"/>
              </a:rPr>
              <a:t> the</a:t>
            </a:r>
            <a:r>
              <a:rPr sz="1400" spc="10" dirty="0">
                <a:latin typeface="Montserrat" panose="02000505000000020004" pitchFamily="2" charset="0"/>
                <a:cs typeface="Cambria"/>
              </a:rPr>
              <a:t> </a:t>
            </a:r>
            <a:r>
              <a:rPr sz="1400" spc="30" dirty="0">
                <a:latin typeface="Montserrat" panose="02000505000000020004" pitchFamily="2" charset="0"/>
                <a:cs typeface="Cambria"/>
              </a:rPr>
              <a:t>city </a:t>
            </a:r>
            <a:r>
              <a:rPr sz="1400" spc="15" dirty="0">
                <a:latin typeface="Montserrat" panose="02000505000000020004" pitchFamily="2" charset="0"/>
                <a:cs typeface="Cambria"/>
              </a:rPr>
              <a:t>of</a:t>
            </a:r>
            <a:r>
              <a:rPr sz="1400" spc="20" dirty="0">
                <a:latin typeface="Montserrat" panose="02000505000000020004" pitchFamily="2" charset="0"/>
                <a:cs typeface="Cambria"/>
              </a:rPr>
              <a:t> </a:t>
            </a:r>
            <a:r>
              <a:rPr sz="1400" spc="25" dirty="0">
                <a:latin typeface="Montserrat" panose="02000505000000020004" pitchFamily="2" charset="0"/>
                <a:cs typeface="Cambria"/>
              </a:rPr>
              <a:t>Atlanta,</a:t>
            </a:r>
            <a:r>
              <a:rPr sz="1400" spc="20" dirty="0">
                <a:latin typeface="Montserrat" panose="02000505000000020004" pitchFamily="2" charset="0"/>
                <a:cs typeface="Cambria"/>
              </a:rPr>
              <a:t> </a:t>
            </a:r>
            <a:r>
              <a:rPr sz="1400" spc="130" dirty="0">
                <a:latin typeface="Montserrat" panose="02000505000000020004" pitchFamily="2" charset="0"/>
                <a:cs typeface="Cambria"/>
              </a:rPr>
              <a:t>GA.</a:t>
            </a:r>
            <a:r>
              <a:rPr sz="1400" spc="30" dirty="0">
                <a:latin typeface="Montserrat" panose="02000505000000020004" pitchFamily="2" charset="0"/>
                <a:cs typeface="Cambria"/>
              </a:rPr>
              <a:t> </a:t>
            </a:r>
            <a:r>
              <a:rPr sz="1400" spc="55" dirty="0">
                <a:latin typeface="Montserrat" panose="02000505000000020004" pitchFamily="2" charset="0"/>
                <a:cs typeface="Cambria"/>
              </a:rPr>
              <a:t>(According</a:t>
            </a:r>
            <a:r>
              <a:rPr sz="1400" spc="-5" dirty="0">
                <a:latin typeface="Montserrat" panose="02000505000000020004" pitchFamily="2" charset="0"/>
                <a:cs typeface="Cambria"/>
              </a:rPr>
              <a:t> </a:t>
            </a:r>
            <a:r>
              <a:rPr sz="1400" spc="5" dirty="0">
                <a:latin typeface="Montserrat" panose="02000505000000020004" pitchFamily="2" charset="0"/>
                <a:cs typeface="Cambria"/>
              </a:rPr>
              <a:t>to</a:t>
            </a:r>
            <a:r>
              <a:rPr sz="1400" spc="25" dirty="0">
                <a:latin typeface="Montserrat" panose="02000505000000020004" pitchFamily="2" charset="0"/>
                <a:cs typeface="Cambria"/>
              </a:rPr>
              <a:t> the</a:t>
            </a:r>
            <a:r>
              <a:rPr sz="1400" spc="10" dirty="0">
                <a:latin typeface="Montserrat" panose="02000505000000020004" pitchFamily="2" charset="0"/>
                <a:cs typeface="Cambria"/>
              </a:rPr>
              <a:t> </a:t>
            </a:r>
            <a:r>
              <a:rPr sz="1400" spc="65" dirty="0">
                <a:latin typeface="Montserrat" panose="02000505000000020004" pitchFamily="2" charset="0"/>
                <a:cs typeface="Cambria"/>
              </a:rPr>
              <a:t>U.S. </a:t>
            </a:r>
            <a:r>
              <a:rPr sz="1400" spc="-229" dirty="0">
                <a:latin typeface="Montserrat" panose="02000505000000020004" pitchFamily="2" charset="0"/>
                <a:cs typeface="Cambria"/>
              </a:rPr>
              <a:t> </a:t>
            </a:r>
            <a:r>
              <a:rPr sz="1400" spc="65" dirty="0">
                <a:latin typeface="Montserrat" panose="02000505000000020004" pitchFamily="2" charset="0"/>
                <a:cs typeface="Cambria"/>
              </a:rPr>
              <a:t>Census</a:t>
            </a:r>
            <a:r>
              <a:rPr sz="1400" spc="-10" dirty="0">
                <a:latin typeface="Montserrat" panose="02000505000000020004" pitchFamily="2" charset="0"/>
                <a:cs typeface="Cambria"/>
              </a:rPr>
              <a:t> </a:t>
            </a:r>
            <a:r>
              <a:rPr sz="1400" spc="20" dirty="0">
                <a:latin typeface="Montserrat" panose="02000505000000020004" pitchFamily="2" charset="0"/>
                <a:cs typeface="Cambria"/>
              </a:rPr>
              <a:t>Bureau)</a:t>
            </a:r>
            <a:endParaRPr lang="en-US" sz="1400" spc="20" dirty="0">
              <a:latin typeface="Montserrat" panose="02000505000000020004" pitchFamily="2" charset="0"/>
              <a:cs typeface="Cambria"/>
            </a:endParaRPr>
          </a:p>
          <a:p>
            <a:pPr marL="12700" marR="78105" algn="r">
              <a:lnSpc>
                <a:spcPts val="1190"/>
              </a:lnSpc>
              <a:spcBef>
                <a:spcPts val="1030"/>
              </a:spcBef>
              <a:buSzPct val="90909"/>
              <a:tabLst>
                <a:tab pos="62865" algn="l"/>
              </a:tabLst>
            </a:pPr>
            <a:endParaRPr sz="1400" dirty="0">
              <a:latin typeface="Montserrat" panose="02000505000000020004" pitchFamily="2" charset="0"/>
              <a:cs typeface="Cambria"/>
            </a:endParaRPr>
          </a:p>
          <a:p>
            <a:pPr marL="12065" algn="r">
              <a:lnSpc>
                <a:spcPct val="100000"/>
              </a:lnSpc>
              <a:spcBef>
                <a:spcPts val="780"/>
              </a:spcBef>
              <a:buSzPct val="93750"/>
              <a:tabLst>
                <a:tab pos="84455" algn="l"/>
              </a:tabLst>
            </a:pPr>
            <a:r>
              <a:rPr sz="1600" b="1" spc="-10" dirty="0">
                <a:latin typeface="Montserrat" panose="02000505000000020004" pitchFamily="2" charset="0"/>
                <a:cs typeface="Cambria"/>
              </a:rPr>
              <a:t>3.7%</a:t>
            </a:r>
            <a:endParaRPr sz="1600" dirty="0">
              <a:latin typeface="Montserrat" panose="02000505000000020004" pitchFamily="2" charset="0"/>
              <a:cs typeface="Cambria"/>
            </a:endParaRPr>
          </a:p>
          <a:p>
            <a:pPr marL="12065" algn="r">
              <a:lnSpc>
                <a:spcPct val="100000"/>
              </a:lnSpc>
              <a:spcBef>
                <a:spcPts val="885"/>
              </a:spcBef>
              <a:buSzPct val="90909"/>
              <a:tabLst>
                <a:tab pos="62865" algn="l"/>
              </a:tabLst>
            </a:pPr>
            <a:r>
              <a:rPr sz="1400" spc="10" dirty="0">
                <a:latin typeface="Montserrat" panose="02000505000000020004" pitchFamily="2" charset="0"/>
                <a:cs typeface="Cambria"/>
              </a:rPr>
              <a:t>Low</a:t>
            </a:r>
            <a:r>
              <a:rPr sz="1400" spc="15" dirty="0">
                <a:latin typeface="Montserrat" panose="02000505000000020004" pitchFamily="2" charset="0"/>
                <a:cs typeface="Cambria"/>
              </a:rPr>
              <a:t> </a:t>
            </a:r>
            <a:r>
              <a:rPr sz="1400" spc="40" dirty="0">
                <a:latin typeface="Montserrat" panose="02000505000000020004" pitchFamily="2" charset="0"/>
                <a:cs typeface="Cambria"/>
              </a:rPr>
              <a:t>Employment</a:t>
            </a:r>
            <a:r>
              <a:rPr sz="1400" dirty="0">
                <a:latin typeface="Montserrat" panose="02000505000000020004" pitchFamily="2" charset="0"/>
                <a:cs typeface="Cambria"/>
              </a:rPr>
              <a:t> </a:t>
            </a:r>
            <a:r>
              <a:rPr sz="1400" spc="40" dirty="0">
                <a:latin typeface="Montserrat" panose="02000505000000020004" pitchFamily="2" charset="0"/>
                <a:cs typeface="Cambria"/>
              </a:rPr>
              <a:t>rate,</a:t>
            </a:r>
            <a:r>
              <a:rPr sz="1400" spc="30" dirty="0">
                <a:latin typeface="Montserrat" panose="02000505000000020004" pitchFamily="2" charset="0"/>
                <a:cs typeface="Cambria"/>
              </a:rPr>
              <a:t> </a:t>
            </a:r>
            <a:r>
              <a:rPr sz="1400" spc="55" dirty="0">
                <a:latin typeface="Montserrat" panose="02000505000000020004" pitchFamily="2" charset="0"/>
                <a:cs typeface="Cambria"/>
              </a:rPr>
              <a:t>.4%</a:t>
            </a:r>
            <a:r>
              <a:rPr sz="1400" spc="15" dirty="0">
                <a:latin typeface="Montserrat" panose="02000505000000020004" pitchFamily="2" charset="0"/>
                <a:cs typeface="Cambria"/>
              </a:rPr>
              <a:t> </a:t>
            </a:r>
            <a:r>
              <a:rPr sz="1400" spc="30" dirty="0">
                <a:latin typeface="Montserrat" panose="02000505000000020004" pitchFamily="2" charset="0"/>
                <a:cs typeface="Cambria"/>
              </a:rPr>
              <a:t>lower</a:t>
            </a:r>
            <a:r>
              <a:rPr sz="1400" spc="15" dirty="0">
                <a:latin typeface="Montserrat" panose="02000505000000020004" pitchFamily="2" charset="0"/>
                <a:cs typeface="Cambria"/>
              </a:rPr>
              <a:t> </a:t>
            </a:r>
            <a:r>
              <a:rPr sz="1400" spc="10" dirty="0">
                <a:latin typeface="Montserrat" panose="02000505000000020004" pitchFamily="2" charset="0"/>
                <a:cs typeface="Cambria"/>
              </a:rPr>
              <a:t>than </a:t>
            </a:r>
            <a:r>
              <a:rPr sz="1400" spc="145" dirty="0">
                <a:latin typeface="Montserrat" panose="02000505000000020004" pitchFamily="2" charset="0"/>
                <a:cs typeface="Cambria"/>
              </a:rPr>
              <a:t>GA</a:t>
            </a:r>
            <a:r>
              <a:rPr sz="1400" spc="25" dirty="0">
                <a:latin typeface="Montserrat" panose="02000505000000020004" pitchFamily="2" charset="0"/>
                <a:cs typeface="Cambria"/>
              </a:rPr>
              <a:t> </a:t>
            </a:r>
            <a:r>
              <a:rPr sz="1400" dirty="0">
                <a:latin typeface="Montserrat" panose="02000505000000020004" pitchFamily="2" charset="0"/>
                <a:cs typeface="Cambria"/>
              </a:rPr>
              <a:t>at</a:t>
            </a:r>
            <a:r>
              <a:rPr sz="1400" spc="35" dirty="0">
                <a:latin typeface="Montserrat" panose="02000505000000020004" pitchFamily="2" charset="0"/>
                <a:cs typeface="Cambria"/>
              </a:rPr>
              <a:t> </a:t>
            </a:r>
            <a:r>
              <a:rPr sz="1400" spc="50" dirty="0">
                <a:latin typeface="Montserrat" panose="02000505000000020004" pitchFamily="2" charset="0"/>
                <a:cs typeface="Cambria"/>
              </a:rPr>
              <a:t>4.7%.</a:t>
            </a:r>
            <a:endParaRPr lang="en-US" sz="1400" spc="50" dirty="0">
              <a:latin typeface="Montserrat" panose="02000505000000020004" pitchFamily="2" charset="0"/>
              <a:cs typeface="Cambria"/>
            </a:endParaRPr>
          </a:p>
          <a:p>
            <a:pPr marL="12065" algn="r">
              <a:lnSpc>
                <a:spcPct val="100000"/>
              </a:lnSpc>
              <a:spcBef>
                <a:spcPts val="885"/>
              </a:spcBef>
              <a:buSzPct val="90909"/>
              <a:tabLst>
                <a:tab pos="62865" algn="l"/>
              </a:tabLst>
            </a:pPr>
            <a:endParaRPr sz="1400" dirty="0">
              <a:latin typeface="Montserrat" panose="02000505000000020004" pitchFamily="2" charset="0"/>
              <a:cs typeface="Cambria"/>
            </a:endParaRPr>
          </a:p>
          <a:p>
            <a:pPr marL="12065" algn="r">
              <a:lnSpc>
                <a:spcPct val="100000"/>
              </a:lnSpc>
              <a:spcBef>
                <a:spcPts val="780"/>
              </a:spcBef>
              <a:buSzPct val="93750"/>
              <a:tabLst>
                <a:tab pos="84455" algn="l"/>
              </a:tabLst>
            </a:pPr>
            <a:r>
              <a:rPr sz="1600" b="1" spc="-20" dirty="0">
                <a:latin typeface="Montserrat" panose="02000505000000020004" pitchFamily="2" charset="0"/>
                <a:cs typeface="Cambria"/>
              </a:rPr>
              <a:t>4,000</a:t>
            </a:r>
            <a:endParaRPr sz="1600" dirty="0">
              <a:latin typeface="Montserrat" panose="02000505000000020004" pitchFamily="2" charset="0"/>
              <a:cs typeface="Cambria"/>
            </a:endParaRPr>
          </a:p>
          <a:p>
            <a:pPr marL="12065" algn="r">
              <a:lnSpc>
                <a:spcPct val="100000"/>
              </a:lnSpc>
              <a:spcBef>
                <a:spcPts val="885"/>
              </a:spcBef>
              <a:buSzPct val="90909"/>
              <a:tabLst>
                <a:tab pos="62865" algn="l"/>
              </a:tabLst>
            </a:pPr>
            <a:r>
              <a:rPr sz="1400" spc="30" dirty="0">
                <a:latin typeface="Montserrat" panose="02000505000000020004" pitchFamily="2" charset="0"/>
                <a:cs typeface="Cambria"/>
              </a:rPr>
              <a:t>Businesses</a:t>
            </a:r>
            <a:r>
              <a:rPr sz="1400" spc="-35" dirty="0">
                <a:latin typeface="Montserrat" panose="02000505000000020004" pitchFamily="2" charset="0"/>
                <a:cs typeface="Cambria"/>
              </a:rPr>
              <a:t> </a:t>
            </a:r>
            <a:r>
              <a:rPr sz="1400" dirty="0">
                <a:latin typeface="Montserrat" panose="02000505000000020004" pitchFamily="2" charset="0"/>
                <a:cs typeface="Cambria"/>
              </a:rPr>
              <a:t>In</a:t>
            </a:r>
            <a:r>
              <a:rPr sz="1400" spc="15" dirty="0">
                <a:latin typeface="Montserrat" panose="02000505000000020004" pitchFamily="2" charset="0"/>
                <a:cs typeface="Cambria"/>
              </a:rPr>
              <a:t> </a:t>
            </a:r>
            <a:r>
              <a:rPr sz="1400" spc="45" dirty="0">
                <a:latin typeface="Montserrat" panose="02000505000000020004" pitchFamily="2" charset="0"/>
                <a:cs typeface="Cambria"/>
              </a:rPr>
              <a:t>Operations</a:t>
            </a:r>
            <a:endParaRPr sz="1400" dirty="0">
              <a:latin typeface="Montserrat" panose="02000505000000020004" pitchFamily="2" charset="0"/>
              <a:cs typeface="Cambria"/>
            </a:endParaRPr>
          </a:p>
          <a:p>
            <a:pPr marL="12700" marR="5080" algn="r">
              <a:lnSpc>
                <a:spcPct val="90000"/>
              </a:lnSpc>
              <a:spcBef>
                <a:spcPts val="1005"/>
              </a:spcBef>
              <a:buSzPct val="91666"/>
              <a:tabLst>
                <a:tab pos="67310" algn="l"/>
              </a:tabLst>
            </a:pPr>
            <a:r>
              <a:rPr sz="1400" spc="90" dirty="0">
                <a:latin typeface="Montserrat" panose="02000505000000020004" pitchFamily="2" charset="0"/>
                <a:cs typeface="Cambria"/>
              </a:rPr>
              <a:t>College</a:t>
            </a:r>
            <a:r>
              <a:rPr sz="1400" spc="40" dirty="0">
                <a:latin typeface="Montserrat" panose="02000505000000020004" pitchFamily="2" charset="0"/>
                <a:cs typeface="Cambria"/>
              </a:rPr>
              <a:t> </a:t>
            </a:r>
            <a:r>
              <a:rPr sz="1400" spc="15" dirty="0">
                <a:latin typeface="Montserrat" panose="02000505000000020004" pitchFamily="2" charset="0"/>
                <a:cs typeface="Cambria"/>
              </a:rPr>
              <a:t>Park</a:t>
            </a:r>
            <a:r>
              <a:rPr sz="1400" spc="30" dirty="0">
                <a:latin typeface="Montserrat" panose="02000505000000020004" pitchFamily="2" charset="0"/>
                <a:cs typeface="Cambria"/>
              </a:rPr>
              <a:t> </a:t>
            </a:r>
            <a:r>
              <a:rPr sz="1400" spc="25" dirty="0">
                <a:latin typeface="Montserrat" panose="02000505000000020004" pitchFamily="2" charset="0"/>
                <a:cs typeface="Cambria"/>
              </a:rPr>
              <a:t>is</a:t>
            </a:r>
            <a:r>
              <a:rPr sz="1400" spc="35" dirty="0">
                <a:latin typeface="Montserrat" panose="02000505000000020004" pitchFamily="2" charset="0"/>
                <a:cs typeface="Cambria"/>
              </a:rPr>
              <a:t> </a:t>
            </a:r>
            <a:r>
              <a:rPr sz="1400" spc="50" dirty="0">
                <a:latin typeface="Montserrat" panose="02000505000000020004" pitchFamily="2" charset="0"/>
                <a:cs typeface="Cambria"/>
              </a:rPr>
              <a:t>home</a:t>
            </a:r>
            <a:r>
              <a:rPr sz="1400" spc="35" dirty="0">
                <a:latin typeface="Montserrat" panose="02000505000000020004" pitchFamily="2" charset="0"/>
                <a:cs typeface="Cambria"/>
              </a:rPr>
              <a:t> </a:t>
            </a:r>
            <a:r>
              <a:rPr sz="1400" dirty="0">
                <a:latin typeface="Montserrat" panose="02000505000000020004" pitchFamily="2" charset="0"/>
                <a:cs typeface="Cambria"/>
              </a:rPr>
              <a:t>to</a:t>
            </a:r>
            <a:r>
              <a:rPr sz="1400" spc="40" dirty="0">
                <a:latin typeface="Montserrat" panose="02000505000000020004" pitchFamily="2" charset="0"/>
                <a:cs typeface="Cambria"/>
              </a:rPr>
              <a:t> </a:t>
            </a:r>
            <a:r>
              <a:rPr sz="1400" spc="30" dirty="0">
                <a:latin typeface="Montserrat" panose="02000505000000020004" pitchFamily="2" charset="0"/>
                <a:cs typeface="Cambria"/>
              </a:rPr>
              <a:t>Hartsfield-Jackson</a:t>
            </a:r>
            <a:r>
              <a:rPr sz="1400" spc="40" dirty="0">
                <a:latin typeface="Montserrat" panose="02000505000000020004" pitchFamily="2" charset="0"/>
                <a:cs typeface="Cambria"/>
              </a:rPr>
              <a:t> </a:t>
            </a:r>
            <a:r>
              <a:rPr sz="1400" spc="15" dirty="0">
                <a:latin typeface="Montserrat" panose="02000505000000020004" pitchFamily="2" charset="0"/>
                <a:cs typeface="Cambria"/>
              </a:rPr>
              <a:t>Atlanta </a:t>
            </a:r>
            <a:r>
              <a:rPr sz="1400" spc="20" dirty="0">
                <a:latin typeface="Montserrat" panose="02000505000000020004" pitchFamily="2" charset="0"/>
                <a:cs typeface="Cambria"/>
              </a:rPr>
              <a:t> </a:t>
            </a:r>
            <a:r>
              <a:rPr sz="1400" spc="15" dirty="0">
                <a:latin typeface="Montserrat" panose="02000505000000020004" pitchFamily="2" charset="0"/>
                <a:cs typeface="Cambria"/>
              </a:rPr>
              <a:t>International</a:t>
            </a:r>
            <a:r>
              <a:rPr sz="1400" spc="55" dirty="0">
                <a:latin typeface="Montserrat" panose="02000505000000020004" pitchFamily="2" charset="0"/>
                <a:cs typeface="Cambria"/>
              </a:rPr>
              <a:t> </a:t>
            </a:r>
            <a:r>
              <a:rPr sz="1400" spc="30" dirty="0">
                <a:latin typeface="Montserrat" panose="02000505000000020004" pitchFamily="2" charset="0"/>
                <a:cs typeface="Cambria"/>
              </a:rPr>
              <a:t>Airport</a:t>
            </a:r>
            <a:r>
              <a:rPr sz="1400" spc="45" dirty="0">
                <a:latin typeface="Montserrat" panose="02000505000000020004" pitchFamily="2" charset="0"/>
                <a:cs typeface="Cambria"/>
              </a:rPr>
              <a:t> </a:t>
            </a:r>
            <a:r>
              <a:rPr sz="1400" spc="20" dirty="0">
                <a:latin typeface="Montserrat" panose="02000505000000020004" pitchFamily="2" charset="0"/>
                <a:cs typeface="Cambria"/>
              </a:rPr>
              <a:t>which</a:t>
            </a:r>
            <a:r>
              <a:rPr sz="1400" spc="45" dirty="0">
                <a:latin typeface="Montserrat" panose="02000505000000020004" pitchFamily="2" charset="0"/>
                <a:cs typeface="Cambria"/>
              </a:rPr>
              <a:t> employs</a:t>
            </a:r>
            <a:r>
              <a:rPr sz="1400" spc="25" dirty="0">
                <a:latin typeface="Montserrat" panose="02000505000000020004" pitchFamily="2" charset="0"/>
                <a:cs typeface="Cambria"/>
              </a:rPr>
              <a:t> </a:t>
            </a:r>
            <a:r>
              <a:rPr sz="1400" spc="35" dirty="0">
                <a:latin typeface="Montserrat" panose="02000505000000020004" pitchFamily="2" charset="0"/>
                <a:cs typeface="Cambria"/>
              </a:rPr>
              <a:t>approximately </a:t>
            </a:r>
            <a:r>
              <a:rPr sz="1400" dirty="0">
                <a:latin typeface="Montserrat" panose="02000505000000020004" pitchFamily="2" charset="0"/>
                <a:cs typeface="Cambria"/>
              </a:rPr>
              <a:t>63,000 </a:t>
            </a:r>
            <a:r>
              <a:rPr sz="1400" spc="-250" dirty="0">
                <a:latin typeface="Montserrat" panose="02000505000000020004" pitchFamily="2" charset="0"/>
                <a:cs typeface="Cambria"/>
              </a:rPr>
              <a:t> </a:t>
            </a:r>
            <a:r>
              <a:rPr sz="1400" spc="35" dirty="0">
                <a:latin typeface="Montserrat" panose="02000505000000020004" pitchFamily="2" charset="0"/>
                <a:cs typeface="Cambria"/>
              </a:rPr>
              <a:t>plus </a:t>
            </a:r>
            <a:r>
              <a:rPr sz="1400" spc="70" dirty="0">
                <a:latin typeface="Montserrat" panose="02000505000000020004" pitchFamily="2" charset="0"/>
                <a:cs typeface="Cambria"/>
              </a:rPr>
              <a:t>people, </a:t>
            </a:r>
            <a:r>
              <a:rPr sz="1400" spc="50" dirty="0">
                <a:latin typeface="Montserrat" panose="02000505000000020004" pitchFamily="2" charset="0"/>
                <a:cs typeface="Cambria"/>
              </a:rPr>
              <a:t>making </a:t>
            </a:r>
            <a:r>
              <a:rPr sz="1400" spc="90" dirty="0">
                <a:latin typeface="Montserrat" panose="02000505000000020004" pitchFamily="2" charset="0"/>
                <a:cs typeface="Cambria"/>
              </a:rPr>
              <a:t>College </a:t>
            </a:r>
            <a:r>
              <a:rPr sz="1400" spc="15" dirty="0">
                <a:latin typeface="Montserrat" panose="02000505000000020004" pitchFamily="2" charset="0"/>
                <a:cs typeface="Cambria"/>
              </a:rPr>
              <a:t>Park </a:t>
            </a:r>
            <a:r>
              <a:rPr sz="1400" spc="50" dirty="0">
                <a:latin typeface="Montserrat" panose="02000505000000020004" pitchFamily="2" charset="0"/>
                <a:cs typeface="Cambria"/>
              </a:rPr>
              <a:t>one </a:t>
            </a:r>
            <a:r>
              <a:rPr sz="1400" spc="15" dirty="0">
                <a:latin typeface="Montserrat" panose="02000505000000020004" pitchFamily="2" charset="0"/>
                <a:cs typeface="Cambria"/>
              </a:rPr>
              <a:t>of </a:t>
            </a:r>
            <a:r>
              <a:rPr sz="1400" spc="20" dirty="0">
                <a:latin typeface="Montserrat" panose="02000505000000020004" pitchFamily="2" charset="0"/>
                <a:cs typeface="Cambria"/>
              </a:rPr>
              <a:t>the </a:t>
            </a:r>
            <a:r>
              <a:rPr sz="1400" spc="35" dirty="0">
                <a:latin typeface="Montserrat" panose="02000505000000020004" pitchFamily="2" charset="0"/>
                <a:cs typeface="Cambria"/>
              </a:rPr>
              <a:t>largest </a:t>
            </a:r>
            <a:r>
              <a:rPr sz="1400" spc="40" dirty="0">
                <a:latin typeface="Montserrat" panose="02000505000000020004" pitchFamily="2" charset="0"/>
                <a:cs typeface="Cambria"/>
              </a:rPr>
              <a:t> </a:t>
            </a:r>
            <a:r>
              <a:rPr sz="1400" spc="35" dirty="0">
                <a:latin typeface="Montserrat" panose="02000505000000020004" pitchFamily="2" charset="0"/>
                <a:cs typeface="Cambria"/>
              </a:rPr>
              <a:t>employment </a:t>
            </a:r>
            <a:r>
              <a:rPr sz="1400" spc="20" dirty="0">
                <a:latin typeface="Montserrat" panose="02000505000000020004" pitchFamily="2" charset="0"/>
                <a:cs typeface="Cambria"/>
              </a:rPr>
              <a:t>districts </a:t>
            </a:r>
            <a:r>
              <a:rPr sz="1400" spc="10" dirty="0">
                <a:latin typeface="Montserrat" panose="02000505000000020004" pitchFamily="2" charset="0"/>
                <a:cs typeface="Cambria"/>
              </a:rPr>
              <a:t>in </a:t>
            </a:r>
            <a:r>
              <a:rPr sz="1400" spc="80" dirty="0">
                <a:latin typeface="Montserrat" panose="02000505000000020004" pitchFamily="2" charset="0"/>
                <a:cs typeface="Cambria"/>
              </a:rPr>
              <a:t>Georgia. </a:t>
            </a:r>
            <a:r>
              <a:rPr sz="1400" spc="40" dirty="0">
                <a:latin typeface="Montserrat" panose="02000505000000020004" pitchFamily="2" charset="0"/>
                <a:cs typeface="Cambria"/>
              </a:rPr>
              <a:t>Service-related </a:t>
            </a:r>
            <a:r>
              <a:rPr sz="1400" spc="45" dirty="0">
                <a:latin typeface="Montserrat" panose="02000505000000020004" pitchFamily="2" charset="0"/>
                <a:cs typeface="Cambria"/>
              </a:rPr>
              <a:t> </a:t>
            </a:r>
            <a:r>
              <a:rPr sz="1400" spc="35" dirty="0">
                <a:latin typeface="Montserrat" panose="02000505000000020004" pitchFamily="2" charset="0"/>
                <a:cs typeface="Cambria"/>
              </a:rPr>
              <a:t>employment </a:t>
            </a:r>
            <a:r>
              <a:rPr sz="1400" spc="20" dirty="0">
                <a:latin typeface="Montserrat" panose="02000505000000020004" pitchFamily="2" charset="0"/>
                <a:cs typeface="Cambria"/>
              </a:rPr>
              <a:t>(airport</a:t>
            </a:r>
            <a:r>
              <a:rPr sz="1400" spc="35" dirty="0">
                <a:latin typeface="Montserrat" panose="02000505000000020004" pitchFamily="2" charset="0"/>
                <a:cs typeface="Cambria"/>
              </a:rPr>
              <a:t> related</a:t>
            </a:r>
            <a:r>
              <a:rPr sz="1400" spc="50" dirty="0">
                <a:latin typeface="Montserrat" panose="02000505000000020004" pitchFamily="2" charset="0"/>
                <a:cs typeface="Cambria"/>
              </a:rPr>
              <a:t> </a:t>
            </a:r>
            <a:r>
              <a:rPr sz="1400" spc="45" dirty="0">
                <a:latin typeface="Montserrat" panose="02000505000000020004" pitchFamily="2" charset="0"/>
                <a:cs typeface="Cambria"/>
              </a:rPr>
              <a:t>and</a:t>
            </a:r>
            <a:r>
              <a:rPr sz="1400" spc="40" dirty="0">
                <a:latin typeface="Montserrat" panose="02000505000000020004" pitchFamily="2" charset="0"/>
                <a:cs typeface="Cambria"/>
              </a:rPr>
              <a:t> </a:t>
            </a:r>
            <a:r>
              <a:rPr sz="1400" spc="20" dirty="0">
                <a:latin typeface="Montserrat" panose="02000505000000020004" pitchFamily="2" charset="0"/>
                <a:cs typeface="Cambria"/>
              </a:rPr>
              <a:t>hospitality)</a:t>
            </a:r>
            <a:r>
              <a:rPr sz="1400" spc="40" dirty="0">
                <a:latin typeface="Montserrat" panose="02000505000000020004" pitchFamily="2" charset="0"/>
                <a:cs typeface="Cambria"/>
              </a:rPr>
              <a:t> </a:t>
            </a:r>
            <a:r>
              <a:rPr sz="1400" spc="30" dirty="0">
                <a:latin typeface="Montserrat" panose="02000505000000020004" pitchFamily="2" charset="0"/>
                <a:cs typeface="Cambria"/>
              </a:rPr>
              <a:t>are </a:t>
            </a:r>
            <a:r>
              <a:rPr sz="1400" spc="20" dirty="0">
                <a:latin typeface="Montserrat" panose="02000505000000020004" pitchFamily="2" charset="0"/>
                <a:cs typeface="Cambria"/>
              </a:rPr>
              <a:t>the </a:t>
            </a:r>
            <a:r>
              <a:rPr sz="1400" spc="25" dirty="0">
                <a:latin typeface="Montserrat" panose="02000505000000020004" pitchFamily="2" charset="0"/>
                <a:cs typeface="Cambria"/>
              </a:rPr>
              <a:t> dominant</a:t>
            </a:r>
            <a:r>
              <a:rPr sz="1400" spc="35" dirty="0">
                <a:latin typeface="Montserrat" panose="02000505000000020004" pitchFamily="2" charset="0"/>
                <a:cs typeface="Cambria"/>
              </a:rPr>
              <a:t> </a:t>
            </a:r>
            <a:r>
              <a:rPr sz="1400" spc="10" dirty="0">
                <a:latin typeface="Montserrat" panose="02000505000000020004" pitchFamily="2" charset="0"/>
                <a:cs typeface="Cambria"/>
              </a:rPr>
              <a:t>growth</a:t>
            </a:r>
            <a:r>
              <a:rPr sz="1400" spc="35" dirty="0">
                <a:latin typeface="Montserrat" panose="02000505000000020004" pitchFamily="2" charset="0"/>
                <a:cs typeface="Cambria"/>
              </a:rPr>
              <a:t> sectors</a:t>
            </a:r>
            <a:r>
              <a:rPr sz="1400" spc="45" dirty="0">
                <a:latin typeface="Montserrat" panose="02000505000000020004" pitchFamily="2" charset="0"/>
                <a:cs typeface="Cambria"/>
              </a:rPr>
              <a:t> </a:t>
            </a:r>
            <a:r>
              <a:rPr sz="1400" spc="15" dirty="0">
                <a:latin typeface="Montserrat" panose="02000505000000020004" pitchFamily="2" charset="0"/>
                <a:cs typeface="Cambria"/>
              </a:rPr>
              <a:t>in</a:t>
            </a:r>
            <a:r>
              <a:rPr sz="1400" spc="45" dirty="0">
                <a:latin typeface="Montserrat" panose="02000505000000020004" pitchFamily="2" charset="0"/>
                <a:cs typeface="Cambria"/>
              </a:rPr>
              <a:t> </a:t>
            </a:r>
            <a:r>
              <a:rPr sz="1400" spc="90" dirty="0">
                <a:latin typeface="Montserrat" panose="02000505000000020004" pitchFamily="2" charset="0"/>
                <a:cs typeface="Cambria"/>
              </a:rPr>
              <a:t>College</a:t>
            </a:r>
            <a:r>
              <a:rPr sz="1400" spc="35" dirty="0">
                <a:latin typeface="Montserrat" panose="02000505000000020004" pitchFamily="2" charset="0"/>
                <a:cs typeface="Cambria"/>
              </a:rPr>
              <a:t> </a:t>
            </a:r>
            <a:r>
              <a:rPr sz="1400" spc="15" dirty="0">
                <a:latin typeface="Montserrat" panose="02000505000000020004" pitchFamily="2" charset="0"/>
                <a:cs typeface="Cambria"/>
              </a:rPr>
              <a:t>Park</a:t>
            </a:r>
            <a:r>
              <a:rPr sz="1400" spc="40" dirty="0">
                <a:latin typeface="Montserrat" panose="02000505000000020004" pitchFamily="2" charset="0"/>
                <a:cs typeface="Cambria"/>
              </a:rPr>
              <a:t> </a:t>
            </a:r>
            <a:r>
              <a:rPr sz="1400" spc="-5" dirty="0">
                <a:latin typeface="Montserrat" panose="02000505000000020004" pitchFamily="2" charset="0"/>
                <a:cs typeface="Cambria"/>
              </a:rPr>
              <a:t>with</a:t>
            </a:r>
            <a:r>
              <a:rPr sz="1400" spc="35" dirty="0">
                <a:latin typeface="Montserrat" panose="02000505000000020004" pitchFamily="2" charset="0"/>
                <a:cs typeface="Cambria"/>
              </a:rPr>
              <a:t> </a:t>
            </a:r>
            <a:r>
              <a:rPr sz="1400" spc="25" dirty="0">
                <a:latin typeface="Montserrat" panose="02000505000000020004" pitchFamily="2" charset="0"/>
                <a:cs typeface="Cambria"/>
              </a:rPr>
              <a:t>over</a:t>
            </a:r>
            <a:r>
              <a:rPr sz="1400" spc="40" dirty="0">
                <a:latin typeface="Montserrat" panose="02000505000000020004" pitchFamily="2" charset="0"/>
                <a:cs typeface="Cambria"/>
              </a:rPr>
              <a:t> </a:t>
            </a:r>
            <a:r>
              <a:rPr sz="1400" spc="5" dirty="0">
                <a:latin typeface="Montserrat" panose="02000505000000020004" pitchFamily="2" charset="0"/>
                <a:cs typeface="Cambria"/>
              </a:rPr>
              <a:t>4,000 </a:t>
            </a:r>
            <a:r>
              <a:rPr sz="1400" spc="10" dirty="0">
                <a:latin typeface="Montserrat" panose="02000505000000020004" pitchFamily="2" charset="0"/>
                <a:cs typeface="Cambria"/>
              </a:rPr>
              <a:t> </a:t>
            </a:r>
            <a:r>
              <a:rPr sz="1400" spc="55" dirty="0">
                <a:latin typeface="Montserrat" panose="02000505000000020004" pitchFamily="2" charset="0"/>
                <a:cs typeface="Cambria"/>
              </a:rPr>
              <a:t>service</a:t>
            </a:r>
            <a:r>
              <a:rPr sz="1400" spc="35" dirty="0">
                <a:latin typeface="Montserrat" panose="02000505000000020004" pitchFamily="2" charset="0"/>
                <a:cs typeface="Cambria"/>
              </a:rPr>
              <a:t> sector </a:t>
            </a:r>
            <a:r>
              <a:rPr sz="1400" spc="55" dirty="0">
                <a:latin typeface="Montserrat" panose="02000505000000020004" pitchFamily="2" charset="0"/>
                <a:cs typeface="Cambria"/>
              </a:rPr>
              <a:t>jobs</a:t>
            </a:r>
            <a:r>
              <a:rPr sz="1400" spc="35" dirty="0">
                <a:latin typeface="Montserrat" panose="02000505000000020004" pitchFamily="2" charset="0"/>
                <a:cs typeface="Cambria"/>
              </a:rPr>
              <a:t> </a:t>
            </a:r>
            <a:r>
              <a:rPr sz="1400" spc="45" dirty="0">
                <a:latin typeface="Montserrat" panose="02000505000000020004" pitchFamily="2" charset="0"/>
                <a:cs typeface="Cambria"/>
              </a:rPr>
              <a:t>created</a:t>
            </a:r>
            <a:r>
              <a:rPr sz="1400" spc="40" dirty="0">
                <a:latin typeface="Montserrat" panose="02000505000000020004" pitchFamily="2" charset="0"/>
                <a:cs typeface="Cambria"/>
              </a:rPr>
              <a:t> </a:t>
            </a:r>
            <a:r>
              <a:rPr sz="1400" spc="50" dirty="0">
                <a:latin typeface="Montserrat" panose="02000505000000020004" pitchFamily="2" charset="0"/>
                <a:cs typeface="Cambria"/>
              </a:rPr>
              <a:t>since</a:t>
            </a:r>
            <a:r>
              <a:rPr sz="1400" spc="40" dirty="0">
                <a:latin typeface="Montserrat" panose="02000505000000020004" pitchFamily="2" charset="0"/>
                <a:cs typeface="Cambria"/>
              </a:rPr>
              <a:t> </a:t>
            </a:r>
            <a:r>
              <a:rPr sz="1400" spc="5" dirty="0">
                <a:latin typeface="Montserrat" panose="02000505000000020004" pitchFamily="2" charset="0"/>
                <a:cs typeface="Cambria"/>
              </a:rPr>
              <a:t>1991.</a:t>
            </a:r>
            <a:endParaRPr sz="1400" dirty="0">
              <a:latin typeface="Montserrat" panose="02000505000000020004" pitchFamily="2" charset="0"/>
              <a:cs typeface="Cambria"/>
            </a:endParaRPr>
          </a:p>
        </p:txBody>
      </p:sp>
    </p:spTree>
    <p:extLst>
      <p:ext uri="{BB962C8B-B14F-4D97-AF65-F5344CB8AC3E}">
        <p14:creationId xmlns:p14="http://schemas.microsoft.com/office/powerpoint/2010/main" val="2145411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7"/>
          <p:cNvPicPr/>
          <p:nvPr/>
        </p:nvPicPr>
        <p:blipFill rotWithShape="1">
          <a:blip r:embed="rId2" cstate="print"/>
          <a:srcRect t="13305" b="6873"/>
          <a:stretch/>
        </p:blipFill>
        <p:spPr>
          <a:xfrm>
            <a:off x="0" y="0"/>
            <a:ext cx="12192000" cy="6857997"/>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2046155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DEMOGRAPHIC OVERVIEW</a:t>
            </a:r>
          </a:p>
        </p:txBody>
      </p:sp>
      <p:pic>
        <p:nvPicPr>
          <p:cNvPr id="3" name="object 2"/>
          <p:cNvPicPr/>
          <p:nvPr/>
        </p:nvPicPr>
        <p:blipFill>
          <a:blip r:embed="rId2" cstate="print"/>
          <a:stretch>
            <a:fillRect/>
          </a:stretch>
        </p:blipFill>
        <p:spPr>
          <a:xfrm>
            <a:off x="247323" y="711272"/>
            <a:ext cx="11600688" cy="5937722"/>
          </a:xfrm>
          <a:prstGeom prst="rect">
            <a:avLst/>
          </a:prstGeom>
        </p:spPr>
      </p:pic>
      <p:graphicFrame>
        <p:nvGraphicFramePr>
          <p:cNvPr id="5" name="object 4"/>
          <p:cNvGraphicFramePr>
            <a:graphicFrameLocks noGrp="1"/>
          </p:cNvGraphicFramePr>
          <p:nvPr>
            <p:extLst>
              <p:ext uri="{D42A27DB-BD31-4B8C-83A1-F6EECF244321}">
                <p14:modId xmlns:p14="http://schemas.microsoft.com/office/powerpoint/2010/main" val="1479938323"/>
              </p:ext>
            </p:extLst>
          </p:nvPr>
        </p:nvGraphicFramePr>
        <p:xfrm>
          <a:off x="353150" y="814486"/>
          <a:ext cx="2358299" cy="2908425"/>
        </p:xfrm>
        <a:graphic>
          <a:graphicData uri="http://schemas.openxmlformats.org/drawingml/2006/table">
            <a:tbl>
              <a:tblPr firstRow="1" bandRow="1">
                <a:tableStyleId>{F5AB1C69-6EDB-4FF4-983F-18BD219EF322}</a:tableStyleId>
              </a:tblPr>
              <a:tblGrid>
                <a:gridCol w="1018435">
                  <a:extLst>
                    <a:ext uri="{9D8B030D-6E8A-4147-A177-3AD203B41FA5}">
                      <a16:colId xmlns:a16="http://schemas.microsoft.com/office/drawing/2014/main" val="20000"/>
                    </a:ext>
                  </a:extLst>
                </a:gridCol>
                <a:gridCol w="692165">
                  <a:extLst>
                    <a:ext uri="{9D8B030D-6E8A-4147-A177-3AD203B41FA5}">
                      <a16:colId xmlns:a16="http://schemas.microsoft.com/office/drawing/2014/main" val="20003"/>
                    </a:ext>
                  </a:extLst>
                </a:gridCol>
                <a:gridCol w="647699">
                  <a:extLst>
                    <a:ext uri="{9D8B030D-6E8A-4147-A177-3AD203B41FA5}">
                      <a16:colId xmlns:a16="http://schemas.microsoft.com/office/drawing/2014/main" val="20004"/>
                    </a:ext>
                  </a:extLst>
                </a:gridCol>
              </a:tblGrid>
              <a:tr h="214214">
                <a:tc gridSpan="3">
                  <a:txBody>
                    <a:bodyPr/>
                    <a:lstStyle/>
                    <a:p>
                      <a:pPr marL="192405" algn="ctr">
                        <a:lnSpc>
                          <a:spcPct val="100000"/>
                        </a:lnSpc>
                        <a:spcBef>
                          <a:spcPts val="1025"/>
                        </a:spcBef>
                      </a:pPr>
                      <a:r>
                        <a:rPr sz="800" dirty="0">
                          <a:latin typeface="Montserrat" panose="02000505000000020004" pitchFamily="2" charset="0"/>
                        </a:rPr>
                        <a:t>D</a:t>
                      </a:r>
                      <a:r>
                        <a:rPr sz="800" spc="-90" dirty="0">
                          <a:latin typeface="Montserrat" panose="02000505000000020004" pitchFamily="2" charset="0"/>
                        </a:rPr>
                        <a:t> </a:t>
                      </a:r>
                      <a:r>
                        <a:rPr sz="800" spc="95" dirty="0">
                          <a:latin typeface="Montserrat" panose="02000505000000020004" pitchFamily="2" charset="0"/>
                        </a:rPr>
                        <a:t>E</a:t>
                      </a:r>
                      <a:r>
                        <a:rPr sz="800" dirty="0">
                          <a:latin typeface="Montserrat" panose="02000505000000020004" pitchFamily="2" charset="0"/>
                        </a:rPr>
                        <a:t>M</a:t>
                      </a:r>
                      <a:r>
                        <a:rPr sz="800" spc="-100" dirty="0">
                          <a:latin typeface="Montserrat" panose="02000505000000020004" pitchFamily="2" charset="0"/>
                        </a:rPr>
                        <a:t> </a:t>
                      </a:r>
                      <a:r>
                        <a:rPr sz="800" dirty="0">
                          <a:latin typeface="Montserrat" panose="02000505000000020004" pitchFamily="2" charset="0"/>
                        </a:rPr>
                        <a:t>O</a:t>
                      </a:r>
                      <a:r>
                        <a:rPr sz="800" spc="-105" dirty="0">
                          <a:latin typeface="Montserrat" panose="02000505000000020004" pitchFamily="2" charset="0"/>
                        </a:rPr>
                        <a:t> </a:t>
                      </a:r>
                      <a:r>
                        <a:rPr sz="800" dirty="0">
                          <a:latin typeface="Montserrat" panose="02000505000000020004" pitchFamily="2" charset="0"/>
                        </a:rPr>
                        <a:t>G</a:t>
                      </a:r>
                      <a:r>
                        <a:rPr sz="800" spc="-95" dirty="0">
                          <a:latin typeface="Montserrat" panose="02000505000000020004" pitchFamily="2" charset="0"/>
                        </a:rPr>
                        <a:t> </a:t>
                      </a:r>
                      <a:r>
                        <a:rPr sz="800" dirty="0">
                          <a:latin typeface="Montserrat" panose="02000505000000020004" pitchFamily="2" charset="0"/>
                        </a:rPr>
                        <a:t>R</a:t>
                      </a:r>
                      <a:r>
                        <a:rPr sz="800" spc="-85" dirty="0">
                          <a:latin typeface="Montserrat" panose="02000505000000020004" pitchFamily="2" charset="0"/>
                        </a:rPr>
                        <a:t> </a:t>
                      </a:r>
                      <a:r>
                        <a:rPr sz="800" dirty="0">
                          <a:latin typeface="Montserrat" panose="02000505000000020004" pitchFamily="2" charset="0"/>
                        </a:rPr>
                        <a:t>A</a:t>
                      </a:r>
                      <a:r>
                        <a:rPr sz="800" spc="-90" dirty="0">
                          <a:latin typeface="Montserrat" panose="02000505000000020004" pitchFamily="2" charset="0"/>
                        </a:rPr>
                        <a:t> </a:t>
                      </a:r>
                      <a:r>
                        <a:rPr sz="800" dirty="0">
                          <a:latin typeface="Montserrat" panose="02000505000000020004" pitchFamily="2" charset="0"/>
                        </a:rPr>
                        <a:t>P</a:t>
                      </a:r>
                      <a:r>
                        <a:rPr sz="800" spc="-95" dirty="0">
                          <a:latin typeface="Montserrat" panose="02000505000000020004" pitchFamily="2" charset="0"/>
                        </a:rPr>
                        <a:t> </a:t>
                      </a:r>
                      <a:r>
                        <a:rPr sz="800" dirty="0">
                          <a:latin typeface="Montserrat" panose="02000505000000020004" pitchFamily="2" charset="0"/>
                        </a:rPr>
                        <a:t>H</a:t>
                      </a:r>
                      <a:r>
                        <a:rPr sz="800" spc="-90" dirty="0">
                          <a:latin typeface="Montserrat" panose="02000505000000020004" pitchFamily="2" charset="0"/>
                        </a:rPr>
                        <a:t> </a:t>
                      </a:r>
                      <a:r>
                        <a:rPr sz="800" dirty="0">
                          <a:latin typeface="Montserrat" panose="02000505000000020004" pitchFamily="2" charset="0"/>
                        </a:rPr>
                        <a:t>I</a:t>
                      </a:r>
                      <a:r>
                        <a:rPr sz="800" spc="-100" dirty="0">
                          <a:latin typeface="Montserrat" panose="02000505000000020004" pitchFamily="2" charset="0"/>
                        </a:rPr>
                        <a:t> </a:t>
                      </a:r>
                      <a:r>
                        <a:rPr sz="800" dirty="0">
                          <a:latin typeface="Montserrat" panose="02000505000000020004" pitchFamily="2" charset="0"/>
                        </a:rPr>
                        <a:t>C</a:t>
                      </a:r>
                      <a:r>
                        <a:rPr sz="800" spc="-110" dirty="0">
                          <a:latin typeface="Montserrat" panose="02000505000000020004" pitchFamily="2" charset="0"/>
                        </a:rPr>
                        <a:t> </a:t>
                      </a:r>
                      <a:r>
                        <a:rPr sz="800" dirty="0">
                          <a:latin typeface="Montserrat" panose="02000505000000020004" pitchFamily="2" charset="0"/>
                        </a:rPr>
                        <a:t>S</a:t>
                      </a:r>
                      <a:endParaRPr sz="800" dirty="0">
                        <a:latin typeface="Montserrat" panose="02000505000000020004" pitchFamily="2" charset="0"/>
                        <a:cs typeface="Arial"/>
                      </a:endParaRPr>
                    </a:p>
                  </a:txBody>
                  <a:tcPr marL="0" marR="0" marT="130175" marB="0" anchor="ct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88263">
                <a:tc rowSpan="2">
                  <a:txBody>
                    <a:bodyPr/>
                    <a:lstStyle/>
                    <a:p>
                      <a:pPr marL="139700" algn="ctr">
                        <a:lnSpc>
                          <a:spcPct val="100000"/>
                        </a:lnSpc>
                        <a:spcBef>
                          <a:spcPts val="10"/>
                        </a:spcBef>
                      </a:pPr>
                      <a:r>
                        <a:rPr sz="800" spc="-10" dirty="0">
                          <a:latin typeface="Montserrat" panose="02000505000000020004" pitchFamily="2" charset="0"/>
                        </a:rPr>
                        <a:t>POPULATION</a:t>
                      </a:r>
                      <a:endParaRPr sz="800" dirty="0">
                        <a:latin typeface="Montserrat" panose="02000505000000020004" pitchFamily="2" charset="0"/>
                        <a:cs typeface="Arial MT"/>
                      </a:endParaRPr>
                    </a:p>
                  </a:txBody>
                  <a:tcPr marL="0" marR="0" marT="0" marB="0" anchor="ctr"/>
                </a:tc>
                <a:tc>
                  <a:txBody>
                    <a:bodyPr/>
                    <a:lstStyle/>
                    <a:p>
                      <a:pPr marL="50165" algn="ctr">
                        <a:lnSpc>
                          <a:spcPct val="100000"/>
                        </a:lnSpc>
                        <a:spcBef>
                          <a:spcPts val="450"/>
                        </a:spcBef>
                      </a:pPr>
                      <a:r>
                        <a:rPr sz="800" spc="15" dirty="0">
                          <a:latin typeface="Montserrat" panose="02000505000000020004" pitchFamily="2" charset="0"/>
                        </a:rPr>
                        <a:t>1</a:t>
                      </a:r>
                      <a:r>
                        <a:rPr sz="800" spc="-45" dirty="0">
                          <a:latin typeface="Montserrat" panose="02000505000000020004" pitchFamily="2" charset="0"/>
                        </a:rPr>
                        <a:t> </a:t>
                      </a:r>
                      <a:r>
                        <a:rPr sz="800" dirty="0">
                          <a:latin typeface="Montserrat" panose="02000505000000020004" pitchFamily="2" charset="0"/>
                        </a:rPr>
                        <a:t>Mile</a:t>
                      </a:r>
                    </a:p>
                    <a:p>
                      <a:pPr algn="ctr">
                        <a:lnSpc>
                          <a:spcPct val="100000"/>
                        </a:lnSpc>
                        <a:spcBef>
                          <a:spcPts val="30"/>
                        </a:spcBef>
                      </a:pPr>
                      <a:endParaRPr sz="800" dirty="0">
                        <a:latin typeface="Montserrat" panose="02000505000000020004" pitchFamily="2" charset="0"/>
                      </a:endParaRPr>
                    </a:p>
                    <a:p>
                      <a:pPr marL="50165" algn="ctr">
                        <a:lnSpc>
                          <a:spcPct val="100000"/>
                        </a:lnSpc>
                      </a:pPr>
                      <a:r>
                        <a:rPr sz="800" spc="20" dirty="0">
                          <a:latin typeface="Montserrat" panose="02000505000000020004" pitchFamily="2" charset="0"/>
                        </a:rPr>
                        <a:t>3</a:t>
                      </a:r>
                      <a:r>
                        <a:rPr sz="800" spc="-15" dirty="0">
                          <a:latin typeface="Montserrat" panose="02000505000000020004" pitchFamily="2" charset="0"/>
                        </a:rPr>
                        <a:t> </a:t>
                      </a:r>
                      <a:r>
                        <a:rPr sz="800" spc="20" dirty="0">
                          <a:latin typeface="Montserrat" panose="02000505000000020004" pitchFamily="2" charset="0"/>
                        </a:rPr>
                        <a:t>Miles</a:t>
                      </a:r>
                      <a:endParaRPr sz="800" dirty="0">
                        <a:latin typeface="Montserrat" panose="02000505000000020004" pitchFamily="2" charset="0"/>
                        <a:cs typeface="Arial MT"/>
                      </a:endParaRPr>
                    </a:p>
                  </a:txBody>
                  <a:tcPr marL="0" marR="0" marT="57150" marB="0" anchor="ctr"/>
                </a:tc>
                <a:tc>
                  <a:txBody>
                    <a:bodyPr/>
                    <a:lstStyle/>
                    <a:p>
                      <a:pPr marL="67310" algn="ctr">
                        <a:lnSpc>
                          <a:spcPct val="100000"/>
                        </a:lnSpc>
                        <a:spcBef>
                          <a:spcPts val="450"/>
                        </a:spcBef>
                      </a:pPr>
                      <a:r>
                        <a:rPr sz="800" spc="5" dirty="0">
                          <a:latin typeface="Montserrat" panose="02000505000000020004" pitchFamily="2" charset="0"/>
                        </a:rPr>
                        <a:t>9,771</a:t>
                      </a:r>
                      <a:endParaRPr sz="800" dirty="0">
                        <a:latin typeface="Montserrat" panose="02000505000000020004" pitchFamily="2" charset="0"/>
                      </a:endParaRPr>
                    </a:p>
                    <a:p>
                      <a:pPr algn="ctr">
                        <a:lnSpc>
                          <a:spcPct val="100000"/>
                        </a:lnSpc>
                        <a:spcBef>
                          <a:spcPts val="30"/>
                        </a:spcBef>
                      </a:pPr>
                      <a:endParaRPr sz="800" dirty="0">
                        <a:latin typeface="Montserrat" panose="02000505000000020004" pitchFamily="2" charset="0"/>
                      </a:endParaRPr>
                    </a:p>
                    <a:p>
                      <a:pPr marL="67310" algn="ctr">
                        <a:lnSpc>
                          <a:spcPct val="100000"/>
                        </a:lnSpc>
                      </a:pPr>
                      <a:r>
                        <a:rPr sz="800" spc="15" dirty="0">
                          <a:latin typeface="Montserrat" panose="02000505000000020004" pitchFamily="2" charset="0"/>
                        </a:rPr>
                        <a:t>66,304</a:t>
                      </a:r>
                      <a:endParaRPr sz="800" dirty="0">
                        <a:latin typeface="Montserrat" panose="02000505000000020004" pitchFamily="2" charset="0"/>
                        <a:cs typeface="Arial MT"/>
                      </a:endParaRPr>
                    </a:p>
                  </a:txBody>
                  <a:tcPr marL="0" marR="0" marT="57150" marB="0" anchor="ctr"/>
                </a:tc>
                <a:extLst>
                  <a:ext uri="{0D108BD9-81ED-4DB2-BD59-A6C34878D82A}">
                    <a16:rowId xmlns:a16="http://schemas.microsoft.com/office/drawing/2014/main" val="10001"/>
                  </a:ext>
                </a:extLst>
              </a:tr>
              <a:tr h="252984">
                <a:tc vMerge="1">
                  <a:txBody>
                    <a:bodyPr/>
                    <a:lstStyle/>
                    <a:p>
                      <a:pPr marL="139700">
                        <a:lnSpc>
                          <a:spcPct val="100000"/>
                        </a:lnSpc>
                        <a:spcBef>
                          <a:spcPts val="10"/>
                        </a:spcBef>
                      </a:pPr>
                      <a:endParaRPr sz="800" dirty="0">
                        <a:latin typeface="Montserrat" panose="02000505000000020004" pitchFamily="2" charset="0"/>
                        <a:cs typeface="Arial MT"/>
                      </a:endParaRPr>
                    </a:p>
                  </a:txBody>
                  <a:tcPr marL="0" marR="0" marT="1270" marB="0"/>
                </a:tc>
                <a:tc>
                  <a:txBody>
                    <a:bodyPr/>
                    <a:lstStyle/>
                    <a:p>
                      <a:pPr marL="50165" algn="ctr">
                        <a:lnSpc>
                          <a:spcPts val="869"/>
                        </a:lnSpc>
                      </a:pPr>
                      <a:r>
                        <a:rPr sz="800" spc="20" dirty="0">
                          <a:latin typeface="Montserrat" panose="02000505000000020004" pitchFamily="2" charset="0"/>
                        </a:rPr>
                        <a:t>5</a:t>
                      </a:r>
                      <a:r>
                        <a:rPr sz="800" spc="-15" dirty="0">
                          <a:latin typeface="Montserrat" panose="02000505000000020004" pitchFamily="2" charset="0"/>
                        </a:rPr>
                        <a:t> </a:t>
                      </a:r>
                      <a:r>
                        <a:rPr sz="800" spc="20" dirty="0">
                          <a:latin typeface="Montserrat" panose="02000505000000020004" pitchFamily="2" charset="0"/>
                        </a:rPr>
                        <a:t>Miles</a:t>
                      </a:r>
                      <a:endParaRPr sz="800">
                        <a:latin typeface="Montserrat" panose="02000505000000020004" pitchFamily="2" charset="0"/>
                        <a:cs typeface="Arial MT"/>
                      </a:endParaRPr>
                    </a:p>
                  </a:txBody>
                  <a:tcPr marL="0" marR="0" marT="0" marB="0" anchor="ctr"/>
                </a:tc>
                <a:tc>
                  <a:txBody>
                    <a:bodyPr/>
                    <a:lstStyle/>
                    <a:p>
                      <a:pPr marL="67310" algn="ctr">
                        <a:lnSpc>
                          <a:spcPts val="869"/>
                        </a:lnSpc>
                      </a:pPr>
                      <a:r>
                        <a:rPr sz="800" spc="-5" dirty="0">
                          <a:latin typeface="Montserrat" panose="02000505000000020004" pitchFamily="2" charset="0"/>
                        </a:rPr>
                        <a:t>168,643</a:t>
                      </a:r>
                      <a:endParaRPr sz="800" dirty="0">
                        <a:latin typeface="Montserrat" panose="02000505000000020004" pitchFamily="2" charset="0"/>
                        <a:cs typeface="Arial MT"/>
                      </a:endParaRPr>
                    </a:p>
                  </a:txBody>
                  <a:tcPr marL="0" marR="0" marT="0" marB="0" anchor="ctr"/>
                </a:tc>
                <a:extLst>
                  <a:ext uri="{0D108BD9-81ED-4DB2-BD59-A6C34878D82A}">
                    <a16:rowId xmlns:a16="http://schemas.microsoft.com/office/drawing/2014/main" val="10002"/>
                  </a:ext>
                </a:extLst>
              </a:tr>
              <a:tr h="839724">
                <a:tc>
                  <a:txBody>
                    <a:bodyPr/>
                    <a:lstStyle/>
                    <a:p>
                      <a:pPr algn="ctr">
                        <a:lnSpc>
                          <a:spcPct val="100000"/>
                        </a:lnSpc>
                      </a:pPr>
                      <a:endParaRPr sz="800" dirty="0">
                        <a:latin typeface="Montserrat" panose="02000505000000020004" pitchFamily="2" charset="0"/>
                      </a:endParaRPr>
                    </a:p>
                    <a:p>
                      <a:pPr marL="150495" algn="ctr">
                        <a:lnSpc>
                          <a:spcPct val="100000"/>
                        </a:lnSpc>
                      </a:pPr>
                      <a:r>
                        <a:rPr sz="800" spc="-10" dirty="0">
                          <a:latin typeface="Montserrat" panose="02000505000000020004" pitchFamily="2" charset="0"/>
                        </a:rPr>
                        <a:t>HOUSEHOLDS</a:t>
                      </a:r>
                      <a:endParaRPr sz="800" dirty="0">
                        <a:latin typeface="Montserrat" panose="02000505000000020004" pitchFamily="2" charset="0"/>
                        <a:cs typeface="Arial MT"/>
                      </a:endParaRPr>
                    </a:p>
                  </a:txBody>
                  <a:tcPr marL="0" marR="0" marT="0" marB="0" anchor="ctr"/>
                </a:tc>
                <a:tc>
                  <a:txBody>
                    <a:bodyPr/>
                    <a:lstStyle/>
                    <a:p>
                      <a:pPr marL="50165" algn="ctr">
                        <a:lnSpc>
                          <a:spcPct val="100000"/>
                        </a:lnSpc>
                        <a:spcBef>
                          <a:spcPts val="445"/>
                        </a:spcBef>
                      </a:pPr>
                      <a:r>
                        <a:rPr sz="800" spc="15" dirty="0">
                          <a:latin typeface="Montserrat" panose="02000505000000020004" pitchFamily="2" charset="0"/>
                        </a:rPr>
                        <a:t>1</a:t>
                      </a:r>
                      <a:r>
                        <a:rPr sz="800" spc="-45" dirty="0">
                          <a:latin typeface="Montserrat" panose="02000505000000020004" pitchFamily="2" charset="0"/>
                        </a:rPr>
                        <a:t> </a:t>
                      </a:r>
                      <a:r>
                        <a:rPr sz="800" dirty="0">
                          <a:latin typeface="Montserrat" panose="02000505000000020004" pitchFamily="2" charset="0"/>
                        </a:rPr>
                        <a:t>Mile</a:t>
                      </a:r>
                      <a:endParaRPr sz="800">
                        <a:latin typeface="Montserrat" panose="02000505000000020004" pitchFamily="2" charset="0"/>
                      </a:endParaRPr>
                    </a:p>
                    <a:p>
                      <a:pPr algn="ctr">
                        <a:lnSpc>
                          <a:spcPct val="100000"/>
                        </a:lnSpc>
                        <a:spcBef>
                          <a:spcPts val="30"/>
                        </a:spcBef>
                      </a:pPr>
                      <a:endParaRPr sz="800">
                        <a:latin typeface="Montserrat" panose="02000505000000020004" pitchFamily="2" charset="0"/>
                      </a:endParaRPr>
                    </a:p>
                    <a:p>
                      <a:pPr marL="50165" algn="ctr">
                        <a:lnSpc>
                          <a:spcPct val="100000"/>
                        </a:lnSpc>
                      </a:pPr>
                      <a:r>
                        <a:rPr sz="800" dirty="0">
                          <a:latin typeface="Montserrat" panose="02000505000000020004" pitchFamily="2" charset="0"/>
                        </a:rPr>
                        <a:t>3</a:t>
                      </a:r>
                      <a:r>
                        <a:rPr sz="800" spc="35" dirty="0">
                          <a:latin typeface="Montserrat" panose="02000505000000020004" pitchFamily="2" charset="0"/>
                        </a:rPr>
                        <a:t> </a:t>
                      </a:r>
                      <a:r>
                        <a:rPr sz="800" dirty="0">
                          <a:latin typeface="Montserrat" panose="02000505000000020004" pitchFamily="2" charset="0"/>
                        </a:rPr>
                        <a:t>M</a:t>
                      </a:r>
                      <a:r>
                        <a:rPr sz="800" spc="5" dirty="0">
                          <a:latin typeface="Montserrat" panose="02000505000000020004" pitchFamily="2" charset="0"/>
                        </a:rPr>
                        <a:t>ile</a:t>
                      </a:r>
                      <a:r>
                        <a:rPr sz="800" dirty="0">
                          <a:latin typeface="Montserrat" panose="02000505000000020004" pitchFamily="2" charset="0"/>
                        </a:rPr>
                        <a:t>s</a:t>
                      </a:r>
                      <a:endParaRPr sz="800">
                        <a:latin typeface="Montserrat" panose="02000505000000020004" pitchFamily="2" charset="0"/>
                      </a:endParaRPr>
                    </a:p>
                    <a:p>
                      <a:pPr algn="ctr">
                        <a:lnSpc>
                          <a:spcPct val="100000"/>
                        </a:lnSpc>
                        <a:spcBef>
                          <a:spcPts val="5"/>
                        </a:spcBef>
                      </a:pPr>
                      <a:endParaRPr sz="800">
                        <a:latin typeface="Montserrat" panose="02000505000000020004" pitchFamily="2" charset="0"/>
                      </a:endParaRPr>
                    </a:p>
                    <a:p>
                      <a:pPr marL="50165" algn="ctr">
                        <a:lnSpc>
                          <a:spcPct val="100000"/>
                        </a:lnSpc>
                        <a:spcBef>
                          <a:spcPts val="5"/>
                        </a:spcBef>
                      </a:pPr>
                      <a:r>
                        <a:rPr sz="800" dirty="0">
                          <a:latin typeface="Montserrat" panose="02000505000000020004" pitchFamily="2" charset="0"/>
                        </a:rPr>
                        <a:t>5</a:t>
                      </a:r>
                      <a:r>
                        <a:rPr sz="800" spc="35" dirty="0">
                          <a:latin typeface="Montserrat" panose="02000505000000020004" pitchFamily="2" charset="0"/>
                        </a:rPr>
                        <a:t> </a:t>
                      </a:r>
                      <a:r>
                        <a:rPr sz="800" dirty="0">
                          <a:latin typeface="Montserrat" panose="02000505000000020004" pitchFamily="2" charset="0"/>
                        </a:rPr>
                        <a:t>M</a:t>
                      </a:r>
                      <a:r>
                        <a:rPr sz="800" spc="5" dirty="0">
                          <a:latin typeface="Montserrat" panose="02000505000000020004" pitchFamily="2" charset="0"/>
                        </a:rPr>
                        <a:t>ile</a:t>
                      </a:r>
                      <a:r>
                        <a:rPr sz="800" dirty="0">
                          <a:latin typeface="Montserrat" panose="02000505000000020004" pitchFamily="2" charset="0"/>
                        </a:rPr>
                        <a:t>s</a:t>
                      </a:r>
                      <a:endParaRPr sz="800">
                        <a:latin typeface="Montserrat" panose="02000505000000020004" pitchFamily="2" charset="0"/>
                        <a:cs typeface="Arial MT"/>
                      </a:endParaRPr>
                    </a:p>
                  </a:txBody>
                  <a:tcPr marL="0" marR="0" marT="56515" marB="0" anchor="ctr"/>
                </a:tc>
                <a:tc>
                  <a:txBody>
                    <a:bodyPr/>
                    <a:lstStyle/>
                    <a:p>
                      <a:pPr marL="106680" algn="ctr">
                        <a:lnSpc>
                          <a:spcPct val="100000"/>
                        </a:lnSpc>
                        <a:spcBef>
                          <a:spcPts val="445"/>
                        </a:spcBef>
                      </a:pPr>
                      <a:r>
                        <a:rPr sz="800" spc="5" dirty="0">
                          <a:latin typeface="Montserrat" panose="02000505000000020004" pitchFamily="2" charset="0"/>
                        </a:rPr>
                        <a:t>4,100</a:t>
                      </a:r>
                      <a:endParaRPr sz="800" dirty="0">
                        <a:latin typeface="Montserrat" panose="02000505000000020004" pitchFamily="2" charset="0"/>
                      </a:endParaRPr>
                    </a:p>
                    <a:p>
                      <a:pPr algn="ctr">
                        <a:lnSpc>
                          <a:spcPct val="100000"/>
                        </a:lnSpc>
                        <a:spcBef>
                          <a:spcPts val="30"/>
                        </a:spcBef>
                      </a:pPr>
                      <a:endParaRPr sz="800" dirty="0">
                        <a:latin typeface="Montserrat" panose="02000505000000020004" pitchFamily="2" charset="0"/>
                      </a:endParaRPr>
                    </a:p>
                    <a:p>
                      <a:pPr marL="106680" algn="ctr">
                        <a:lnSpc>
                          <a:spcPct val="100000"/>
                        </a:lnSpc>
                      </a:pPr>
                      <a:r>
                        <a:rPr sz="800" spc="-15" dirty="0">
                          <a:latin typeface="Montserrat" panose="02000505000000020004" pitchFamily="2" charset="0"/>
                        </a:rPr>
                        <a:t>26,743</a:t>
                      </a:r>
                      <a:endParaRPr sz="800" dirty="0">
                        <a:latin typeface="Montserrat" panose="02000505000000020004" pitchFamily="2" charset="0"/>
                      </a:endParaRPr>
                    </a:p>
                    <a:p>
                      <a:pPr algn="ctr">
                        <a:lnSpc>
                          <a:spcPct val="100000"/>
                        </a:lnSpc>
                        <a:spcBef>
                          <a:spcPts val="5"/>
                        </a:spcBef>
                      </a:pPr>
                      <a:endParaRPr sz="800" dirty="0">
                        <a:latin typeface="Montserrat" panose="02000505000000020004" pitchFamily="2" charset="0"/>
                      </a:endParaRPr>
                    </a:p>
                    <a:p>
                      <a:pPr marL="106680" algn="ctr">
                        <a:lnSpc>
                          <a:spcPct val="100000"/>
                        </a:lnSpc>
                        <a:spcBef>
                          <a:spcPts val="5"/>
                        </a:spcBef>
                      </a:pPr>
                      <a:r>
                        <a:rPr sz="800" spc="-5" dirty="0">
                          <a:latin typeface="Montserrat" panose="02000505000000020004" pitchFamily="2" charset="0"/>
                        </a:rPr>
                        <a:t>66,674</a:t>
                      </a:r>
                      <a:endParaRPr sz="800" dirty="0">
                        <a:latin typeface="Montserrat" panose="02000505000000020004" pitchFamily="2" charset="0"/>
                        <a:cs typeface="Arial MT"/>
                      </a:endParaRPr>
                    </a:p>
                  </a:txBody>
                  <a:tcPr marL="0" marR="0" marT="56515" marB="0" anchor="ctr"/>
                </a:tc>
                <a:extLst>
                  <a:ext uri="{0D108BD9-81ED-4DB2-BD59-A6C34878D82A}">
                    <a16:rowId xmlns:a16="http://schemas.microsoft.com/office/drawing/2014/main" val="10003"/>
                  </a:ext>
                </a:extLst>
              </a:tr>
              <a:tr h="975359">
                <a:tc>
                  <a:txBody>
                    <a:bodyPr/>
                    <a:lstStyle/>
                    <a:p>
                      <a:pPr algn="ctr">
                        <a:lnSpc>
                          <a:spcPct val="100000"/>
                        </a:lnSpc>
                      </a:pPr>
                      <a:r>
                        <a:rPr sz="800" spc="-10" dirty="0">
                          <a:latin typeface="Montserrat" panose="02000505000000020004" pitchFamily="2" charset="0"/>
                        </a:rPr>
                        <a:t>AVG.</a:t>
                      </a:r>
                      <a:r>
                        <a:rPr sz="800" spc="10" dirty="0">
                          <a:latin typeface="Montserrat" panose="02000505000000020004" pitchFamily="2" charset="0"/>
                        </a:rPr>
                        <a:t> </a:t>
                      </a:r>
                      <a:r>
                        <a:rPr sz="800" dirty="0">
                          <a:latin typeface="Montserrat" panose="02000505000000020004" pitchFamily="2" charset="0"/>
                        </a:rPr>
                        <a:t>HH</a:t>
                      </a:r>
                      <a:r>
                        <a:rPr sz="800" spc="35" dirty="0">
                          <a:latin typeface="Montserrat" panose="02000505000000020004" pitchFamily="2" charset="0"/>
                        </a:rPr>
                        <a:t> </a:t>
                      </a:r>
                      <a:r>
                        <a:rPr sz="800" spc="-10" dirty="0">
                          <a:latin typeface="Montserrat" panose="02000505000000020004" pitchFamily="2" charset="0"/>
                        </a:rPr>
                        <a:t>INCOME</a:t>
                      </a:r>
                      <a:endParaRPr sz="800" dirty="0">
                        <a:latin typeface="Montserrat" panose="02000505000000020004" pitchFamily="2" charset="0"/>
                        <a:cs typeface="Arial MT"/>
                      </a:endParaRPr>
                    </a:p>
                  </a:txBody>
                  <a:tcPr marL="0" marR="0" marT="0" marB="0" anchor="ctr"/>
                </a:tc>
                <a:tc>
                  <a:txBody>
                    <a:bodyPr/>
                    <a:lstStyle/>
                    <a:p>
                      <a:pPr marL="50165" algn="ctr">
                        <a:lnSpc>
                          <a:spcPct val="100000"/>
                        </a:lnSpc>
                        <a:spcBef>
                          <a:spcPts val="455"/>
                        </a:spcBef>
                      </a:pPr>
                      <a:r>
                        <a:rPr sz="800" spc="15" dirty="0">
                          <a:latin typeface="Montserrat" panose="02000505000000020004" pitchFamily="2" charset="0"/>
                        </a:rPr>
                        <a:t>1</a:t>
                      </a:r>
                      <a:r>
                        <a:rPr sz="800" spc="-45" dirty="0">
                          <a:latin typeface="Montserrat" panose="02000505000000020004" pitchFamily="2" charset="0"/>
                        </a:rPr>
                        <a:t> </a:t>
                      </a:r>
                      <a:r>
                        <a:rPr sz="800" dirty="0">
                          <a:latin typeface="Montserrat" panose="02000505000000020004" pitchFamily="2" charset="0"/>
                        </a:rPr>
                        <a:t>Mile</a:t>
                      </a:r>
                      <a:endParaRPr sz="800">
                        <a:latin typeface="Montserrat" panose="02000505000000020004" pitchFamily="2" charset="0"/>
                      </a:endParaRPr>
                    </a:p>
                    <a:p>
                      <a:pPr algn="ctr">
                        <a:lnSpc>
                          <a:spcPct val="100000"/>
                        </a:lnSpc>
                        <a:spcBef>
                          <a:spcPts val="30"/>
                        </a:spcBef>
                      </a:pPr>
                      <a:endParaRPr sz="800">
                        <a:latin typeface="Montserrat" panose="02000505000000020004" pitchFamily="2" charset="0"/>
                      </a:endParaRPr>
                    </a:p>
                    <a:p>
                      <a:pPr marL="50165" algn="ctr">
                        <a:lnSpc>
                          <a:spcPts val="1010"/>
                        </a:lnSpc>
                      </a:pPr>
                      <a:r>
                        <a:rPr sz="800" spc="20" dirty="0">
                          <a:latin typeface="Montserrat" panose="02000505000000020004" pitchFamily="2" charset="0"/>
                        </a:rPr>
                        <a:t>3</a:t>
                      </a:r>
                      <a:r>
                        <a:rPr sz="800" spc="-15" dirty="0">
                          <a:latin typeface="Montserrat" panose="02000505000000020004" pitchFamily="2" charset="0"/>
                        </a:rPr>
                        <a:t> </a:t>
                      </a:r>
                      <a:r>
                        <a:rPr sz="800" spc="20" dirty="0">
                          <a:latin typeface="Montserrat" panose="02000505000000020004" pitchFamily="2" charset="0"/>
                        </a:rPr>
                        <a:t>Miles</a:t>
                      </a:r>
                      <a:endParaRPr sz="800">
                        <a:latin typeface="Montserrat" panose="02000505000000020004" pitchFamily="2" charset="0"/>
                      </a:endParaRPr>
                    </a:p>
                    <a:p>
                      <a:pPr marL="50165" algn="ctr">
                        <a:lnSpc>
                          <a:spcPts val="994"/>
                        </a:lnSpc>
                      </a:pPr>
                      <a:r>
                        <a:rPr sz="800" spc="10" dirty="0">
                          <a:latin typeface="Montserrat" panose="02000505000000020004" pitchFamily="2" charset="0"/>
                        </a:rPr>
                        <a:t>$54,030</a:t>
                      </a:r>
                      <a:endParaRPr sz="800">
                        <a:latin typeface="Montserrat" panose="02000505000000020004" pitchFamily="2" charset="0"/>
                      </a:endParaRPr>
                    </a:p>
                    <a:p>
                      <a:pPr marL="50165" algn="ctr">
                        <a:lnSpc>
                          <a:spcPts val="994"/>
                        </a:lnSpc>
                      </a:pPr>
                      <a:r>
                        <a:rPr sz="800" dirty="0">
                          <a:latin typeface="Montserrat" panose="02000505000000020004" pitchFamily="2" charset="0"/>
                        </a:rPr>
                        <a:t>5</a:t>
                      </a:r>
                      <a:r>
                        <a:rPr sz="800" spc="35" dirty="0">
                          <a:latin typeface="Montserrat" panose="02000505000000020004" pitchFamily="2" charset="0"/>
                        </a:rPr>
                        <a:t> </a:t>
                      </a:r>
                      <a:r>
                        <a:rPr sz="800" dirty="0">
                          <a:latin typeface="Montserrat" panose="02000505000000020004" pitchFamily="2" charset="0"/>
                        </a:rPr>
                        <a:t>M</a:t>
                      </a:r>
                      <a:r>
                        <a:rPr sz="800" spc="5" dirty="0">
                          <a:latin typeface="Montserrat" panose="02000505000000020004" pitchFamily="2" charset="0"/>
                        </a:rPr>
                        <a:t>ile</a:t>
                      </a:r>
                      <a:r>
                        <a:rPr sz="800" dirty="0">
                          <a:latin typeface="Montserrat" panose="02000505000000020004" pitchFamily="2" charset="0"/>
                        </a:rPr>
                        <a:t>s</a:t>
                      </a:r>
                      <a:endParaRPr sz="800">
                        <a:latin typeface="Montserrat" panose="02000505000000020004" pitchFamily="2" charset="0"/>
                      </a:endParaRPr>
                    </a:p>
                    <a:p>
                      <a:pPr marL="50165" algn="ctr">
                        <a:lnSpc>
                          <a:spcPts val="1010"/>
                        </a:lnSpc>
                      </a:pPr>
                      <a:r>
                        <a:rPr sz="800" spc="-5" dirty="0">
                          <a:latin typeface="Montserrat" panose="02000505000000020004" pitchFamily="2" charset="0"/>
                        </a:rPr>
                        <a:t>$55,245</a:t>
                      </a:r>
                      <a:endParaRPr sz="800">
                        <a:latin typeface="Montserrat" panose="02000505000000020004" pitchFamily="2" charset="0"/>
                        <a:cs typeface="Arial MT"/>
                      </a:endParaRPr>
                    </a:p>
                  </a:txBody>
                  <a:tcPr marL="0" marR="0" marT="57785" marB="0" anchor="ctr"/>
                </a:tc>
                <a:tc>
                  <a:txBody>
                    <a:bodyPr/>
                    <a:lstStyle/>
                    <a:p>
                      <a:pPr marL="59055" algn="ctr">
                        <a:lnSpc>
                          <a:spcPct val="100000"/>
                        </a:lnSpc>
                        <a:spcBef>
                          <a:spcPts val="455"/>
                        </a:spcBef>
                      </a:pPr>
                      <a:r>
                        <a:rPr sz="800" spc="5" dirty="0">
                          <a:latin typeface="Montserrat" panose="02000505000000020004" pitchFamily="2" charset="0"/>
                        </a:rPr>
                        <a:t>$70,508</a:t>
                      </a:r>
                      <a:endParaRPr sz="800" dirty="0">
                        <a:latin typeface="Montserrat" panose="02000505000000020004" pitchFamily="2" charset="0"/>
                        <a:cs typeface="Calibri"/>
                      </a:endParaRPr>
                    </a:p>
                  </a:txBody>
                  <a:tcPr marL="0" marR="0" marT="57785" marB="0" anchor="ct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255052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6096000" y="1149532"/>
            <a:ext cx="0" cy="1713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7906" b="7906"/>
          <a:stretch>
            <a:fillRect/>
          </a:stretch>
        </p:blipFill>
        <p:spPr/>
      </p:pic>
      <p:sp>
        <p:nvSpPr>
          <p:cNvPr id="13"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NEIGHBOURHOOD</a:t>
            </a:r>
          </a:p>
        </p:txBody>
      </p:sp>
      <p:sp>
        <p:nvSpPr>
          <p:cNvPr id="5" name="Rectangle 4"/>
          <p:cNvSpPr/>
          <p:nvPr/>
        </p:nvSpPr>
        <p:spPr>
          <a:xfrm>
            <a:off x="513807" y="1062432"/>
            <a:ext cx="4397828" cy="1015663"/>
          </a:xfrm>
          <a:prstGeom prst="rect">
            <a:avLst/>
          </a:prstGeom>
        </p:spPr>
        <p:txBody>
          <a:bodyPr wrap="square">
            <a:spAutoFit/>
          </a:bodyPr>
          <a:lstStyle/>
          <a:p>
            <a:pPr marL="12700">
              <a:lnSpc>
                <a:spcPct val="100000"/>
              </a:lnSpc>
              <a:spcBef>
                <a:spcPts val="95"/>
              </a:spcBef>
              <a:buClr>
                <a:srgbClr val="9ABB64"/>
              </a:buClr>
              <a:tabLst>
                <a:tab pos="469265" algn="l"/>
                <a:tab pos="469900" algn="l"/>
              </a:tabLst>
            </a:pPr>
            <a:r>
              <a:rPr lang="en-US" b="1" spc="90" dirty="0">
                <a:latin typeface="Montserrat" panose="02000505000000020004" pitchFamily="2" charset="0"/>
                <a:cs typeface="Cambria"/>
              </a:rPr>
              <a:t>SCHOOLS</a:t>
            </a:r>
            <a:endParaRPr lang="en-US" dirty="0">
              <a:latin typeface="Montserrat" panose="02000505000000020004" pitchFamily="2" charset="0"/>
              <a:cs typeface="Cambria"/>
            </a:endParaRPr>
          </a:p>
          <a:p>
            <a:pPr marL="469266" lvl="1">
              <a:lnSpc>
                <a:spcPct val="100000"/>
              </a:lnSpc>
              <a:spcBef>
                <a:spcPts val="20"/>
              </a:spcBef>
              <a:buClr>
                <a:srgbClr val="9ABB64"/>
              </a:buClr>
              <a:tabLst>
                <a:tab pos="926465" algn="l"/>
                <a:tab pos="927735" algn="l"/>
              </a:tabLst>
            </a:pPr>
            <a:r>
              <a:rPr lang="en-US" sz="1400" spc="45" dirty="0">
                <a:latin typeface="Montserrat" panose="02000505000000020004" pitchFamily="2" charset="0"/>
                <a:cs typeface="Cambria"/>
              </a:rPr>
              <a:t>Woodward</a:t>
            </a:r>
            <a:r>
              <a:rPr lang="en-US" sz="1400" spc="40" dirty="0">
                <a:latin typeface="Montserrat" panose="02000505000000020004" pitchFamily="2" charset="0"/>
                <a:cs typeface="Cambria"/>
              </a:rPr>
              <a:t> </a:t>
            </a:r>
            <a:r>
              <a:rPr lang="en-US" sz="1400" spc="120" dirty="0">
                <a:latin typeface="Montserrat" panose="02000505000000020004" pitchFamily="2" charset="0"/>
                <a:cs typeface="Cambria"/>
              </a:rPr>
              <a:t>Academy</a:t>
            </a:r>
            <a:r>
              <a:rPr lang="en-US" sz="1400" spc="35" dirty="0">
                <a:latin typeface="Montserrat" panose="02000505000000020004" pitchFamily="2" charset="0"/>
                <a:cs typeface="Cambria"/>
              </a:rPr>
              <a:t> </a:t>
            </a:r>
            <a:r>
              <a:rPr lang="en-US" sz="1400" spc="55" dirty="0">
                <a:latin typeface="Montserrat" panose="02000505000000020004" pitchFamily="2" charset="0"/>
                <a:cs typeface="Cambria"/>
              </a:rPr>
              <a:t>Primary</a:t>
            </a:r>
            <a:r>
              <a:rPr lang="en-US" sz="1400" spc="20" dirty="0">
                <a:latin typeface="Montserrat" panose="02000505000000020004" pitchFamily="2" charset="0"/>
                <a:cs typeface="Cambria"/>
              </a:rPr>
              <a:t> </a:t>
            </a:r>
            <a:r>
              <a:rPr lang="en-US" sz="1400" spc="80" dirty="0">
                <a:latin typeface="Montserrat" panose="02000505000000020004" pitchFamily="2" charset="0"/>
                <a:cs typeface="Cambria"/>
              </a:rPr>
              <a:t>School</a:t>
            </a:r>
            <a:endParaRPr lang="en-US" sz="1400" dirty="0">
              <a:latin typeface="Montserrat" panose="02000505000000020004" pitchFamily="2" charset="0"/>
              <a:cs typeface="Cambria"/>
            </a:endParaRPr>
          </a:p>
          <a:p>
            <a:pPr marL="469266" lvl="1">
              <a:lnSpc>
                <a:spcPct val="100000"/>
              </a:lnSpc>
              <a:buClr>
                <a:srgbClr val="9ABB64"/>
              </a:buClr>
              <a:tabLst>
                <a:tab pos="926465" algn="l"/>
                <a:tab pos="927735" algn="l"/>
              </a:tabLst>
            </a:pPr>
            <a:r>
              <a:rPr lang="en-US" sz="1400" spc="45" dirty="0">
                <a:latin typeface="Montserrat" panose="02000505000000020004" pitchFamily="2" charset="0"/>
                <a:cs typeface="Cambria"/>
              </a:rPr>
              <a:t>Woodward </a:t>
            </a:r>
            <a:r>
              <a:rPr lang="en-US" sz="1400" spc="120" dirty="0">
                <a:latin typeface="Montserrat" panose="02000505000000020004" pitchFamily="2" charset="0"/>
                <a:cs typeface="Cambria"/>
              </a:rPr>
              <a:t>Academy</a:t>
            </a:r>
            <a:r>
              <a:rPr lang="en-US" sz="1400" spc="35" dirty="0">
                <a:latin typeface="Montserrat" panose="02000505000000020004" pitchFamily="2" charset="0"/>
                <a:cs typeface="Cambria"/>
              </a:rPr>
              <a:t> </a:t>
            </a:r>
            <a:r>
              <a:rPr lang="en-US" sz="1400" spc="40" dirty="0">
                <a:latin typeface="Montserrat" panose="02000505000000020004" pitchFamily="2" charset="0"/>
                <a:cs typeface="Cambria"/>
              </a:rPr>
              <a:t>Private</a:t>
            </a:r>
            <a:r>
              <a:rPr lang="en-US" sz="1400" spc="45" dirty="0">
                <a:latin typeface="Montserrat" panose="02000505000000020004" pitchFamily="2" charset="0"/>
                <a:cs typeface="Cambria"/>
              </a:rPr>
              <a:t> </a:t>
            </a:r>
            <a:r>
              <a:rPr lang="en-US" sz="1400" spc="95" dirty="0">
                <a:latin typeface="Montserrat" panose="02000505000000020004" pitchFamily="2" charset="0"/>
                <a:cs typeface="Cambria"/>
              </a:rPr>
              <a:t>School,</a:t>
            </a:r>
            <a:r>
              <a:rPr lang="en-US" sz="1400" spc="-110" dirty="0">
                <a:latin typeface="Montserrat" panose="02000505000000020004" pitchFamily="2" charset="0"/>
                <a:cs typeface="Cambria"/>
              </a:rPr>
              <a:t> </a:t>
            </a:r>
            <a:r>
              <a:rPr lang="en-US" sz="1400" spc="110" dirty="0">
                <a:latin typeface="Montserrat" panose="02000505000000020004" pitchFamily="2" charset="0"/>
                <a:cs typeface="Cambria"/>
              </a:rPr>
              <a:t>Middle,</a:t>
            </a:r>
            <a:r>
              <a:rPr lang="en-US" sz="1400" spc="-100" dirty="0">
                <a:latin typeface="Montserrat" panose="02000505000000020004" pitchFamily="2" charset="0"/>
                <a:cs typeface="Cambria"/>
              </a:rPr>
              <a:t> </a:t>
            </a:r>
            <a:r>
              <a:rPr lang="en-US" sz="1400" spc="85" dirty="0">
                <a:latin typeface="Montserrat" panose="02000505000000020004" pitchFamily="2" charset="0"/>
                <a:cs typeface="Cambria"/>
              </a:rPr>
              <a:t>and</a:t>
            </a:r>
            <a:r>
              <a:rPr lang="en-US" sz="1400" spc="50" dirty="0">
                <a:latin typeface="Montserrat" panose="02000505000000020004" pitchFamily="2" charset="0"/>
                <a:cs typeface="Cambria"/>
              </a:rPr>
              <a:t> </a:t>
            </a:r>
            <a:r>
              <a:rPr lang="en-US" sz="1400" spc="20" dirty="0">
                <a:latin typeface="Montserrat" panose="02000505000000020004" pitchFamily="2" charset="0"/>
                <a:cs typeface="Cambria"/>
              </a:rPr>
              <a:t>Lower</a:t>
            </a:r>
            <a:r>
              <a:rPr lang="en-US" sz="1400" spc="30" dirty="0">
                <a:latin typeface="Montserrat" panose="02000505000000020004" pitchFamily="2" charset="0"/>
                <a:cs typeface="Cambria"/>
              </a:rPr>
              <a:t> </a:t>
            </a:r>
            <a:r>
              <a:rPr lang="en-US" sz="1400" spc="80" dirty="0">
                <a:latin typeface="Montserrat" panose="02000505000000020004" pitchFamily="2" charset="0"/>
                <a:cs typeface="Cambria"/>
              </a:rPr>
              <a:t>School</a:t>
            </a:r>
            <a:endParaRPr lang="en-US" dirty="0"/>
          </a:p>
        </p:txBody>
      </p:sp>
      <p:sp>
        <p:nvSpPr>
          <p:cNvPr id="17" name="object 5"/>
          <p:cNvSpPr txBox="1"/>
          <p:nvPr/>
        </p:nvSpPr>
        <p:spPr>
          <a:xfrm>
            <a:off x="6143897" y="1149532"/>
            <a:ext cx="5743303" cy="1810111"/>
          </a:xfrm>
          <a:prstGeom prst="rect">
            <a:avLst/>
          </a:prstGeom>
        </p:spPr>
        <p:txBody>
          <a:bodyPr vert="horz" wrap="square" lIns="0" tIns="12065" rIns="0" bIns="0" rtlCol="0">
            <a:spAutoFit/>
          </a:bodyPr>
          <a:lstStyle/>
          <a:p>
            <a:pPr marL="203200">
              <a:lnSpc>
                <a:spcPct val="100000"/>
              </a:lnSpc>
              <a:spcBef>
                <a:spcPts val="1614"/>
              </a:spcBef>
              <a:buClr>
                <a:srgbClr val="9ABB64"/>
              </a:buClr>
              <a:tabLst>
                <a:tab pos="659765" algn="l"/>
                <a:tab pos="660400" algn="l"/>
              </a:tabLst>
            </a:pPr>
            <a:r>
              <a:rPr lang="en-US" b="1" spc="50" dirty="0">
                <a:latin typeface="Montserrat" panose="02000505000000020004" pitchFamily="2" charset="0"/>
                <a:cs typeface="Cambria"/>
              </a:rPr>
              <a:t>TRANSPORTATION</a:t>
            </a:r>
            <a:endParaRPr lang="en-US" dirty="0">
              <a:latin typeface="Montserrat" panose="02000505000000020004" pitchFamily="2" charset="0"/>
              <a:cs typeface="Cambria"/>
            </a:endParaRPr>
          </a:p>
          <a:p>
            <a:pPr marL="659766" lvl="1">
              <a:lnSpc>
                <a:spcPct val="100000"/>
              </a:lnSpc>
              <a:spcBef>
                <a:spcPts val="20"/>
              </a:spcBef>
              <a:buClr>
                <a:srgbClr val="9ABB64"/>
              </a:buClr>
              <a:tabLst>
                <a:tab pos="1116965" algn="l"/>
                <a:tab pos="1118235" algn="l"/>
              </a:tabLst>
            </a:pPr>
            <a:r>
              <a:rPr lang="en-US" sz="1400" spc="50" dirty="0">
                <a:latin typeface="Montserrat" panose="02000505000000020004" pitchFamily="2" charset="0"/>
                <a:cs typeface="Cambria"/>
              </a:rPr>
              <a:t>Marta</a:t>
            </a:r>
            <a:r>
              <a:rPr lang="en-US" sz="1400" spc="35" dirty="0">
                <a:latin typeface="Montserrat" panose="02000505000000020004" pitchFamily="2" charset="0"/>
                <a:cs typeface="Cambria"/>
              </a:rPr>
              <a:t> </a:t>
            </a:r>
            <a:r>
              <a:rPr lang="en-US" sz="1400" spc="20" dirty="0">
                <a:latin typeface="Montserrat" panose="02000505000000020004" pitchFamily="2" charset="0"/>
                <a:cs typeface="Cambria"/>
              </a:rPr>
              <a:t>Station</a:t>
            </a:r>
            <a:r>
              <a:rPr lang="en-US" sz="1400" spc="45" dirty="0">
                <a:latin typeface="Montserrat" panose="02000505000000020004" pitchFamily="2" charset="0"/>
                <a:cs typeface="Cambria"/>
              </a:rPr>
              <a:t> </a:t>
            </a:r>
            <a:r>
              <a:rPr lang="en-US" sz="1400" spc="85" dirty="0">
                <a:latin typeface="Montserrat" panose="02000505000000020004" pitchFamily="2" charset="0"/>
                <a:cs typeface="Cambria"/>
              </a:rPr>
              <a:t>and</a:t>
            </a:r>
            <a:r>
              <a:rPr lang="en-US" sz="1400" spc="60" dirty="0">
                <a:latin typeface="Montserrat" panose="02000505000000020004" pitchFamily="2" charset="0"/>
                <a:cs typeface="Cambria"/>
              </a:rPr>
              <a:t> </a:t>
            </a:r>
            <a:r>
              <a:rPr lang="en-US" sz="1400" spc="50" dirty="0">
                <a:latin typeface="Montserrat" panose="02000505000000020004" pitchFamily="2" charset="0"/>
                <a:cs typeface="Cambria"/>
              </a:rPr>
              <a:t>Marta</a:t>
            </a:r>
            <a:r>
              <a:rPr lang="en-US" sz="1400" spc="25" dirty="0">
                <a:latin typeface="Montserrat" panose="02000505000000020004" pitchFamily="2" charset="0"/>
                <a:cs typeface="Cambria"/>
              </a:rPr>
              <a:t> </a:t>
            </a:r>
            <a:r>
              <a:rPr lang="en-US" sz="1400" spc="5" dirty="0">
                <a:latin typeface="Montserrat" panose="02000505000000020004" pitchFamily="2" charset="0"/>
                <a:cs typeface="Cambria"/>
              </a:rPr>
              <a:t>Bus</a:t>
            </a:r>
            <a:r>
              <a:rPr lang="en-US" sz="1400" spc="55" dirty="0">
                <a:latin typeface="Montserrat" panose="02000505000000020004" pitchFamily="2" charset="0"/>
                <a:cs typeface="Cambria"/>
              </a:rPr>
              <a:t> </a:t>
            </a:r>
            <a:r>
              <a:rPr lang="en-US" sz="1400" spc="40" dirty="0">
                <a:latin typeface="Montserrat" panose="02000505000000020004" pitchFamily="2" charset="0"/>
                <a:cs typeface="Cambria"/>
              </a:rPr>
              <a:t>Routes </a:t>
            </a:r>
            <a:r>
              <a:rPr lang="en-US" sz="1400" spc="95" dirty="0">
                <a:latin typeface="Montserrat" panose="02000505000000020004" pitchFamily="2" charset="0"/>
                <a:cs typeface="Cambria"/>
              </a:rPr>
              <a:t>Nearby</a:t>
            </a:r>
            <a:endParaRPr lang="en-US" sz="1400" dirty="0">
              <a:latin typeface="Montserrat" panose="02000505000000020004" pitchFamily="2" charset="0"/>
              <a:cs typeface="Cambria"/>
            </a:endParaRPr>
          </a:p>
          <a:p>
            <a:pPr marL="659766" marR="5080" lvl="1">
              <a:lnSpc>
                <a:spcPct val="100000"/>
              </a:lnSpc>
              <a:buClr>
                <a:srgbClr val="9ABB64"/>
              </a:buClr>
              <a:tabLst>
                <a:tab pos="1116965" algn="l"/>
                <a:tab pos="1118235" algn="l"/>
              </a:tabLst>
            </a:pPr>
            <a:r>
              <a:rPr lang="en-US" sz="1400" spc="30" dirty="0">
                <a:latin typeface="Montserrat" panose="02000505000000020004" pitchFamily="2" charset="0"/>
                <a:cs typeface="Cambria"/>
              </a:rPr>
              <a:t>Attractions </a:t>
            </a:r>
            <a:r>
              <a:rPr lang="en-US" sz="1400" spc="5" dirty="0">
                <a:latin typeface="Montserrat" panose="02000505000000020004" pitchFamily="2" charset="0"/>
                <a:cs typeface="Cambria"/>
              </a:rPr>
              <a:t>to </a:t>
            </a:r>
            <a:r>
              <a:rPr lang="en-US" sz="1400" spc="45" dirty="0">
                <a:latin typeface="Montserrat" panose="02000505000000020004" pitchFamily="2" charset="0"/>
                <a:cs typeface="Cambria"/>
              </a:rPr>
              <a:t>the </a:t>
            </a:r>
            <a:r>
              <a:rPr lang="en-US" sz="1400" spc="60" dirty="0">
                <a:latin typeface="Montserrat" panose="02000505000000020004" pitchFamily="2" charset="0"/>
                <a:cs typeface="Cambria"/>
              </a:rPr>
              <a:t>city </a:t>
            </a:r>
            <a:r>
              <a:rPr lang="en-US" sz="1400" spc="55" dirty="0">
                <a:latin typeface="Montserrat" panose="02000505000000020004" pitchFamily="2" charset="0"/>
                <a:cs typeface="Cambria"/>
              </a:rPr>
              <a:t>are </a:t>
            </a:r>
            <a:r>
              <a:rPr lang="en-US" sz="1400" spc="65" dirty="0">
                <a:latin typeface="Montserrat" panose="02000505000000020004" pitchFamily="2" charset="0"/>
                <a:cs typeface="Cambria"/>
              </a:rPr>
              <a:t>about </a:t>
            </a:r>
            <a:r>
              <a:rPr lang="en-US" sz="1400" spc="-25" dirty="0">
                <a:latin typeface="Montserrat" panose="02000505000000020004" pitchFamily="2" charset="0"/>
                <a:cs typeface="Cambria"/>
              </a:rPr>
              <a:t>15 </a:t>
            </a:r>
            <a:r>
              <a:rPr lang="en-US" sz="1400" spc="40" dirty="0">
                <a:latin typeface="Montserrat" panose="02000505000000020004" pitchFamily="2" charset="0"/>
                <a:cs typeface="Cambria"/>
              </a:rPr>
              <a:t>minutes </a:t>
            </a:r>
            <a:r>
              <a:rPr lang="en-US" sz="1400" spc="70" dirty="0">
                <a:latin typeface="Montserrat" panose="02000505000000020004" pitchFamily="2" charset="0"/>
                <a:cs typeface="Cambria"/>
              </a:rPr>
              <a:t>commute </a:t>
            </a:r>
            <a:r>
              <a:rPr lang="en-US" sz="1400" spc="5" dirty="0">
                <a:latin typeface="Montserrat" panose="02000505000000020004" pitchFamily="2" charset="0"/>
                <a:cs typeface="Cambria"/>
              </a:rPr>
              <a:t>without </a:t>
            </a:r>
            <a:r>
              <a:rPr lang="en-US" sz="1400" spc="40" dirty="0">
                <a:latin typeface="Montserrat" panose="02000505000000020004" pitchFamily="2" charset="0"/>
                <a:cs typeface="Cambria"/>
              </a:rPr>
              <a:t>traffic, </a:t>
            </a:r>
            <a:r>
              <a:rPr lang="en-US" sz="1400" spc="85" dirty="0">
                <a:latin typeface="Montserrat" panose="02000505000000020004" pitchFamily="2" charset="0"/>
                <a:cs typeface="Cambria"/>
              </a:rPr>
              <a:t>and </a:t>
            </a:r>
            <a:r>
              <a:rPr lang="en-US" sz="1400" spc="-430" dirty="0">
                <a:latin typeface="Montserrat" panose="02000505000000020004" pitchFamily="2" charset="0"/>
                <a:cs typeface="Cambria"/>
              </a:rPr>
              <a:t> </a:t>
            </a:r>
            <a:r>
              <a:rPr lang="en-US" sz="1400" spc="-25" dirty="0">
                <a:latin typeface="Montserrat" panose="02000505000000020004" pitchFamily="2" charset="0"/>
                <a:cs typeface="Cambria"/>
              </a:rPr>
              <a:t>35</a:t>
            </a:r>
            <a:r>
              <a:rPr lang="en-US" sz="1400" spc="55" dirty="0">
                <a:latin typeface="Montserrat" panose="02000505000000020004" pitchFamily="2" charset="0"/>
                <a:cs typeface="Cambria"/>
              </a:rPr>
              <a:t> </a:t>
            </a:r>
            <a:r>
              <a:rPr lang="en-US" sz="1400" spc="40" dirty="0">
                <a:latin typeface="Montserrat" panose="02000505000000020004" pitchFamily="2" charset="0"/>
                <a:cs typeface="Cambria"/>
              </a:rPr>
              <a:t>minutes </a:t>
            </a:r>
            <a:r>
              <a:rPr lang="en-US" sz="1400" spc="-5" dirty="0">
                <a:latin typeface="Montserrat" panose="02000505000000020004" pitchFamily="2" charset="0"/>
                <a:cs typeface="Cambria"/>
              </a:rPr>
              <a:t>with</a:t>
            </a:r>
            <a:r>
              <a:rPr lang="en-US" sz="1400" spc="60" dirty="0">
                <a:latin typeface="Montserrat" panose="02000505000000020004" pitchFamily="2" charset="0"/>
                <a:cs typeface="Cambria"/>
              </a:rPr>
              <a:t> </a:t>
            </a:r>
            <a:r>
              <a:rPr lang="en-US" sz="1400" spc="40" dirty="0">
                <a:latin typeface="Montserrat" panose="02000505000000020004" pitchFamily="2" charset="0"/>
                <a:cs typeface="Cambria"/>
              </a:rPr>
              <a:t>traffic.</a:t>
            </a:r>
            <a:endParaRPr lang="en-US" sz="1400" dirty="0">
              <a:latin typeface="Montserrat" panose="02000505000000020004" pitchFamily="2" charset="0"/>
              <a:cs typeface="Cambria"/>
            </a:endParaRPr>
          </a:p>
          <a:p>
            <a:pPr marL="659766" lvl="1">
              <a:lnSpc>
                <a:spcPct val="100000"/>
              </a:lnSpc>
              <a:buClr>
                <a:srgbClr val="9ABB64"/>
              </a:buClr>
              <a:tabLst>
                <a:tab pos="1116965" algn="l"/>
                <a:tab pos="1118235" algn="l"/>
              </a:tabLst>
            </a:pPr>
            <a:r>
              <a:rPr lang="en-US" sz="1400" spc="35" dirty="0">
                <a:latin typeface="Montserrat" panose="02000505000000020004" pitchFamily="2" charset="0"/>
                <a:cs typeface="Cambria"/>
              </a:rPr>
              <a:t>Restaurants,</a:t>
            </a:r>
            <a:r>
              <a:rPr lang="en-US" sz="1400" spc="-114" dirty="0">
                <a:latin typeface="Montserrat" panose="02000505000000020004" pitchFamily="2" charset="0"/>
                <a:cs typeface="Cambria"/>
              </a:rPr>
              <a:t> </a:t>
            </a:r>
            <a:r>
              <a:rPr lang="en-US" sz="1400" spc="105" dirty="0">
                <a:latin typeface="Montserrat" panose="02000505000000020004" pitchFamily="2" charset="0"/>
                <a:cs typeface="Cambria"/>
              </a:rPr>
              <a:t>grocery</a:t>
            </a:r>
            <a:r>
              <a:rPr lang="en-US" sz="1400" spc="50" dirty="0">
                <a:latin typeface="Montserrat" panose="02000505000000020004" pitchFamily="2" charset="0"/>
                <a:cs typeface="Cambria"/>
              </a:rPr>
              <a:t> stores,</a:t>
            </a:r>
            <a:r>
              <a:rPr lang="en-US" sz="1400" spc="-110" dirty="0">
                <a:latin typeface="Montserrat" panose="02000505000000020004" pitchFamily="2" charset="0"/>
                <a:cs typeface="Cambria"/>
              </a:rPr>
              <a:t> </a:t>
            </a:r>
            <a:r>
              <a:rPr lang="en-US" sz="1400" spc="85" dirty="0">
                <a:latin typeface="Montserrat" panose="02000505000000020004" pitchFamily="2" charset="0"/>
                <a:cs typeface="Cambria"/>
              </a:rPr>
              <a:t>and</a:t>
            </a:r>
            <a:r>
              <a:rPr lang="en-US" sz="1400" spc="65" dirty="0">
                <a:latin typeface="Montserrat" panose="02000505000000020004" pitchFamily="2" charset="0"/>
                <a:cs typeface="Cambria"/>
              </a:rPr>
              <a:t> </a:t>
            </a:r>
            <a:r>
              <a:rPr lang="en-US" sz="1400" spc="60" dirty="0">
                <a:latin typeface="Montserrat" panose="02000505000000020004" pitchFamily="2" charset="0"/>
                <a:cs typeface="Cambria"/>
              </a:rPr>
              <a:t>convenient</a:t>
            </a:r>
            <a:r>
              <a:rPr lang="en-US" sz="1400" spc="50" dirty="0">
                <a:latin typeface="Montserrat" panose="02000505000000020004" pitchFamily="2" charset="0"/>
                <a:cs typeface="Cambria"/>
              </a:rPr>
              <a:t> </a:t>
            </a:r>
            <a:r>
              <a:rPr lang="en-US" sz="1400" spc="30" dirty="0">
                <a:latin typeface="Montserrat" panose="02000505000000020004" pitchFamily="2" charset="0"/>
                <a:cs typeface="Cambria"/>
              </a:rPr>
              <a:t>stores</a:t>
            </a:r>
            <a:r>
              <a:rPr lang="en-US" sz="1400" spc="60" dirty="0">
                <a:latin typeface="Montserrat" panose="02000505000000020004" pitchFamily="2" charset="0"/>
                <a:cs typeface="Cambria"/>
              </a:rPr>
              <a:t> </a:t>
            </a:r>
            <a:r>
              <a:rPr lang="en-US" sz="1400" spc="80" dirty="0">
                <a:latin typeface="Montserrat" panose="02000505000000020004" pitchFamily="2" charset="0"/>
                <a:cs typeface="Cambria"/>
              </a:rPr>
              <a:t>less</a:t>
            </a:r>
            <a:r>
              <a:rPr lang="en-US" sz="1400" spc="50" dirty="0">
                <a:latin typeface="Montserrat" panose="02000505000000020004" pitchFamily="2" charset="0"/>
                <a:cs typeface="Cambria"/>
              </a:rPr>
              <a:t> </a:t>
            </a:r>
            <a:r>
              <a:rPr lang="en-US" sz="1400" spc="20" dirty="0">
                <a:latin typeface="Montserrat" panose="02000505000000020004" pitchFamily="2" charset="0"/>
                <a:cs typeface="Cambria"/>
              </a:rPr>
              <a:t>than</a:t>
            </a:r>
            <a:r>
              <a:rPr lang="en-US" sz="1400" spc="65" dirty="0">
                <a:latin typeface="Montserrat" panose="02000505000000020004" pitchFamily="2" charset="0"/>
                <a:cs typeface="Cambria"/>
              </a:rPr>
              <a:t> </a:t>
            </a:r>
            <a:r>
              <a:rPr lang="en-US" sz="1400" spc="-20" dirty="0">
                <a:latin typeface="Montserrat" panose="02000505000000020004" pitchFamily="2" charset="0"/>
                <a:cs typeface="Cambria"/>
              </a:rPr>
              <a:t>5</a:t>
            </a:r>
            <a:r>
              <a:rPr lang="en-US" sz="1400" spc="75" dirty="0">
                <a:latin typeface="Montserrat" panose="02000505000000020004" pitchFamily="2" charset="0"/>
                <a:cs typeface="Cambria"/>
              </a:rPr>
              <a:t> </a:t>
            </a:r>
            <a:r>
              <a:rPr lang="en-US" sz="1400" spc="35" dirty="0">
                <a:latin typeface="Montserrat" panose="02000505000000020004" pitchFamily="2" charset="0"/>
                <a:cs typeface="Cambria"/>
              </a:rPr>
              <a:t>minutes</a:t>
            </a:r>
            <a:endParaRPr lang="en-US" sz="1400" dirty="0">
              <a:latin typeface="Montserrat" panose="02000505000000020004" pitchFamily="2" charset="0"/>
              <a:cs typeface="Cambria"/>
            </a:endParaRPr>
          </a:p>
          <a:p>
            <a:pPr marL="1117600">
              <a:lnSpc>
                <a:spcPct val="100000"/>
              </a:lnSpc>
            </a:pPr>
            <a:r>
              <a:rPr lang="en-US" sz="1400" spc="30" dirty="0">
                <a:latin typeface="Montserrat" panose="02000505000000020004" pitchFamily="2" charset="0"/>
                <a:cs typeface="Cambria"/>
              </a:rPr>
              <a:t>away.</a:t>
            </a:r>
            <a:endParaRPr lang="en-US" sz="1400" dirty="0">
              <a:latin typeface="Montserrat" panose="02000505000000020004" pitchFamily="2" charset="0"/>
              <a:cs typeface="Cambria"/>
            </a:endParaRPr>
          </a:p>
          <a:p>
            <a:pPr marL="12700">
              <a:lnSpc>
                <a:spcPct val="100000"/>
              </a:lnSpc>
              <a:spcBef>
                <a:spcPts val="95"/>
              </a:spcBef>
              <a:buClr>
                <a:srgbClr val="9ABB64"/>
              </a:buClr>
              <a:tabLst>
                <a:tab pos="469265" algn="l"/>
                <a:tab pos="469900" algn="l"/>
              </a:tabLst>
            </a:pPr>
            <a:endParaRPr sz="1400" dirty="0">
              <a:latin typeface="Montserrat" panose="02000505000000020004" pitchFamily="2" charset="0"/>
              <a:cs typeface="Cambria"/>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3315384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INVESTOR RETURNS</a:t>
            </a:r>
          </a:p>
        </p:txBody>
      </p:sp>
      <p:graphicFrame>
        <p:nvGraphicFramePr>
          <p:cNvPr id="3" name="object 4"/>
          <p:cNvGraphicFramePr>
            <a:graphicFrameLocks noGrp="1"/>
          </p:cNvGraphicFramePr>
          <p:nvPr>
            <p:extLst>
              <p:ext uri="{D42A27DB-BD31-4B8C-83A1-F6EECF244321}">
                <p14:modId xmlns:p14="http://schemas.microsoft.com/office/powerpoint/2010/main" val="969697191"/>
              </p:ext>
            </p:extLst>
          </p:nvPr>
        </p:nvGraphicFramePr>
        <p:xfrm>
          <a:off x="380215" y="810088"/>
          <a:ext cx="11431570" cy="5419261"/>
        </p:xfrm>
        <a:graphic>
          <a:graphicData uri="http://schemas.openxmlformats.org/drawingml/2006/table">
            <a:tbl>
              <a:tblPr firstRow="1" bandRow="1">
                <a:tableStyleId>{F2DE63D5-997A-4646-A377-4702673A728D}</a:tableStyleId>
              </a:tblPr>
              <a:tblGrid>
                <a:gridCol w="4448578">
                  <a:extLst>
                    <a:ext uri="{9D8B030D-6E8A-4147-A177-3AD203B41FA5}">
                      <a16:colId xmlns:a16="http://schemas.microsoft.com/office/drawing/2014/main" val="20000"/>
                    </a:ext>
                  </a:extLst>
                </a:gridCol>
                <a:gridCol w="2691470">
                  <a:extLst>
                    <a:ext uri="{9D8B030D-6E8A-4147-A177-3AD203B41FA5}">
                      <a16:colId xmlns:a16="http://schemas.microsoft.com/office/drawing/2014/main" val="20001"/>
                    </a:ext>
                  </a:extLst>
                </a:gridCol>
                <a:gridCol w="2219505">
                  <a:extLst>
                    <a:ext uri="{9D8B030D-6E8A-4147-A177-3AD203B41FA5}">
                      <a16:colId xmlns:a16="http://schemas.microsoft.com/office/drawing/2014/main" val="20002"/>
                    </a:ext>
                  </a:extLst>
                </a:gridCol>
                <a:gridCol w="2072017">
                  <a:extLst>
                    <a:ext uri="{9D8B030D-6E8A-4147-A177-3AD203B41FA5}">
                      <a16:colId xmlns:a16="http://schemas.microsoft.com/office/drawing/2014/main" val="20003"/>
                    </a:ext>
                  </a:extLst>
                </a:gridCol>
              </a:tblGrid>
              <a:tr h="587770">
                <a:tc>
                  <a:txBody>
                    <a:bodyPr/>
                    <a:lstStyle/>
                    <a:p>
                      <a:pPr algn="l">
                        <a:lnSpc>
                          <a:spcPct val="100000"/>
                        </a:lnSpc>
                        <a:spcBef>
                          <a:spcPts val="20"/>
                        </a:spcBef>
                      </a:pPr>
                      <a:endParaRPr sz="1600" dirty="0">
                        <a:solidFill>
                          <a:schemeClr val="tx1"/>
                        </a:solidFill>
                        <a:latin typeface="Montserrat" panose="02000505000000020004" pitchFamily="2" charset="0"/>
                      </a:endParaRPr>
                    </a:p>
                    <a:p>
                      <a:pPr algn="l">
                        <a:lnSpc>
                          <a:spcPts val="2385"/>
                        </a:lnSpc>
                      </a:pPr>
                      <a:r>
                        <a:rPr sz="1600" u="sng" spc="10" dirty="0">
                          <a:solidFill>
                            <a:schemeClr val="tx1"/>
                          </a:solidFill>
                          <a:uFill>
                            <a:solidFill>
                              <a:srgbClr val="000000"/>
                            </a:solidFill>
                          </a:uFill>
                          <a:latin typeface="Montserrat" panose="02000505000000020004" pitchFamily="2" charset="0"/>
                        </a:rPr>
                        <a:t>PARTNERSHIP</a:t>
                      </a:r>
                      <a:r>
                        <a:rPr sz="1600" u="sng" spc="30" dirty="0">
                          <a:solidFill>
                            <a:schemeClr val="tx1"/>
                          </a:solidFill>
                          <a:uFill>
                            <a:solidFill>
                              <a:srgbClr val="000000"/>
                            </a:solidFill>
                          </a:uFill>
                          <a:latin typeface="Montserrat" panose="02000505000000020004" pitchFamily="2" charset="0"/>
                        </a:rPr>
                        <a:t> RETURNS</a:t>
                      </a:r>
                      <a:endParaRPr sz="1600" dirty="0">
                        <a:solidFill>
                          <a:schemeClr val="tx1"/>
                        </a:solidFill>
                        <a:latin typeface="Montserrat" panose="02000505000000020004" pitchFamily="2" charset="0"/>
                        <a:cs typeface="Cambria"/>
                      </a:endParaRPr>
                    </a:p>
                  </a:txBody>
                  <a:tcPr marL="0" marR="0" marT="2540" marB="0"/>
                </a:tc>
                <a:tc>
                  <a:txBody>
                    <a:bodyPr/>
                    <a:lstStyle/>
                    <a:p>
                      <a:pPr algn="ctr">
                        <a:lnSpc>
                          <a:spcPct val="100000"/>
                        </a:lnSpc>
                      </a:pPr>
                      <a:endParaRPr sz="1600" dirty="0">
                        <a:latin typeface="Montserrat" panose="02000505000000020004" pitchFamily="2" charset="0"/>
                      </a:endParaRPr>
                    </a:p>
                    <a:p>
                      <a:pPr marR="220979" algn="ctr">
                        <a:lnSpc>
                          <a:spcPts val="1885"/>
                        </a:lnSpc>
                      </a:pPr>
                      <a:r>
                        <a:rPr sz="1600" u="sng" spc="30" dirty="0">
                          <a:uFill>
                            <a:solidFill>
                              <a:srgbClr val="000000"/>
                            </a:solidFill>
                          </a:uFill>
                          <a:latin typeface="Montserrat" panose="02000505000000020004" pitchFamily="2" charset="0"/>
                        </a:rPr>
                        <a:t>ROI/Yr</a:t>
                      </a:r>
                      <a:endParaRPr sz="1600" dirty="0">
                        <a:latin typeface="Montserrat" panose="02000505000000020004" pitchFamily="2" charset="0"/>
                        <a:cs typeface="Cambria"/>
                      </a:endParaRPr>
                    </a:p>
                  </a:txBody>
                  <a:tcPr marL="0" marR="0" marT="0" marB="0"/>
                </a:tc>
                <a:tc>
                  <a:txBody>
                    <a:bodyPr/>
                    <a:lstStyle/>
                    <a:p>
                      <a:pPr algn="ctr">
                        <a:lnSpc>
                          <a:spcPct val="100000"/>
                        </a:lnSpc>
                      </a:pPr>
                      <a:endParaRPr sz="1600">
                        <a:latin typeface="Montserrat" panose="02000505000000020004" pitchFamily="2" charset="0"/>
                      </a:endParaRPr>
                    </a:p>
                    <a:p>
                      <a:pPr marR="169545" algn="ctr">
                        <a:lnSpc>
                          <a:spcPts val="1885"/>
                        </a:lnSpc>
                      </a:pPr>
                      <a:r>
                        <a:rPr sz="1600" u="sng" spc="85" dirty="0">
                          <a:uFill>
                            <a:solidFill>
                              <a:srgbClr val="000000"/>
                            </a:solidFill>
                          </a:uFill>
                          <a:latin typeface="Montserrat" panose="02000505000000020004" pitchFamily="2" charset="0"/>
                        </a:rPr>
                        <a:t>EMx</a:t>
                      </a:r>
                      <a:endParaRPr sz="1600">
                        <a:latin typeface="Montserrat" panose="02000505000000020004" pitchFamily="2" charset="0"/>
                        <a:cs typeface="Cambria"/>
                      </a:endParaRPr>
                    </a:p>
                  </a:txBody>
                  <a:tcPr marL="0" marR="0" marT="0" marB="0"/>
                </a:tc>
                <a:tc>
                  <a:txBody>
                    <a:bodyPr/>
                    <a:lstStyle/>
                    <a:p>
                      <a:pPr marR="3175" algn="ctr">
                        <a:lnSpc>
                          <a:spcPct val="100000"/>
                        </a:lnSpc>
                      </a:pPr>
                      <a:endParaRPr sz="1600">
                        <a:latin typeface="Montserrat" panose="02000505000000020004" pitchFamily="2" charset="0"/>
                      </a:endParaRPr>
                    </a:p>
                    <a:p>
                      <a:pPr algn="ctr">
                        <a:lnSpc>
                          <a:spcPts val="1885"/>
                        </a:lnSpc>
                      </a:pPr>
                      <a:r>
                        <a:rPr sz="1600" u="sng" spc="-30" dirty="0">
                          <a:uFill>
                            <a:solidFill>
                              <a:srgbClr val="000000"/>
                            </a:solidFill>
                          </a:uFill>
                          <a:latin typeface="Montserrat" panose="02000505000000020004" pitchFamily="2" charset="0"/>
                        </a:rPr>
                        <a:t>IRR</a:t>
                      </a:r>
                      <a:endParaRPr sz="1600">
                        <a:latin typeface="Montserrat" panose="02000505000000020004" pitchFamily="2" charset="0"/>
                        <a:cs typeface="Cambria"/>
                      </a:endParaRPr>
                    </a:p>
                  </a:txBody>
                  <a:tcPr marL="0" marR="0" marT="0" marB="0"/>
                </a:tc>
                <a:extLst>
                  <a:ext uri="{0D108BD9-81ED-4DB2-BD59-A6C34878D82A}">
                    <a16:rowId xmlns:a16="http://schemas.microsoft.com/office/drawing/2014/main" val="10000"/>
                  </a:ext>
                </a:extLst>
              </a:tr>
              <a:tr h="312845">
                <a:tc>
                  <a:txBody>
                    <a:bodyPr/>
                    <a:lstStyle/>
                    <a:p>
                      <a:pPr algn="l">
                        <a:lnSpc>
                          <a:spcPts val="2300"/>
                        </a:lnSpc>
                      </a:pPr>
                      <a:r>
                        <a:rPr sz="1600" spc="10" dirty="0">
                          <a:latin typeface="Montserrat" panose="02000505000000020004" pitchFamily="2" charset="0"/>
                        </a:rPr>
                        <a:t>URP</a:t>
                      </a:r>
                      <a:r>
                        <a:rPr sz="1600" spc="35" dirty="0">
                          <a:latin typeface="Montserrat" panose="02000505000000020004" pitchFamily="2" charset="0"/>
                        </a:rPr>
                        <a:t> </a:t>
                      </a:r>
                      <a:r>
                        <a:rPr sz="1600" spc="55" dirty="0">
                          <a:latin typeface="Montserrat" panose="02000505000000020004" pitchFamily="2" charset="0"/>
                        </a:rPr>
                        <a:t>Properties</a:t>
                      </a:r>
                      <a:r>
                        <a:rPr sz="1600" spc="25" dirty="0">
                          <a:latin typeface="Montserrat" panose="02000505000000020004" pitchFamily="2" charset="0"/>
                        </a:rPr>
                        <a:t> </a:t>
                      </a:r>
                      <a:r>
                        <a:rPr sz="1600" spc="110" dirty="0">
                          <a:latin typeface="Montserrat" panose="02000505000000020004" pitchFamily="2" charset="0"/>
                        </a:rPr>
                        <a:t>LLC</a:t>
                      </a:r>
                      <a:endParaRPr sz="1600">
                        <a:latin typeface="Montserrat" panose="02000505000000020004" pitchFamily="2" charset="0"/>
                        <a:cs typeface="Cambria"/>
                      </a:endParaRPr>
                    </a:p>
                  </a:txBody>
                  <a:tcPr marL="0" marR="0" marT="0" marB="0"/>
                </a:tc>
                <a:tc>
                  <a:txBody>
                    <a:bodyPr/>
                    <a:lstStyle/>
                    <a:p>
                      <a:pPr marR="221615" algn="ctr">
                        <a:lnSpc>
                          <a:spcPts val="1885"/>
                        </a:lnSpc>
                        <a:spcBef>
                          <a:spcPts val="409"/>
                        </a:spcBef>
                      </a:pPr>
                      <a:r>
                        <a:rPr sz="1600" spc="35" dirty="0">
                          <a:latin typeface="Montserrat" panose="02000505000000020004" pitchFamily="2" charset="0"/>
                        </a:rPr>
                        <a:t>18.3%</a:t>
                      </a:r>
                      <a:endParaRPr sz="1600">
                        <a:latin typeface="Montserrat" panose="02000505000000020004" pitchFamily="2" charset="0"/>
                        <a:cs typeface="Cambria"/>
                      </a:endParaRPr>
                    </a:p>
                  </a:txBody>
                  <a:tcPr marL="0" marR="0" marT="52069" marB="0"/>
                </a:tc>
                <a:tc>
                  <a:txBody>
                    <a:bodyPr/>
                    <a:lstStyle/>
                    <a:p>
                      <a:pPr marR="169545" algn="ctr">
                        <a:lnSpc>
                          <a:spcPts val="1885"/>
                        </a:lnSpc>
                        <a:spcBef>
                          <a:spcPts val="409"/>
                        </a:spcBef>
                      </a:pPr>
                      <a:r>
                        <a:rPr sz="1600" spc="40" dirty="0">
                          <a:latin typeface="Montserrat" panose="02000505000000020004" pitchFamily="2" charset="0"/>
                        </a:rPr>
                        <a:t>1.28X</a:t>
                      </a:r>
                      <a:endParaRPr sz="1600">
                        <a:latin typeface="Montserrat" panose="02000505000000020004" pitchFamily="2" charset="0"/>
                        <a:cs typeface="Cambria"/>
                      </a:endParaRPr>
                    </a:p>
                  </a:txBody>
                  <a:tcPr marL="0" marR="0" marT="52069" marB="0"/>
                </a:tc>
                <a:tc>
                  <a:txBody>
                    <a:bodyPr/>
                    <a:lstStyle/>
                    <a:p>
                      <a:pPr marR="3175" algn="ctr">
                        <a:lnSpc>
                          <a:spcPct val="100000"/>
                        </a:lnSpc>
                      </a:pPr>
                      <a:endParaRPr sz="1600">
                        <a:latin typeface="Montserrat" panose="02000505000000020004" pitchFamily="2" charset="0"/>
                        <a:cs typeface="Times New Roman"/>
                      </a:endParaRPr>
                    </a:p>
                  </a:txBody>
                  <a:tcPr marL="0" marR="0" marT="0" marB="0"/>
                </a:tc>
                <a:extLst>
                  <a:ext uri="{0D108BD9-81ED-4DB2-BD59-A6C34878D82A}">
                    <a16:rowId xmlns:a16="http://schemas.microsoft.com/office/drawing/2014/main" val="10001"/>
                  </a:ext>
                </a:extLst>
              </a:tr>
              <a:tr h="315553">
                <a:tc>
                  <a:txBody>
                    <a:bodyPr/>
                    <a:lstStyle/>
                    <a:p>
                      <a:pPr algn="l">
                        <a:lnSpc>
                          <a:spcPts val="2315"/>
                        </a:lnSpc>
                      </a:pPr>
                      <a:r>
                        <a:rPr sz="1600" spc="30" dirty="0">
                          <a:latin typeface="Montserrat" panose="02000505000000020004" pitchFamily="2" charset="0"/>
                        </a:rPr>
                        <a:t>Investors</a:t>
                      </a:r>
                      <a:r>
                        <a:rPr sz="1600" spc="-5" dirty="0">
                          <a:latin typeface="Montserrat" panose="02000505000000020004" pitchFamily="2" charset="0"/>
                        </a:rPr>
                        <a:t> </a:t>
                      </a:r>
                      <a:r>
                        <a:rPr sz="1600" spc="-10" dirty="0">
                          <a:latin typeface="Montserrat" panose="02000505000000020004" pitchFamily="2" charset="0"/>
                        </a:rPr>
                        <a:t>LP</a:t>
                      </a:r>
                      <a:endParaRPr sz="1600">
                        <a:latin typeface="Montserrat" panose="02000505000000020004" pitchFamily="2" charset="0"/>
                        <a:cs typeface="Cambria"/>
                      </a:endParaRPr>
                    </a:p>
                  </a:txBody>
                  <a:tcPr marL="0" marR="0" marT="0" marB="0"/>
                </a:tc>
                <a:tc>
                  <a:txBody>
                    <a:bodyPr/>
                    <a:lstStyle/>
                    <a:p>
                      <a:pPr marR="220979" algn="ctr">
                        <a:lnSpc>
                          <a:spcPct val="100000"/>
                        </a:lnSpc>
                        <a:spcBef>
                          <a:spcPts val="409"/>
                        </a:spcBef>
                      </a:pPr>
                      <a:r>
                        <a:rPr sz="1600" spc="-25" dirty="0">
                          <a:latin typeface="Montserrat" panose="02000505000000020004" pitchFamily="2" charset="0"/>
                        </a:rPr>
                        <a:t>22.3%</a:t>
                      </a:r>
                      <a:endParaRPr sz="1600">
                        <a:latin typeface="Montserrat" panose="02000505000000020004" pitchFamily="2" charset="0"/>
                        <a:cs typeface="Cambria"/>
                      </a:endParaRPr>
                    </a:p>
                  </a:txBody>
                  <a:tcPr marL="0" marR="0" marT="52069" marB="0"/>
                </a:tc>
                <a:tc>
                  <a:txBody>
                    <a:bodyPr/>
                    <a:lstStyle/>
                    <a:p>
                      <a:pPr marR="169545" algn="ctr">
                        <a:lnSpc>
                          <a:spcPct val="100000"/>
                        </a:lnSpc>
                        <a:spcBef>
                          <a:spcPts val="409"/>
                        </a:spcBef>
                      </a:pPr>
                      <a:r>
                        <a:rPr sz="1600" spc="40" dirty="0">
                          <a:latin typeface="Montserrat" panose="02000505000000020004" pitchFamily="2" charset="0"/>
                        </a:rPr>
                        <a:t>1.56X</a:t>
                      </a:r>
                      <a:endParaRPr sz="1600">
                        <a:latin typeface="Montserrat" panose="02000505000000020004" pitchFamily="2" charset="0"/>
                        <a:cs typeface="Cambria"/>
                      </a:endParaRPr>
                    </a:p>
                  </a:txBody>
                  <a:tcPr marL="0" marR="0" marT="52069" marB="0"/>
                </a:tc>
                <a:tc>
                  <a:txBody>
                    <a:bodyPr/>
                    <a:lstStyle/>
                    <a:p>
                      <a:pPr algn="ctr">
                        <a:lnSpc>
                          <a:spcPct val="100000"/>
                        </a:lnSpc>
                        <a:spcBef>
                          <a:spcPts val="409"/>
                        </a:spcBef>
                      </a:pPr>
                      <a:r>
                        <a:rPr sz="1600" spc="35" dirty="0">
                          <a:latin typeface="Montserrat" panose="02000505000000020004" pitchFamily="2" charset="0"/>
                        </a:rPr>
                        <a:t>8.00%</a:t>
                      </a:r>
                      <a:endParaRPr sz="1600">
                        <a:latin typeface="Montserrat" panose="02000505000000020004" pitchFamily="2" charset="0"/>
                        <a:cs typeface="Cambria"/>
                      </a:endParaRPr>
                    </a:p>
                  </a:txBody>
                  <a:tcPr marL="0" marR="0" marT="52069" marB="0"/>
                </a:tc>
                <a:extLst>
                  <a:ext uri="{0D108BD9-81ED-4DB2-BD59-A6C34878D82A}">
                    <a16:rowId xmlns:a16="http://schemas.microsoft.com/office/drawing/2014/main" val="10002"/>
                  </a:ext>
                </a:extLst>
              </a:tr>
              <a:tr h="476040">
                <a:tc>
                  <a:txBody>
                    <a:bodyPr/>
                    <a:lstStyle/>
                    <a:p>
                      <a:pPr algn="l">
                        <a:lnSpc>
                          <a:spcPts val="2385"/>
                        </a:lnSpc>
                        <a:spcBef>
                          <a:spcPts val="1115"/>
                        </a:spcBef>
                      </a:pPr>
                      <a:r>
                        <a:rPr sz="1600" u="sng" spc="55" dirty="0">
                          <a:uFill>
                            <a:solidFill>
                              <a:srgbClr val="000000"/>
                            </a:solidFill>
                          </a:uFill>
                          <a:latin typeface="Montserrat" panose="02000505000000020004" pitchFamily="2" charset="0"/>
                        </a:rPr>
                        <a:t>PROPERTY</a:t>
                      </a:r>
                      <a:r>
                        <a:rPr sz="1600" u="sng" spc="5" dirty="0">
                          <a:uFill>
                            <a:solidFill>
                              <a:srgbClr val="000000"/>
                            </a:solidFill>
                          </a:uFill>
                          <a:latin typeface="Montserrat" panose="02000505000000020004" pitchFamily="2" charset="0"/>
                        </a:rPr>
                        <a:t> </a:t>
                      </a:r>
                      <a:r>
                        <a:rPr sz="1600" u="sng" spc="30" dirty="0">
                          <a:uFill>
                            <a:solidFill>
                              <a:srgbClr val="000000"/>
                            </a:solidFill>
                          </a:uFill>
                          <a:latin typeface="Montserrat" panose="02000505000000020004" pitchFamily="2" charset="0"/>
                        </a:rPr>
                        <a:t>RETURNS</a:t>
                      </a:r>
                      <a:endParaRPr sz="1600">
                        <a:latin typeface="Montserrat" panose="02000505000000020004" pitchFamily="2" charset="0"/>
                        <a:cs typeface="Cambria"/>
                      </a:endParaRPr>
                    </a:p>
                  </a:txBody>
                  <a:tcPr marL="0" marR="0" marT="141605" marB="0"/>
                </a:tc>
                <a:tc>
                  <a:txBody>
                    <a:bodyPr/>
                    <a:lstStyle/>
                    <a:p>
                      <a:pPr algn="ctr">
                        <a:lnSpc>
                          <a:spcPct val="100000"/>
                        </a:lnSpc>
                      </a:pPr>
                      <a:endParaRPr sz="1600" dirty="0">
                        <a:latin typeface="Montserrat" panose="02000505000000020004" pitchFamily="2" charset="0"/>
                        <a:cs typeface="Times New Roman"/>
                      </a:endParaRPr>
                    </a:p>
                  </a:txBody>
                  <a:tcPr marL="0" marR="0" marT="0" marB="0"/>
                </a:tc>
                <a:tc>
                  <a:txBody>
                    <a:bodyPr/>
                    <a:lstStyle/>
                    <a:p>
                      <a:pPr marR="169545" algn="ctr">
                        <a:lnSpc>
                          <a:spcPts val="1885"/>
                        </a:lnSpc>
                        <a:spcBef>
                          <a:spcPts val="1615"/>
                        </a:spcBef>
                      </a:pPr>
                      <a:r>
                        <a:rPr sz="1600" u="sng" spc="85" dirty="0">
                          <a:uFill>
                            <a:solidFill>
                              <a:srgbClr val="000000"/>
                            </a:solidFill>
                          </a:uFill>
                          <a:latin typeface="Montserrat" panose="02000505000000020004" pitchFamily="2" charset="0"/>
                        </a:rPr>
                        <a:t>EMx</a:t>
                      </a:r>
                      <a:endParaRPr sz="1600">
                        <a:latin typeface="Montserrat" panose="02000505000000020004" pitchFamily="2" charset="0"/>
                        <a:cs typeface="Cambria"/>
                      </a:endParaRPr>
                    </a:p>
                  </a:txBody>
                  <a:tcPr marL="0" marR="0" marT="205105" marB="0"/>
                </a:tc>
                <a:tc>
                  <a:txBody>
                    <a:bodyPr/>
                    <a:lstStyle/>
                    <a:p>
                      <a:pPr algn="ctr">
                        <a:lnSpc>
                          <a:spcPts val="1885"/>
                        </a:lnSpc>
                        <a:spcBef>
                          <a:spcPts val="1615"/>
                        </a:spcBef>
                      </a:pPr>
                      <a:r>
                        <a:rPr sz="1600" u="sng" spc="-30" dirty="0">
                          <a:uFill>
                            <a:solidFill>
                              <a:srgbClr val="000000"/>
                            </a:solidFill>
                          </a:uFill>
                          <a:latin typeface="Montserrat" panose="02000505000000020004" pitchFamily="2" charset="0"/>
                        </a:rPr>
                        <a:t>IRR</a:t>
                      </a:r>
                      <a:endParaRPr sz="1600">
                        <a:latin typeface="Montserrat" panose="02000505000000020004" pitchFamily="2" charset="0"/>
                        <a:cs typeface="Cambria"/>
                      </a:endParaRPr>
                    </a:p>
                  </a:txBody>
                  <a:tcPr marL="0" marR="0" marT="205105" marB="0"/>
                </a:tc>
                <a:extLst>
                  <a:ext uri="{0D108BD9-81ED-4DB2-BD59-A6C34878D82A}">
                    <a16:rowId xmlns:a16="http://schemas.microsoft.com/office/drawing/2014/main" val="10003"/>
                  </a:ext>
                </a:extLst>
              </a:tr>
              <a:tr h="312845">
                <a:tc>
                  <a:txBody>
                    <a:bodyPr/>
                    <a:lstStyle/>
                    <a:p>
                      <a:pPr algn="l">
                        <a:lnSpc>
                          <a:spcPts val="2300"/>
                        </a:lnSpc>
                      </a:pPr>
                      <a:r>
                        <a:rPr sz="1600" spc="70" dirty="0">
                          <a:latin typeface="Montserrat" panose="02000505000000020004" pitchFamily="2" charset="0"/>
                        </a:rPr>
                        <a:t>Unlevered</a:t>
                      </a:r>
                      <a:endParaRPr sz="1600">
                        <a:latin typeface="Montserrat" panose="02000505000000020004" pitchFamily="2" charset="0"/>
                        <a:cs typeface="Cambria"/>
                      </a:endParaRPr>
                    </a:p>
                  </a:txBody>
                  <a:tcPr marL="0" marR="0" marT="0" marB="0"/>
                </a:tc>
                <a:tc>
                  <a:txBody>
                    <a:bodyPr/>
                    <a:lstStyle/>
                    <a:p>
                      <a:pPr algn="ctr">
                        <a:lnSpc>
                          <a:spcPct val="100000"/>
                        </a:lnSpc>
                      </a:pPr>
                      <a:endParaRPr sz="1600">
                        <a:latin typeface="Montserrat" panose="02000505000000020004" pitchFamily="2" charset="0"/>
                        <a:cs typeface="Times New Roman"/>
                      </a:endParaRPr>
                    </a:p>
                  </a:txBody>
                  <a:tcPr marL="0" marR="0" marT="0" marB="0"/>
                </a:tc>
                <a:tc>
                  <a:txBody>
                    <a:bodyPr/>
                    <a:lstStyle/>
                    <a:p>
                      <a:pPr marR="169545" algn="ctr">
                        <a:lnSpc>
                          <a:spcPts val="1885"/>
                        </a:lnSpc>
                        <a:spcBef>
                          <a:spcPts val="409"/>
                        </a:spcBef>
                      </a:pPr>
                      <a:r>
                        <a:rPr sz="1600" spc="40" dirty="0">
                          <a:latin typeface="Montserrat" panose="02000505000000020004" pitchFamily="2" charset="0"/>
                        </a:rPr>
                        <a:t>2.21X</a:t>
                      </a:r>
                      <a:endParaRPr sz="1600" dirty="0">
                        <a:latin typeface="Montserrat" panose="02000505000000020004" pitchFamily="2" charset="0"/>
                        <a:cs typeface="Cambria"/>
                      </a:endParaRPr>
                    </a:p>
                  </a:txBody>
                  <a:tcPr marL="0" marR="0" marT="52069" marB="0"/>
                </a:tc>
                <a:tc>
                  <a:txBody>
                    <a:bodyPr/>
                    <a:lstStyle/>
                    <a:p>
                      <a:pPr algn="ctr">
                        <a:lnSpc>
                          <a:spcPts val="1885"/>
                        </a:lnSpc>
                        <a:spcBef>
                          <a:spcPts val="409"/>
                        </a:spcBef>
                      </a:pPr>
                      <a:r>
                        <a:rPr sz="1600" spc="25" dirty="0">
                          <a:latin typeface="Montserrat" panose="02000505000000020004" pitchFamily="2" charset="0"/>
                        </a:rPr>
                        <a:t>13.13%</a:t>
                      </a:r>
                      <a:endParaRPr sz="1600">
                        <a:latin typeface="Montserrat" panose="02000505000000020004" pitchFamily="2" charset="0"/>
                        <a:cs typeface="Cambria"/>
                      </a:endParaRPr>
                    </a:p>
                  </a:txBody>
                  <a:tcPr marL="0" marR="0" marT="52069" marB="0"/>
                </a:tc>
                <a:extLst>
                  <a:ext uri="{0D108BD9-81ED-4DB2-BD59-A6C34878D82A}">
                    <a16:rowId xmlns:a16="http://schemas.microsoft.com/office/drawing/2014/main" val="10004"/>
                  </a:ext>
                </a:extLst>
              </a:tr>
              <a:tr h="312845">
                <a:tc>
                  <a:txBody>
                    <a:bodyPr/>
                    <a:lstStyle/>
                    <a:p>
                      <a:pPr algn="l">
                        <a:lnSpc>
                          <a:spcPts val="2300"/>
                        </a:lnSpc>
                      </a:pPr>
                      <a:r>
                        <a:rPr sz="1600" spc="70" dirty="0">
                          <a:latin typeface="Montserrat" panose="02000505000000020004" pitchFamily="2" charset="0"/>
                        </a:rPr>
                        <a:t>Levered</a:t>
                      </a:r>
                      <a:endParaRPr sz="1600">
                        <a:latin typeface="Montserrat" panose="02000505000000020004" pitchFamily="2" charset="0"/>
                        <a:cs typeface="Cambria"/>
                      </a:endParaRPr>
                    </a:p>
                  </a:txBody>
                  <a:tcPr marL="0" marR="0" marT="0" marB="0"/>
                </a:tc>
                <a:tc>
                  <a:txBody>
                    <a:bodyPr/>
                    <a:lstStyle/>
                    <a:p>
                      <a:pPr algn="ctr">
                        <a:lnSpc>
                          <a:spcPct val="100000"/>
                        </a:lnSpc>
                      </a:pPr>
                      <a:endParaRPr sz="1600">
                        <a:latin typeface="Montserrat" panose="02000505000000020004" pitchFamily="2" charset="0"/>
                        <a:cs typeface="Times New Roman"/>
                      </a:endParaRPr>
                    </a:p>
                  </a:txBody>
                  <a:tcPr marL="0" marR="0" marT="0" marB="0"/>
                </a:tc>
                <a:tc>
                  <a:txBody>
                    <a:bodyPr/>
                    <a:lstStyle/>
                    <a:p>
                      <a:pPr marR="169545" algn="ctr">
                        <a:lnSpc>
                          <a:spcPts val="1885"/>
                        </a:lnSpc>
                        <a:spcBef>
                          <a:spcPts val="409"/>
                        </a:spcBef>
                      </a:pPr>
                      <a:r>
                        <a:rPr sz="1600" spc="30" dirty="0">
                          <a:latin typeface="Montserrat" panose="02000505000000020004" pitchFamily="2" charset="0"/>
                        </a:rPr>
                        <a:t>3.24X</a:t>
                      </a:r>
                      <a:endParaRPr sz="1600" dirty="0">
                        <a:latin typeface="Montserrat" panose="02000505000000020004" pitchFamily="2" charset="0"/>
                        <a:cs typeface="Cambria"/>
                      </a:endParaRPr>
                    </a:p>
                  </a:txBody>
                  <a:tcPr marL="0" marR="0" marT="52069" marB="0"/>
                </a:tc>
                <a:tc>
                  <a:txBody>
                    <a:bodyPr/>
                    <a:lstStyle/>
                    <a:p>
                      <a:pPr algn="ctr">
                        <a:lnSpc>
                          <a:spcPts val="1885"/>
                        </a:lnSpc>
                        <a:spcBef>
                          <a:spcPts val="409"/>
                        </a:spcBef>
                      </a:pPr>
                      <a:r>
                        <a:rPr sz="1600" spc="-35" dirty="0">
                          <a:latin typeface="Montserrat" panose="02000505000000020004" pitchFamily="2" charset="0"/>
                        </a:rPr>
                        <a:t>20.95%</a:t>
                      </a:r>
                      <a:endParaRPr sz="1600">
                        <a:latin typeface="Montserrat" panose="02000505000000020004" pitchFamily="2" charset="0"/>
                        <a:cs typeface="Cambria"/>
                      </a:endParaRPr>
                    </a:p>
                  </a:txBody>
                  <a:tcPr marL="0" marR="0" marT="52069" marB="0"/>
                </a:tc>
                <a:extLst>
                  <a:ext uri="{0D108BD9-81ED-4DB2-BD59-A6C34878D82A}">
                    <a16:rowId xmlns:a16="http://schemas.microsoft.com/office/drawing/2014/main" val="10005"/>
                  </a:ext>
                </a:extLst>
              </a:tr>
              <a:tr h="312845">
                <a:tc>
                  <a:txBody>
                    <a:bodyPr/>
                    <a:lstStyle/>
                    <a:p>
                      <a:pPr algn="l">
                        <a:lnSpc>
                          <a:spcPts val="2300"/>
                        </a:lnSpc>
                      </a:pPr>
                      <a:r>
                        <a:rPr sz="1600" u="sng" spc="95" dirty="0">
                          <a:uFill>
                            <a:solidFill>
                              <a:srgbClr val="000000"/>
                            </a:solidFill>
                          </a:uFill>
                          <a:latin typeface="Montserrat" panose="02000505000000020004" pitchFamily="2" charset="0"/>
                        </a:rPr>
                        <a:t>DEVELOPMENT</a:t>
                      </a:r>
                      <a:r>
                        <a:rPr sz="1600" u="sng" spc="20" dirty="0">
                          <a:uFill>
                            <a:solidFill>
                              <a:srgbClr val="000000"/>
                            </a:solidFill>
                          </a:uFill>
                          <a:latin typeface="Montserrat" panose="02000505000000020004" pitchFamily="2" charset="0"/>
                        </a:rPr>
                        <a:t> </a:t>
                      </a:r>
                      <a:r>
                        <a:rPr sz="1600" u="sng" spc="30" dirty="0">
                          <a:uFill>
                            <a:solidFill>
                              <a:srgbClr val="000000"/>
                            </a:solidFill>
                          </a:uFill>
                          <a:latin typeface="Montserrat" panose="02000505000000020004" pitchFamily="2" charset="0"/>
                        </a:rPr>
                        <a:t>RETURNS</a:t>
                      </a:r>
                      <a:endParaRPr sz="1600">
                        <a:latin typeface="Montserrat" panose="02000505000000020004" pitchFamily="2" charset="0"/>
                        <a:cs typeface="Cambria"/>
                      </a:endParaRPr>
                    </a:p>
                  </a:txBody>
                  <a:tcPr marL="0" marR="0" marT="0" marB="0"/>
                </a:tc>
                <a:tc>
                  <a:txBody>
                    <a:bodyPr/>
                    <a:lstStyle/>
                    <a:p>
                      <a:pPr algn="ctr">
                        <a:lnSpc>
                          <a:spcPct val="100000"/>
                        </a:lnSpc>
                      </a:pPr>
                      <a:endParaRPr sz="1600">
                        <a:latin typeface="Montserrat" panose="02000505000000020004" pitchFamily="2" charset="0"/>
                        <a:cs typeface="Times New Roman"/>
                      </a:endParaRPr>
                    </a:p>
                  </a:txBody>
                  <a:tcPr marL="0" marR="0" marT="0" marB="0"/>
                </a:tc>
                <a:tc>
                  <a:txBody>
                    <a:bodyPr/>
                    <a:lstStyle/>
                    <a:p>
                      <a:pPr marR="169545" algn="ctr">
                        <a:lnSpc>
                          <a:spcPts val="1885"/>
                        </a:lnSpc>
                        <a:spcBef>
                          <a:spcPts val="409"/>
                        </a:spcBef>
                      </a:pPr>
                      <a:r>
                        <a:rPr sz="1600" u="sng" spc="45" dirty="0">
                          <a:uFill>
                            <a:solidFill>
                              <a:srgbClr val="000000"/>
                            </a:solidFill>
                          </a:uFill>
                          <a:latin typeface="Montserrat" panose="02000505000000020004" pitchFamily="2" charset="0"/>
                        </a:rPr>
                        <a:t>Untrended</a:t>
                      </a:r>
                      <a:endParaRPr sz="1600" dirty="0">
                        <a:latin typeface="Montserrat" panose="02000505000000020004" pitchFamily="2" charset="0"/>
                        <a:cs typeface="Cambria"/>
                      </a:endParaRPr>
                    </a:p>
                  </a:txBody>
                  <a:tcPr marL="0" marR="0" marT="52069" marB="0"/>
                </a:tc>
                <a:tc>
                  <a:txBody>
                    <a:bodyPr/>
                    <a:lstStyle/>
                    <a:p>
                      <a:pPr marR="3175" algn="ctr">
                        <a:lnSpc>
                          <a:spcPct val="100000"/>
                        </a:lnSpc>
                      </a:pPr>
                      <a:endParaRPr sz="1600">
                        <a:latin typeface="Montserrat" panose="02000505000000020004" pitchFamily="2" charset="0"/>
                        <a:cs typeface="Times New Roman"/>
                      </a:endParaRPr>
                    </a:p>
                  </a:txBody>
                  <a:tcPr marL="0" marR="0" marT="0" marB="0"/>
                </a:tc>
                <a:extLst>
                  <a:ext uri="{0D108BD9-81ED-4DB2-BD59-A6C34878D82A}">
                    <a16:rowId xmlns:a16="http://schemas.microsoft.com/office/drawing/2014/main" val="10006"/>
                  </a:ext>
                </a:extLst>
              </a:tr>
              <a:tr h="313522">
                <a:tc>
                  <a:txBody>
                    <a:bodyPr/>
                    <a:lstStyle/>
                    <a:p>
                      <a:pPr algn="l">
                        <a:lnSpc>
                          <a:spcPts val="2305"/>
                        </a:lnSpc>
                      </a:pPr>
                      <a:r>
                        <a:rPr sz="1600" spc="90" dirty="0">
                          <a:latin typeface="Montserrat" panose="02000505000000020004" pitchFamily="2" charset="0"/>
                        </a:rPr>
                        <a:t>Yield-on-Cost</a:t>
                      </a:r>
                      <a:endParaRPr sz="1600">
                        <a:latin typeface="Montserrat" panose="02000505000000020004" pitchFamily="2" charset="0"/>
                        <a:cs typeface="Cambria"/>
                      </a:endParaRPr>
                    </a:p>
                  </a:txBody>
                  <a:tcPr marL="0" marR="0" marT="0" marB="0"/>
                </a:tc>
                <a:tc>
                  <a:txBody>
                    <a:bodyPr/>
                    <a:lstStyle/>
                    <a:p>
                      <a:pPr algn="ctr">
                        <a:lnSpc>
                          <a:spcPct val="100000"/>
                        </a:lnSpc>
                      </a:pPr>
                      <a:endParaRPr sz="1600">
                        <a:latin typeface="Montserrat" panose="02000505000000020004" pitchFamily="2" charset="0"/>
                        <a:cs typeface="Times New Roman"/>
                      </a:endParaRPr>
                    </a:p>
                  </a:txBody>
                  <a:tcPr marL="0" marR="0" marT="0" marB="0"/>
                </a:tc>
                <a:tc>
                  <a:txBody>
                    <a:bodyPr/>
                    <a:lstStyle/>
                    <a:p>
                      <a:pPr marR="170180" algn="ctr">
                        <a:lnSpc>
                          <a:spcPts val="1889"/>
                        </a:lnSpc>
                        <a:spcBef>
                          <a:spcPts val="414"/>
                        </a:spcBef>
                      </a:pPr>
                      <a:r>
                        <a:rPr sz="1600" spc="35" dirty="0">
                          <a:latin typeface="Montserrat" panose="02000505000000020004" pitchFamily="2" charset="0"/>
                        </a:rPr>
                        <a:t>8.90%</a:t>
                      </a:r>
                      <a:endParaRPr sz="1600" dirty="0">
                        <a:latin typeface="Montserrat" panose="02000505000000020004" pitchFamily="2" charset="0"/>
                        <a:cs typeface="Cambria"/>
                      </a:endParaRPr>
                    </a:p>
                  </a:txBody>
                  <a:tcPr marL="0" marR="0" marT="52704" marB="0"/>
                </a:tc>
                <a:tc>
                  <a:txBody>
                    <a:bodyPr/>
                    <a:lstStyle/>
                    <a:p>
                      <a:pPr marR="3175" algn="ctr">
                        <a:lnSpc>
                          <a:spcPct val="100000"/>
                        </a:lnSpc>
                      </a:pPr>
                      <a:endParaRPr sz="1600">
                        <a:latin typeface="Montserrat" panose="02000505000000020004" pitchFamily="2" charset="0"/>
                        <a:cs typeface="Times New Roman"/>
                      </a:endParaRPr>
                    </a:p>
                  </a:txBody>
                  <a:tcPr marL="0" marR="0" marT="0" marB="0"/>
                </a:tc>
                <a:extLst>
                  <a:ext uri="{0D108BD9-81ED-4DB2-BD59-A6C34878D82A}">
                    <a16:rowId xmlns:a16="http://schemas.microsoft.com/office/drawing/2014/main" val="10007"/>
                  </a:ext>
                </a:extLst>
              </a:tr>
              <a:tr h="313522">
                <a:tc>
                  <a:txBody>
                    <a:bodyPr/>
                    <a:lstStyle/>
                    <a:p>
                      <a:pPr algn="l">
                        <a:lnSpc>
                          <a:spcPts val="2300"/>
                        </a:lnSpc>
                      </a:pPr>
                      <a:r>
                        <a:rPr sz="1600" spc="50" dirty="0">
                          <a:latin typeface="Montserrat" panose="02000505000000020004" pitchFamily="2" charset="0"/>
                        </a:rPr>
                        <a:t>Market</a:t>
                      </a:r>
                      <a:r>
                        <a:rPr sz="1600" spc="10" dirty="0">
                          <a:latin typeface="Montserrat" panose="02000505000000020004" pitchFamily="2" charset="0"/>
                        </a:rPr>
                        <a:t> </a:t>
                      </a:r>
                      <a:r>
                        <a:rPr sz="1600" spc="204" dirty="0">
                          <a:latin typeface="Montserrat" panose="02000505000000020004" pitchFamily="2" charset="0"/>
                        </a:rPr>
                        <a:t>Cap</a:t>
                      </a:r>
                      <a:r>
                        <a:rPr sz="1600" spc="40" dirty="0">
                          <a:latin typeface="Montserrat" panose="02000505000000020004" pitchFamily="2" charset="0"/>
                        </a:rPr>
                        <a:t> Rate</a:t>
                      </a:r>
                      <a:endParaRPr sz="1600">
                        <a:latin typeface="Montserrat" panose="02000505000000020004" pitchFamily="2" charset="0"/>
                        <a:cs typeface="Cambria"/>
                      </a:endParaRPr>
                    </a:p>
                  </a:txBody>
                  <a:tcPr marL="0" marR="0" marT="0" marB="0"/>
                </a:tc>
                <a:tc>
                  <a:txBody>
                    <a:bodyPr/>
                    <a:lstStyle/>
                    <a:p>
                      <a:pPr algn="ctr">
                        <a:lnSpc>
                          <a:spcPct val="100000"/>
                        </a:lnSpc>
                      </a:pPr>
                      <a:endParaRPr sz="1600">
                        <a:latin typeface="Montserrat" panose="02000505000000020004" pitchFamily="2" charset="0"/>
                        <a:cs typeface="Times New Roman"/>
                      </a:endParaRPr>
                    </a:p>
                  </a:txBody>
                  <a:tcPr marL="0" marR="0" marT="0" marB="0"/>
                </a:tc>
                <a:tc>
                  <a:txBody>
                    <a:bodyPr/>
                    <a:lstStyle/>
                    <a:p>
                      <a:pPr marR="120014" algn="ctr">
                        <a:lnSpc>
                          <a:spcPts val="1885"/>
                        </a:lnSpc>
                        <a:spcBef>
                          <a:spcPts val="414"/>
                        </a:spcBef>
                      </a:pPr>
                      <a:r>
                        <a:rPr sz="1600" u="sng" spc="35" dirty="0">
                          <a:uFill>
                            <a:solidFill>
                              <a:srgbClr val="000000"/>
                            </a:solidFill>
                          </a:uFill>
                          <a:latin typeface="Montserrat" panose="02000505000000020004" pitchFamily="2" charset="0"/>
                        </a:rPr>
                        <a:t>4.90%</a:t>
                      </a:r>
                      <a:r>
                        <a:rPr sz="1600" u="sng" spc="40" dirty="0">
                          <a:uFill>
                            <a:solidFill>
                              <a:srgbClr val="000000"/>
                            </a:solidFill>
                          </a:uFill>
                          <a:latin typeface="Montserrat" panose="02000505000000020004" pitchFamily="2" charset="0"/>
                        </a:rPr>
                        <a:t> </a:t>
                      </a:r>
                      <a:endParaRPr sz="1600" dirty="0">
                        <a:latin typeface="Montserrat" panose="02000505000000020004" pitchFamily="2" charset="0"/>
                        <a:cs typeface="Cambria"/>
                      </a:endParaRPr>
                    </a:p>
                  </a:txBody>
                  <a:tcPr marL="0" marR="0" marT="52704" marB="0"/>
                </a:tc>
                <a:tc>
                  <a:txBody>
                    <a:bodyPr/>
                    <a:lstStyle/>
                    <a:p>
                      <a:pPr marR="3175" algn="ctr">
                        <a:lnSpc>
                          <a:spcPct val="100000"/>
                        </a:lnSpc>
                      </a:pPr>
                      <a:endParaRPr sz="1600">
                        <a:latin typeface="Montserrat" panose="02000505000000020004" pitchFamily="2" charset="0"/>
                        <a:cs typeface="Times New Roman"/>
                      </a:endParaRPr>
                    </a:p>
                  </a:txBody>
                  <a:tcPr marL="0" marR="0" marT="0" marB="0"/>
                </a:tc>
                <a:extLst>
                  <a:ext uri="{0D108BD9-81ED-4DB2-BD59-A6C34878D82A}">
                    <a16:rowId xmlns:a16="http://schemas.microsoft.com/office/drawing/2014/main" val="10008"/>
                  </a:ext>
                </a:extLst>
              </a:tr>
              <a:tr h="315553">
                <a:tc>
                  <a:txBody>
                    <a:bodyPr/>
                    <a:lstStyle/>
                    <a:p>
                      <a:pPr algn="l">
                        <a:lnSpc>
                          <a:spcPts val="2315"/>
                        </a:lnSpc>
                      </a:pPr>
                      <a:r>
                        <a:rPr sz="1600" spc="80" dirty="0">
                          <a:latin typeface="Montserrat" panose="02000505000000020004" pitchFamily="2" charset="0"/>
                        </a:rPr>
                        <a:t>Development</a:t>
                      </a:r>
                      <a:r>
                        <a:rPr sz="1600" spc="5" dirty="0">
                          <a:latin typeface="Montserrat" panose="02000505000000020004" pitchFamily="2" charset="0"/>
                        </a:rPr>
                        <a:t> </a:t>
                      </a:r>
                      <a:r>
                        <a:rPr sz="1600" spc="85" dirty="0">
                          <a:latin typeface="Montserrat" panose="02000505000000020004" pitchFamily="2" charset="0"/>
                        </a:rPr>
                        <a:t>Spread</a:t>
                      </a:r>
                      <a:endParaRPr sz="1600">
                        <a:latin typeface="Montserrat" panose="02000505000000020004" pitchFamily="2" charset="0"/>
                        <a:cs typeface="Cambria"/>
                      </a:endParaRPr>
                    </a:p>
                  </a:txBody>
                  <a:tcPr marL="0" marR="0" marT="0" marB="0"/>
                </a:tc>
                <a:tc>
                  <a:txBody>
                    <a:bodyPr/>
                    <a:lstStyle/>
                    <a:p>
                      <a:pPr algn="ctr">
                        <a:lnSpc>
                          <a:spcPct val="100000"/>
                        </a:lnSpc>
                      </a:pPr>
                      <a:endParaRPr sz="1600">
                        <a:latin typeface="Montserrat" panose="02000505000000020004" pitchFamily="2" charset="0"/>
                        <a:cs typeface="Times New Roman"/>
                      </a:endParaRPr>
                    </a:p>
                  </a:txBody>
                  <a:tcPr marL="0" marR="0" marT="0" marB="0"/>
                </a:tc>
                <a:tc>
                  <a:txBody>
                    <a:bodyPr/>
                    <a:lstStyle/>
                    <a:p>
                      <a:pPr marR="170180" algn="ctr">
                        <a:lnSpc>
                          <a:spcPct val="100000"/>
                        </a:lnSpc>
                        <a:spcBef>
                          <a:spcPts val="409"/>
                        </a:spcBef>
                      </a:pPr>
                      <a:r>
                        <a:rPr sz="1600" spc="10" dirty="0">
                          <a:latin typeface="Montserrat" panose="02000505000000020004" pitchFamily="2" charset="0"/>
                        </a:rPr>
                        <a:t>400.1</a:t>
                      </a:r>
                      <a:r>
                        <a:rPr sz="1600" spc="-15" dirty="0">
                          <a:latin typeface="Montserrat" panose="02000505000000020004" pitchFamily="2" charset="0"/>
                        </a:rPr>
                        <a:t> </a:t>
                      </a:r>
                      <a:r>
                        <a:rPr sz="1600" spc="100" dirty="0">
                          <a:latin typeface="Montserrat" panose="02000505000000020004" pitchFamily="2" charset="0"/>
                        </a:rPr>
                        <a:t>bps</a:t>
                      </a:r>
                      <a:endParaRPr sz="1600" dirty="0">
                        <a:latin typeface="Montserrat" panose="02000505000000020004" pitchFamily="2" charset="0"/>
                        <a:cs typeface="Cambria"/>
                      </a:endParaRPr>
                    </a:p>
                  </a:txBody>
                  <a:tcPr marL="0" marR="0" marT="52069" marB="0"/>
                </a:tc>
                <a:tc>
                  <a:txBody>
                    <a:bodyPr/>
                    <a:lstStyle/>
                    <a:p>
                      <a:pPr marR="3175" algn="ctr">
                        <a:lnSpc>
                          <a:spcPct val="100000"/>
                        </a:lnSpc>
                      </a:pPr>
                      <a:endParaRPr sz="1600">
                        <a:latin typeface="Montserrat" panose="02000505000000020004" pitchFamily="2" charset="0"/>
                        <a:cs typeface="Times New Roman"/>
                      </a:endParaRPr>
                    </a:p>
                  </a:txBody>
                  <a:tcPr marL="0" marR="0" marT="0" marB="0"/>
                </a:tc>
                <a:extLst>
                  <a:ext uri="{0D108BD9-81ED-4DB2-BD59-A6C34878D82A}">
                    <a16:rowId xmlns:a16="http://schemas.microsoft.com/office/drawing/2014/main" val="10009"/>
                  </a:ext>
                </a:extLst>
              </a:tr>
              <a:tr h="280342">
                <a:tc>
                  <a:txBody>
                    <a:bodyPr/>
                    <a:lstStyle/>
                    <a:p>
                      <a:pPr algn="l">
                        <a:lnSpc>
                          <a:spcPct val="100000"/>
                        </a:lnSpc>
                      </a:pPr>
                      <a:endParaRPr sz="1600">
                        <a:latin typeface="Montserrat" panose="02000505000000020004" pitchFamily="2" charset="0"/>
                        <a:cs typeface="Times New Roman"/>
                      </a:endParaRPr>
                    </a:p>
                  </a:txBody>
                  <a:tcPr marL="0" marR="0" marT="0" marB="0"/>
                </a:tc>
                <a:tc>
                  <a:txBody>
                    <a:bodyPr/>
                    <a:lstStyle/>
                    <a:p>
                      <a:pPr marR="221615" algn="ctr">
                        <a:lnSpc>
                          <a:spcPts val="1885"/>
                        </a:lnSpc>
                        <a:spcBef>
                          <a:spcPts val="170"/>
                        </a:spcBef>
                      </a:pPr>
                      <a:r>
                        <a:rPr sz="1600" u="sng" spc="45" dirty="0">
                          <a:uFill>
                            <a:solidFill>
                              <a:srgbClr val="000000"/>
                            </a:solidFill>
                          </a:uFill>
                          <a:latin typeface="Montserrat" panose="02000505000000020004" pitchFamily="2" charset="0"/>
                        </a:rPr>
                        <a:t>In-Place</a:t>
                      </a:r>
                      <a:endParaRPr sz="1600">
                        <a:latin typeface="Montserrat" panose="02000505000000020004" pitchFamily="2" charset="0"/>
                        <a:cs typeface="Cambria"/>
                      </a:endParaRPr>
                    </a:p>
                  </a:txBody>
                  <a:tcPr marL="0" marR="0" marT="21590" marB="0"/>
                </a:tc>
                <a:tc>
                  <a:txBody>
                    <a:bodyPr/>
                    <a:lstStyle/>
                    <a:p>
                      <a:pPr marR="170180" algn="ctr">
                        <a:lnSpc>
                          <a:spcPts val="1885"/>
                        </a:lnSpc>
                        <a:spcBef>
                          <a:spcPts val="170"/>
                        </a:spcBef>
                      </a:pPr>
                      <a:r>
                        <a:rPr sz="1600" u="sng" spc="50" dirty="0">
                          <a:uFill>
                            <a:solidFill>
                              <a:srgbClr val="000000"/>
                            </a:solidFill>
                          </a:uFill>
                          <a:latin typeface="Montserrat" panose="02000505000000020004" pitchFamily="2" charset="0"/>
                        </a:rPr>
                        <a:t>Stabilized</a:t>
                      </a:r>
                      <a:endParaRPr sz="1600" dirty="0">
                        <a:latin typeface="Montserrat" panose="02000505000000020004" pitchFamily="2" charset="0"/>
                        <a:cs typeface="Cambria"/>
                      </a:endParaRPr>
                    </a:p>
                  </a:txBody>
                  <a:tcPr marL="0" marR="0" marT="21590" marB="0"/>
                </a:tc>
                <a:tc>
                  <a:txBody>
                    <a:bodyPr/>
                    <a:lstStyle/>
                    <a:p>
                      <a:pPr algn="ctr">
                        <a:lnSpc>
                          <a:spcPts val="1885"/>
                        </a:lnSpc>
                        <a:spcBef>
                          <a:spcPts val="170"/>
                        </a:spcBef>
                      </a:pPr>
                      <a:r>
                        <a:rPr sz="1600" u="sng" spc="70" dirty="0">
                          <a:uFill>
                            <a:solidFill>
                              <a:srgbClr val="000000"/>
                            </a:solidFill>
                          </a:uFill>
                          <a:latin typeface="Montserrat" panose="02000505000000020004" pitchFamily="2" charset="0"/>
                        </a:rPr>
                        <a:t>Sale</a:t>
                      </a:r>
                      <a:endParaRPr sz="1600">
                        <a:latin typeface="Montserrat" panose="02000505000000020004" pitchFamily="2" charset="0"/>
                        <a:cs typeface="Cambria"/>
                      </a:endParaRPr>
                    </a:p>
                  </a:txBody>
                  <a:tcPr marL="0" marR="0" marT="21590" marB="0"/>
                </a:tc>
                <a:extLst>
                  <a:ext uri="{0D108BD9-81ED-4DB2-BD59-A6C34878D82A}">
                    <a16:rowId xmlns:a16="http://schemas.microsoft.com/office/drawing/2014/main" val="10010"/>
                  </a:ext>
                </a:extLst>
              </a:tr>
              <a:tr h="312845">
                <a:tc>
                  <a:txBody>
                    <a:bodyPr/>
                    <a:lstStyle/>
                    <a:p>
                      <a:pPr algn="l">
                        <a:lnSpc>
                          <a:spcPts val="2300"/>
                        </a:lnSpc>
                      </a:pPr>
                      <a:r>
                        <a:rPr sz="1600" spc="55" dirty="0">
                          <a:latin typeface="Montserrat" panose="02000505000000020004" pitchFamily="2" charset="0"/>
                        </a:rPr>
                        <a:t>Net</a:t>
                      </a:r>
                      <a:r>
                        <a:rPr sz="1600" spc="25" dirty="0">
                          <a:latin typeface="Montserrat" panose="02000505000000020004" pitchFamily="2" charset="0"/>
                        </a:rPr>
                        <a:t> </a:t>
                      </a:r>
                      <a:r>
                        <a:rPr sz="1600" spc="100" dirty="0">
                          <a:latin typeface="Montserrat" panose="02000505000000020004" pitchFamily="2" charset="0"/>
                        </a:rPr>
                        <a:t>Operating</a:t>
                      </a:r>
                      <a:r>
                        <a:rPr sz="1600" spc="25" dirty="0">
                          <a:latin typeface="Montserrat" panose="02000505000000020004" pitchFamily="2" charset="0"/>
                        </a:rPr>
                        <a:t> </a:t>
                      </a:r>
                      <a:r>
                        <a:rPr sz="1600" spc="80" dirty="0">
                          <a:latin typeface="Montserrat" panose="02000505000000020004" pitchFamily="2" charset="0"/>
                        </a:rPr>
                        <a:t>Income</a:t>
                      </a:r>
                      <a:endParaRPr sz="1600">
                        <a:latin typeface="Montserrat" panose="02000505000000020004" pitchFamily="2" charset="0"/>
                        <a:cs typeface="Cambria"/>
                      </a:endParaRPr>
                    </a:p>
                  </a:txBody>
                  <a:tcPr marL="0" marR="0" marT="0" marB="0"/>
                </a:tc>
                <a:tc>
                  <a:txBody>
                    <a:bodyPr/>
                    <a:lstStyle/>
                    <a:p>
                      <a:pPr marR="221615" algn="ctr">
                        <a:lnSpc>
                          <a:spcPts val="1885"/>
                        </a:lnSpc>
                        <a:spcBef>
                          <a:spcPts val="409"/>
                        </a:spcBef>
                      </a:pPr>
                      <a:r>
                        <a:rPr sz="1600" dirty="0">
                          <a:latin typeface="Montserrat" panose="02000505000000020004" pitchFamily="2" charset="0"/>
                        </a:rPr>
                        <a:t>(10,268)</a:t>
                      </a:r>
                      <a:endParaRPr sz="1600">
                        <a:latin typeface="Montserrat" panose="02000505000000020004" pitchFamily="2" charset="0"/>
                        <a:cs typeface="Cambria"/>
                      </a:endParaRPr>
                    </a:p>
                  </a:txBody>
                  <a:tcPr marL="0" marR="0" marT="52069" marB="0"/>
                </a:tc>
                <a:tc>
                  <a:txBody>
                    <a:bodyPr/>
                    <a:lstStyle/>
                    <a:p>
                      <a:pPr marR="169545" algn="ctr">
                        <a:lnSpc>
                          <a:spcPts val="1885"/>
                        </a:lnSpc>
                        <a:spcBef>
                          <a:spcPts val="409"/>
                        </a:spcBef>
                      </a:pPr>
                      <a:r>
                        <a:rPr sz="1600" dirty="0">
                          <a:latin typeface="Montserrat" panose="02000505000000020004" pitchFamily="2" charset="0"/>
                        </a:rPr>
                        <a:t>233,046</a:t>
                      </a:r>
                      <a:endParaRPr sz="1600" dirty="0">
                        <a:latin typeface="Montserrat" panose="02000505000000020004" pitchFamily="2" charset="0"/>
                        <a:cs typeface="Cambria"/>
                      </a:endParaRPr>
                    </a:p>
                  </a:txBody>
                  <a:tcPr marL="0" marR="0" marT="52069" marB="0"/>
                </a:tc>
                <a:tc>
                  <a:txBody>
                    <a:bodyPr/>
                    <a:lstStyle/>
                    <a:p>
                      <a:pPr algn="ctr">
                        <a:lnSpc>
                          <a:spcPts val="1885"/>
                        </a:lnSpc>
                        <a:spcBef>
                          <a:spcPts val="409"/>
                        </a:spcBef>
                      </a:pPr>
                      <a:r>
                        <a:rPr sz="1600" dirty="0">
                          <a:latin typeface="Montserrat" panose="02000505000000020004" pitchFamily="2" charset="0"/>
                        </a:rPr>
                        <a:t>261,235</a:t>
                      </a:r>
                      <a:endParaRPr sz="1600">
                        <a:latin typeface="Montserrat" panose="02000505000000020004" pitchFamily="2" charset="0"/>
                        <a:cs typeface="Cambria"/>
                      </a:endParaRPr>
                    </a:p>
                  </a:txBody>
                  <a:tcPr marL="0" marR="0" marT="52069" marB="0"/>
                </a:tc>
                <a:extLst>
                  <a:ext uri="{0D108BD9-81ED-4DB2-BD59-A6C34878D82A}">
                    <a16:rowId xmlns:a16="http://schemas.microsoft.com/office/drawing/2014/main" val="10011"/>
                  </a:ext>
                </a:extLst>
              </a:tr>
              <a:tr h="313522">
                <a:tc>
                  <a:txBody>
                    <a:bodyPr/>
                    <a:lstStyle/>
                    <a:p>
                      <a:pPr marL="114300" algn="l">
                        <a:lnSpc>
                          <a:spcPts val="2305"/>
                        </a:lnSpc>
                      </a:pPr>
                      <a:r>
                        <a:rPr sz="1600" spc="204" dirty="0">
                          <a:latin typeface="Montserrat" panose="02000505000000020004" pitchFamily="2" charset="0"/>
                        </a:rPr>
                        <a:t>Cap</a:t>
                      </a:r>
                      <a:r>
                        <a:rPr sz="1600" spc="5" dirty="0">
                          <a:latin typeface="Montserrat" panose="02000505000000020004" pitchFamily="2" charset="0"/>
                        </a:rPr>
                        <a:t> </a:t>
                      </a:r>
                      <a:r>
                        <a:rPr sz="1600" spc="40" dirty="0">
                          <a:latin typeface="Montserrat" panose="02000505000000020004" pitchFamily="2" charset="0"/>
                        </a:rPr>
                        <a:t>Rate</a:t>
                      </a:r>
                      <a:endParaRPr sz="1600">
                        <a:latin typeface="Montserrat" panose="02000505000000020004" pitchFamily="2" charset="0"/>
                        <a:cs typeface="Cambria"/>
                      </a:endParaRPr>
                    </a:p>
                  </a:txBody>
                  <a:tcPr marL="0" marR="0" marT="0" marB="0"/>
                </a:tc>
                <a:tc>
                  <a:txBody>
                    <a:bodyPr/>
                    <a:lstStyle/>
                    <a:p>
                      <a:pPr marR="221615" algn="ctr">
                        <a:lnSpc>
                          <a:spcPts val="1889"/>
                        </a:lnSpc>
                        <a:spcBef>
                          <a:spcPts val="414"/>
                        </a:spcBef>
                      </a:pPr>
                      <a:r>
                        <a:rPr sz="1600" spc="35" dirty="0">
                          <a:latin typeface="Montserrat" panose="02000505000000020004" pitchFamily="2" charset="0"/>
                        </a:rPr>
                        <a:t>4.90%</a:t>
                      </a:r>
                      <a:endParaRPr sz="1600">
                        <a:latin typeface="Montserrat" panose="02000505000000020004" pitchFamily="2" charset="0"/>
                        <a:cs typeface="Cambria"/>
                      </a:endParaRPr>
                    </a:p>
                  </a:txBody>
                  <a:tcPr marL="0" marR="0" marT="52704" marB="0"/>
                </a:tc>
                <a:tc>
                  <a:txBody>
                    <a:bodyPr/>
                    <a:lstStyle/>
                    <a:p>
                      <a:pPr marR="170180" algn="ctr">
                        <a:lnSpc>
                          <a:spcPts val="1889"/>
                        </a:lnSpc>
                        <a:spcBef>
                          <a:spcPts val="414"/>
                        </a:spcBef>
                      </a:pPr>
                      <a:r>
                        <a:rPr sz="1600" spc="35" dirty="0">
                          <a:latin typeface="Montserrat" panose="02000505000000020004" pitchFamily="2" charset="0"/>
                        </a:rPr>
                        <a:t>5.48%</a:t>
                      </a:r>
                      <a:endParaRPr sz="1600" dirty="0">
                        <a:latin typeface="Montserrat" panose="02000505000000020004" pitchFamily="2" charset="0"/>
                        <a:cs typeface="Cambria"/>
                      </a:endParaRPr>
                    </a:p>
                  </a:txBody>
                  <a:tcPr marL="0" marR="0" marT="52704" marB="0"/>
                </a:tc>
                <a:tc>
                  <a:txBody>
                    <a:bodyPr/>
                    <a:lstStyle/>
                    <a:p>
                      <a:pPr algn="ctr">
                        <a:lnSpc>
                          <a:spcPts val="1889"/>
                        </a:lnSpc>
                        <a:spcBef>
                          <a:spcPts val="414"/>
                        </a:spcBef>
                      </a:pPr>
                      <a:r>
                        <a:rPr sz="1600" spc="35" dirty="0">
                          <a:latin typeface="Montserrat" panose="02000505000000020004" pitchFamily="2" charset="0"/>
                        </a:rPr>
                        <a:t>6.25%</a:t>
                      </a:r>
                      <a:endParaRPr sz="1600">
                        <a:latin typeface="Montserrat" panose="02000505000000020004" pitchFamily="2" charset="0"/>
                        <a:cs typeface="Cambria"/>
                      </a:endParaRPr>
                    </a:p>
                  </a:txBody>
                  <a:tcPr marL="0" marR="0" marT="52704" marB="0"/>
                </a:tc>
                <a:extLst>
                  <a:ext uri="{0D108BD9-81ED-4DB2-BD59-A6C34878D82A}">
                    <a16:rowId xmlns:a16="http://schemas.microsoft.com/office/drawing/2014/main" val="10012"/>
                  </a:ext>
                </a:extLst>
              </a:tr>
              <a:tr h="313522">
                <a:tc>
                  <a:txBody>
                    <a:bodyPr/>
                    <a:lstStyle/>
                    <a:p>
                      <a:pPr algn="l">
                        <a:lnSpc>
                          <a:spcPts val="2300"/>
                        </a:lnSpc>
                      </a:pPr>
                      <a:r>
                        <a:rPr sz="1600" spc="30" dirty="0">
                          <a:latin typeface="Montserrat" panose="02000505000000020004" pitchFamily="2" charset="0"/>
                        </a:rPr>
                        <a:t>Valuation</a:t>
                      </a:r>
                      <a:endParaRPr sz="1600">
                        <a:latin typeface="Montserrat" panose="02000505000000020004" pitchFamily="2" charset="0"/>
                        <a:cs typeface="Cambria"/>
                      </a:endParaRPr>
                    </a:p>
                  </a:txBody>
                  <a:tcPr marL="0" marR="0" marT="0" marB="0"/>
                </a:tc>
                <a:tc>
                  <a:txBody>
                    <a:bodyPr/>
                    <a:lstStyle/>
                    <a:p>
                      <a:pPr marL="502284" algn="ctr">
                        <a:lnSpc>
                          <a:spcPts val="1885"/>
                        </a:lnSpc>
                        <a:spcBef>
                          <a:spcPts val="414"/>
                        </a:spcBef>
                      </a:pPr>
                      <a:r>
                        <a:rPr sz="1600" spc="-5" dirty="0">
                          <a:latin typeface="Montserrat" panose="02000505000000020004" pitchFamily="2" charset="0"/>
                        </a:rPr>
                        <a:t>(209,549)</a:t>
                      </a:r>
                      <a:endParaRPr sz="1600">
                        <a:latin typeface="Montserrat" panose="02000505000000020004" pitchFamily="2" charset="0"/>
                        <a:cs typeface="Cambria"/>
                      </a:endParaRPr>
                    </a:p>
                  </a:txBody>
                  <a:tcPr marL="0" marR="0" marT="52704" marB="0"/>
                </a:tc>
                <a:tc>
                  <a:txBody>
                    <a:bodyPr/>
                    <a:lstStyle/>
                    <a:p>
                      <a:pPr marL="228600" algn="ctr">
                        <a:lnSpc>
                          <a:spcPts val="1885"/>
                        </a:lnSpc>
                        <a:spcBef>
                          <a:spcPts val="414"/>
                        </a:spcBef>
                      </a:pPr>
                      <a:r>
                        <a:rPr sz="1600" dirty="0">
                          <a:latin typeface="Montserrat" panose="02000505000000020004" pitchFamily="2" charset="0"/>
                        </a:rPr>
                        <a:t>208,522</a:t>
                      </a:r>
                      <a:endParaRPr sz="1600" dirty="0">
                        <a:latin typeface="Montserrat" panose="02000505000000020004" pitchFamily="2" charset="0"/>
                        <a:cs typeface="Cambria"/>
                      </a:endParaRPr>
                    </a:p>
                  </a:txBody>
                  <a:tcPr marL="0" marR="0" marT="52704" marB="0"/>
                </a:tc>
                <a:tc>
                  <a:txBody>
                    <a:bodyPr/>
                    <a:lstStyle/>
                    <a:p>
                      <a:pPr marL="127635" marR="3175" algn="ctr">
                        <a:lnSpc>
                          <a:spcPts val="1885"/>
                        </a:lnSpc>
                        <a:spcBef>
                          <a:spcPts val="414"/>
                        </a:spcBef>
                      </a:pPr>
                      <a:r>
                        <a:rPr sz="1600" spc="10" dirty="0">
                          <a:latin typeface="Montserrat" panose="02000505000000020004" pitchFamily="2" charset="0"/>
                        </a:rPr>
                        <a:t>4,179,758</a:t>
                      </a:r>
                      <a:endParaRPr sz="1600" dirty="0">
                        <a:latin typeface="Montserrat" panose="02000505000000020004" pitchFamily="2" charset="0"/>
                        <a:cs typeface="Cambria"/>
                      </a:endParaRPr>
                    </a:p>
                  </a:txBody>
                  <a:tcPr marL="0" marR="0" marT="52704" marB="0"/>
                </a:tc>
                <a:extLst>
                  <a:ext uri="{0D108BD9-81ED-4DB2-BD59-A6C34878D82A}">
                    <a16:rowId xmlns:a16="http://schemas.microsoft.com/office/drawing/2014/main" val="10013"/>
                  </a:ext>
                </a:extLst>
              </a:tr>
              <a:tr h="312845">
                <a:tc>
                  <a:txBody>
                    <a:bodyPr/>
                    <a:lstStyle/>
                    <a:p>
                      <a:pPr algn="l">
                        <a:lnSpc>
                          <a:spcPts val="2300"/>
                        </a:lnSpc>
                      </a:pPr>
                      <a:r>
                        <a:rPr sz="1600" spc="160" dirty="0">
                          <a:latin typeface="Montserrat" panose="02000505000000020004" pitchFamily="2" charset="0"/>
                        </a:rPr>
                        <a:t>%</a:t>
                      </a:r>
                      <a:r>
                        <a:rPr sz="1600" spc="35" dirty="0">
                          <a:latin typeface="Montserrat" panose="02000505000000020004" pitchFamily="2" charset="0"/>
                        </a:rPr>
                        <a:t> </a:t>
                      </a:r>
                      <a:r>
                        <a:rPr sz="1600" spc="30" dirty="0">
                          <a:latin typeface="Montserrat" panose="02000505000000020004" pitchFamily="2" charset="0"/>
                        </a:rPr>
                        <a:t>of</a:t>
                      </a:r>
                      <a:r>
                        <a:rPr sz="1600" spc="-25" dirty="0">
                          <a:latin typeface="Montserrat" panose="02000505000000020004" pitchFamily="2" charset="0"/>
                        </a:rPr>
                        <a:t> </a:t>
                      </a:r>
                      <a:r>
                        <a:rPr sz="1600" spc="-10" dirty="0">
                          <a:latin typeface="Montserrat" panose="02000505000000020004" pitchFamily="2" charset="0"/>
                        </a:rPr>
                        <a:t>Total</a:t>
                      </a:r>
                      <a:r>
                        <a:rPr sz="1600" spc="40" dirty="0">
                          <a:latin typeface="Montserrat" panose="02000505000000020004" pitchFamily="2" charset="0"/>
                        </a:rPr>
                        <a:t> </a:t>
                      </a:r>
                      <a:r>
                        <a:rPr sz="1600" spc="45" dirty="0">
                          <a:latin typeface="Montserrat" panose="02000505000000020004" pitchFamily="2" charset="0"/>
                        </a:rPr>
                        <a:t>Project</a:t>
                      </a:r>
                      <a:r>
                        <a:rPr sz="1600" spc="25" dirty="0">
                          <a:latin typeface="Montserrat" panose="02000505000000020004" pitchFamily="2" charset="0"/>
                        </a:rPr>
                        <a:t> </a:t>
                      </a:r>
                      <a:r>
                        <a:rPr sz="1600" spc="114" dirty="0">
                          <a:latin typeface="Montserrat" panose="02000505000000020004" pitchFamily="2" charset="0"/>
                        </a:rPr>
                        <a:t>Cost</a:t>
                      </a:r>
                      <a:endParaRPr sz="1600">
                        <a:latin typeface="Montserrat" panose="02000505000000020004" pitchFamily="2" charset="0"/>
                        <a:cs typeface="Cambria"/>
                      </a:endParaRPr>
                    </a:p>
                  </a:txBody>
                  <a:tcPr marL="0" marR="0" marT="0" marB="0"/>
                </a:tc>
                <a:tc>
                  <a:txBody>
                    <a:bodyPr/>
                    <a:lstStyle/>
                    <a:p>
                      <a:pPr marR="221615" algn="ctr">
                        <a:lnSpc>
                          <a:spcPts val="1885"/>
                        </a:lnSpc>
                        <a:spcBef>
                          <a:spcPts val="409"/>
                        </a:spcBef>
                      </a:pPr>
                      <a:r>
                        <a:rPr sz="1600" spc="45" dirty="0">
                          <a:latin typeface="Montserrat" panose="02000505000000020004" pitchFamily="2" charset="0"/>
                        </a:rPr>
                        <a:t>-8.3%</a:t>
                      </a:r>
                      <a:endParaRPr sz="1600">
                        <a:latin typeface="Montserrat" panose="02000505000000020004" pitchFamily="2" charset="0"/>
                        <a:cs typeface="Cambria"/>
                      </a:endParaRPr>
                    </a:p>
                  </a:txBody>
                  <a:tcPr marL="0" marR="0" marT="52069" marB="0"/>
                </a:tc>
                <a:tc>
                  <a:txBody>
                    <a:bodyPr/>
                    <a:lstStyle/>
                    <a:p>
                      <a:pPr marR="170180" algn="ctr">
                        <a:lnSpc>
                          <a:spcPts val="1885"/>
                        </a:lnSpc>
                        <a:spcBef>
                          <a:spcPts val="409"/>
                        </a:spcBef>
                      </a:pPr>
                      <a:r>
                        <a:rPr sz="1600" spc="50" dirty="0">
                          <a:latin typeface="Montserrat" panose="02000505000000020004" pitchFamily="2" charset="0"/>
                        </a:rPr>
                        <a:t>8.3%</a:t>
                      </a:r>
                      <a:endParaRPr sz="1600">
                        <a:latin typeface="Montserrat" panose="02000505000000020004" pitchFamily="2" charset="0"/>
                        <a:cs typeface="Cambria"/>
                      </a:endParaRPr>
                    </a:p>
                  </a:txBody>
                  <a:tcPr marL="0" marR="0" marT="52069" marB="0"/>
                </a:tc>
                <a:tc>
                  <a:txBody>
                    <a:bodyPr/>
                    <a:lstStyle/>
                    <a:p>
                      <a:pPr algn="ctr">
                        <a:lnSpc>
                          <a:spcPts val="1885"/>
                        </a:lnSpc>
                        <a:spcBef>
                          <a:spcPts val="409"/>
                        </a:spcBef>
                      </a:pPr>
                      <a:r>
                        <a:rPr sz="1600" spc="25" dirty="0">
                          <a:latin typeface="Montserrat" panose="02000505000000020004" pitchFamily="2" charset="0"/>
                        </a:rPr>
                        <a:t>165.5%</a:t>
                      </a:r>
                      <a:endParaRPr sz="1600" dirty="0">
                        <a:latin typeface="Montserrat" panose="02000505000000020004" pitchFamily="2" charset="0"/>
                        <a:cs typeface="Cambria"/>
                      </a:endParaRPr>
                    </a:p>
                  </a:txBody>
                  <a:tcPr marL="0" marR="0" marT="52069" marB="0"/>
                </a:tc>
                <a:extLst>
                  <a:ext uri="{0D108BD9-81ED-4DB2-BD59-A6C34878D82A}">
                    <a16:rowId xmlns:a16="http://schemas.microsoft.com/office/drawing/2014/main" val="10014"/>
                  </a:ext>
                </a:extLst>
              </a:tr>
              <a:tr h="312845">
                <a:tc>
                  <a:txBody>
                    <a:bodyPr/>
                    <a:lstStyle/>
                    <a:p>
                      <a:pPr algn="l">
                        <a:lnSpc>
                          <a:spcPts val="2285"/>
                        </a:lnSpc>
                      </a:pPr>
                      <a:r>
                        <a:rPr sz="1600" spc="15" dirty="0">
                          <a:latin typeface="Montserrat" panose="02000505000000020004" pitchFamily="2" charset="0"/>
                        </a:rPr>
                        <a:t>Valuation/Unit</a:t>
                      </a:r>
                      <a:endParaRPr sz="1600">
                        <a:latin typeface="Montserrat" panose="02000505000000020004" pitchFamily="2" charset="0"/>
                        <a:cs typeface="Cambria"/>
                      </a:endParaRPr>
                    </a:p>
                  </a:txBody>
                  <a:tcPr marL="0" marR="0" marT="0" marB="0"/>
                </a:tc>
                <a:tc>
                  <a:txBody>
                    <a:bodyPr/>
                    <a:lstStyle/>
                    <a:p>
                      <a:pPr marR="221615" algn="ctr">
                        <a:lnSpc>
                          <a:spcPts val="1875"/>
                        </a:lnSpc>
                        <a:spcBef>
                          <a:spcPts val="409"/>
                        </a:spcBef>
                      </a:pPr>
                      <a:r>
                        <a:rPr sz="1600" spc="10" dirty="0">
                          <a:latin typeface="Montserrat" panose="02000505000000020004" pitchFamily="2" charset="0"/>
                        </a:rPr>
                        <a:t>-7,484</a:t>
                      </a:r>
                      <a:endParaRPr sz="1600">
                        <a:latin typeface="Montserrat" panose="02000505000000020004" pitchFamily="2" charset="0"/>
                        <a:cs typeface="Cambria"/>
                      </a:endParaRPr>
                    </a:p>
                  </a:txBody>
                  <a:tcPr marL="0" marR="0" marT="52069" marB="0"/>
                </a:tc>
                <a:tc>
                  <a:txBody>
                    <a:bodyPr/>
                    <a:lstStyle/>
                    <a:p>
                      <a:pPr marR="170180" algn="ctr">
                        <a:lnSpc>
                          <a:spcPts val="1875"/>
                        </a:lnSpc>
                        <a:spcBef>
                          <a:spcPts val="409"/>
                        </a:spcBef>
                      </a:pPr>
                      <a:r>
                        <a:rPr sz="1600" spc="10" dirty="0">
                          <a:latin typeface="Montserrat" panose="02000505000000020004" pitchFamily="2" charset="0"/>
                        </a:rPr>
                        <a:t>7,447</a:t>
                      </a:r>
                      <a:endParaRPr sz="1600">
                        <a:latin typeface="Montserrat" panose="02000505000000020004" pitchFamily="2" charset="0"/>
                        <a:cs typeface="Cambria"/>
                      </a:endParaRPr>
                    </a:p>
                  </a:txBody>
                  <a:tcPr marL="0" marR="0" marT="52069" marB="0"/>
                </a:tc>
                <a:tc>
                  <a:txBody>
                    <a:bodyPr/>
                    <a:lstStyle/>
                    <a:p>
                      <a:pPr algn="ctr">
                        <a:lnSpc>
                          <a:spcPts val="1875"/>
                        </a:lnSpc>
                        <a:spcBef>
                          <a:spcPts val="409"/>
                        </a:spcBef>
                      </a:pPr>
                      <a:r>
                        <a:rPr sz="1600" dirty="0">
                          <a:latin typeface="Montserrat" panose="02000505000000020004" pitchFamily="2" charset="0"/>
                        </a:rPr>
                        <a:t>149,277</a:t>
                      </a:r>
                      <a:endParaRPr sz="1600" dirty="0">
                        <a:latin typeface="Montserrat" panose="02000505000000020004" pitchFamily="2" charset="0"/>
                        <a:cs typeface="Cambria"/>
                      </a:endParaRPr>
                    </a:p>
                  </a:txBody>
                  <a:tcPr marL="0" marR="0" marT="52069" marB="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008978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4" b="7814"/>
          <a:stretch>
            <a:fillRect/>
          </a:stretch>
        </p:blipFill>
        <p:spPr>
          <a:xfrm>
            <a:off x="0" y="94"/>
            <a:ext cx="12192167" cy="6857906"/>
          </a:xfrm>
        </p:spPr>
      </p:pic>
      <p:sp>
        <p:nvSpPr>
          <p:cNvPr id="43" name="Rectangle 42"/>
          <p:cNvSpPr/>
          <p:nvPr/>
        </p:nvSpPr>
        <p:spPr>
          <a:xfrm>
            <a:off x="656202" y="674071"/>
            <a:ext cx="10879597" cy="5519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Light" charset="0"/>
            </a:endParaRPr>
          </a:p>
        </p:txBody>
      </p:sp>
      <p:sp>
        <p:nvSpPr>
          <p:cNvPr id="10" name="object 5"/>
          <p:cNvSpPr/>
          <p:nvPr/>
        </p:nvSpPr>
        <p:spPr>
          <a:xfrm>
            <a:off x="656202" y="674071"/>
            <a:ext cx="10879597"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REAL ESTATE GLOSSARY</a:t>
            </a:r>
          </a:p>
        </p:txBody>
      </p:sp>
      <p:sp>
        <p:nvSpPr>
          <p:cNvPr id="11" name="object 3"/>
          <p:cNvSpPr txBox="1"/>
          <p:nvPr/>
        </p:nvSpPr>
        <p:spPr>
          <a:xfrm>
            <a:off x="786831" y="1140002"/>
            <a:ext cx="10490769" cy="4983928"/>
          </a:xfrm>
          <a:prstGeom prst="rect">
            <a:avLst/>
          </a:prstGeom>
        </p:spPr>
        <p:txBody>
          <a:bodyPr vert="horz" wrap="square" lIns="0" tIns="76200" rIns="0" bIns="0" rtlCol="0">
            <a:spAutoFit/>
          </a:bodyPr>
          <a:lstStyle/>
          <a:p>
            <a:pPr marL="24765">
              <a:lnSpc>
                <a:spcPct val="100000"/>
              </a:lnSpc>
              <a:spcBef>
                <a:spcPts val="600"/>
              </a:spcBef>
            </a:pPr>
            <a:r>
              <a:rPr sz="1100" b="1" spc="10" dirty="0">
                <a:latin typeface="Montserrat" panose="02000505000000020004" pitchFamily="2" charset="0"/>
                <a:cs typeface="Franklin Gothic Medium"/>
              </a:rPr>
              <a:t>C</a:t>
            </a:r>
            <a:r>
              <a:rPr sz="1100" b="1" spc="-5" dirty="0">
                <a:latin typeface="Montserrat" panose="02000505000000020004" pitchFamily="2" charset="0"/>
                <a:cs typeface="Franklin Gothic Medium"/>
              </a:rPr>
              <a:t>ap</a:t>
            </a:r>
            <a:r>
              <a:rPr sz="1100" b="1" spc="-25" dirty="0">
                <a:latin typeface="Montserrat" panose="02000505000000020004" pitchFamily="2" charset="0"/>
                <a:cs typeface="Franklin Gothic Medium"/>
              </a:rPr>
              <a:t>i</a:t>
            </a:r>
            <a:r>
              <a:rPr sz="1100" b="1" spc="-15" dirty="0">
                <a:latin typeface="Montserrat" panose="02000505000000020004" pitchFamily="2" charset="0"/>
                <a:cs typeface="Franklin Gothic Medium"/>
              </a:rPr>
              <a:t>taliz</a:t>
            </a:r>
            <a:r>
              <a:rPr sz="1100" b="1" spc="-10" dirty="0">
                <a:latin typeface="Montserrat" panose="02000505000000020004" pitchFamily="2" charset="0"/>
                <a:cs typeface="Franklin Gothic Medium"/>
              </a:rPr>
              <a:t>a</a:t>
            </a:r>
            <a:r>
              <a:rPr sz="1100" b="1" spc="-20" dirty="0">
                <a:latin typeface="Montserrat" panose="02000505000000020004" pitchFamily="2" charset="0"/>
                <a:cs typeface="Franklin Gothic Medium"/>
              </a:rPr>
              <a:t>ti</a:t>
            </a:r>
            <a:r>
              <a:rPr sz="1100" b="1" spc="-10" dirty="0">
                <a:latin typeface="Montserrat" panose="02000505000000020004" pitchFamily="2" charset="0"/>
                <a:cs typeface="Franklin Gothic Medium"/>
              </a:rPr>
              <a:t>on</a:t>
            </a:r>
            <a:r>
              <a:rPr sz="1100" b="1" spc="-35" dirty="0">
                <a:latin typeface="Montserrat" panose="02000505000000020004" pitchFamily="2" charset="0"/>
                <a:cs typeface="Franklin Gothic Medium"/>
              </a:rPr>
              <a:t> R</a:t>
            </a:r>
            <a:r>
              <a:rPr sz="1100" b="1" spc="-5" dirty="0">
                <a:latin typeface="Montserrat" panose="02000505000000020004" pitchFamily="2" charset="0"/>
                <a:cs typeface="Franklin Gothic Medium"/>
              </a:rPr>
              <a:t>a</a:t>
            </a:r>
            <a:r>
              <a:rPr sz="1100" b="1" spc="-30" dirty="0">
                <a:latin typeface="Montserrat" panose="02000505000000020004" pitchFamily="2" charset="0"/>
                <a:cs typeface="Franklin Gothic Medium"/>
              </a:rPr>
              <a:t>t</a:t>
            </a:r>
            <a:r>
              <a:rPr sz="1100" b="1" spc="-5" dirty="0">
                <a:latin typeface="Montserrat" panose="02000505000000020004" pitchFamily="2" charset="0"/>
                <a:cs typeface="Franklin Gothic Medium"/>
              </a:rPr>
              <a:t>e</a:t>
            </a:r>
            <a:r>
              <a:rPr sz="1100" b="1" dirty="0">
                <a:latin typeface="Montserrat" panose="02000505000000020004" pitchFamily="2" charset="0"/>
                <a:cs typeface="Franklin Gothic Medium"/>
              </a:rPr>
              <a:t> </a:t>
            </a:r>
            <a:r>
              <a:rPr sz="1100" b="1" spc="5" dirty="0">
                <a:latin typeface="Montserrat" panose="02000505000000020004" pitchFamily="2" charset="0"/>
                <a:cs typeface="Franklin Gothic Medium"/>
              </a:rPr>
              <a:t>(</a:t>
            </a:r>
            <a:r>
              <a:rPr sz="1100" b="1" spc="10" dirty="0">
                <a:latin typeface="Montserrat" panose="02000505000000020004" pitchFamily="2" charset="0"/>
                <a:cs typeface="Franklin Gothic Medium"/>
              </a:rPr>
              <a:t>C</a:t>
            </a:r>
            <a:r>
              <a:rPr sz="1100" b="1" spc="-5" dirty="0">
                <a:latin typeface="Montserrat" panose="02000505000000020004" pitchFamily="2" charset="0"/>
                <a:cs typeface="Franklin Gothic Medium"/>
              </a:rPr>
              <a:t>a</a:t>
            </a:r>
            <a:r>
              <a:rPr sz="1100" b="1" spc="-10" dirty="0">
                <a:latin typeface="Montserrat" panose="02000505000000020004" pitchFamily="2" charset="0"/>
                <a:cs typeface="Franklin Gothic Medium"/>
              </a:rPr>
              <a:t>p</a:t>
            </a:r>
            <a:r>
              <a:rPr sz="1100" b="1" spc="-135" dirty="0">
                <a:latin typeface="Montserrat" panose="02000505000000020004" pitchFamily="2" charset="0"/>
                <a:cs typeface="Franklin Gothic Medium"/>
              </a:rPr>
              <a:t> </a:t>
            </a:r>
            <a:r>
              <a:rPr sz="1100" b="1" spc="-35" dirty="0">
                <a:latin typeface="Montserrat" panose="02000505000000020004" pitchFamily="2" charset="0"/>
                <a:cs typeface="Franklin Gothic Medium"/>
              </a:rPr>
              <a:t>R</a:t>
            </a:r>
            <a:r>
              <a:rPr sz="1100" b="1" spc="-5" dirty="0">
                <a:latin typeface="Montserrat" panose="02000505000000020004" pitchFamily="2" charset="0"/>
                <a:cs typeface="Franklin Gothic Medium"/>
              </a:rPr>
              <a:t>a</a:t>
            </a:r>
            <a:r>
              <a:rPr sz="1100" b="1" spc="-30" dirty="0">
                <a:latin typeface="Montserrat" panose="02000505000000020004" pitchFamily="2" charset="0"/>
                <a:cs typeface="Franklin Gothic Medium"/>
              </a:rPr>
              <a:t>t</a:t>
            </a:r>
            <a:r>
              <a:rPr sz="1100" b="1" spc="5" dirty="0">
                <a:latin typeface="Montserrat" panose="02000505000000020004" pitchFamily="2" charset="0"/>
                <a:cs typeface="Franklin Gothic Medium"/>
              </a:rPr>
              <a:t>e</a:t>
            </a:r>
            <a:r>
              <a:rPr sz="1100" b="1" dirty="0">
                <a:latin typeface="Montserrat" panose="02000505000000020004" pitchFamily="2" charset="0"/>
                <a:cs typeface="Franklin Gothic Medium"/>
              </a:rPr>
              <a:t>)</a:t>
            </a:r>
          </a:p>
          <a:p>
            <a:pPr marL="253365" marR="5080">
              <a:lnSpc>
                <a:spcPct val="100000"/>
              </a:lnSpc>
              <a:spcBef>
                <a:spcPts val="505"/>
              </a:spcBef>
            </a:pPr>
            <a:r>
              <a:rPr sz="1100" spc="-80" dirty="0">
                <a:latin typeface="Montserrat" panose="02000505000000020004" pitchFamily="2" charset="0"/>
                <a:cs typeface="Franklin Gothic Medium"/>
              </a:rPr>
              <a:t>A</a:t>
            </a:r>
            <a:r>
              <a:rPr sz="1100" spc="-5" dirty="0">
                <a:latin typeface="Montserrat" panose="02000505000000020004" pitchFamily="2" charset="0"/>
                <a:cs typeface="Franklin Gothic Medium"/>
              </a:rPr>
              <a:t> </a:t>
            </a:r>
            <a:r>
              <a:rPr sz="1100" spc="-15" dirty="0">
                <a:latin typeface="Montserrat" panose="02000505000000020004" pitchFamily="2" charset="0"/>
                <a:cs typeface="Franklin Gothic Medium"/>
              </a:rPr>
              <a:t>rate</a:t>
            </a:r>
            <a:r>
              <a:rPr sz="1100" spc="40" dirty="0">
                <a:latin typeface="Montserrat" panose="02000505000000020004" pitchFamily="2" charset="0"/>
                <a:cs typeface="Franklin Gothic Medium"/>
              </a:rPr>
              <a:t> </a:t>
            </a:r>
            <a:r>
              <a:rPr sz="1100" spc="-25" dirty="0">
                <a:latin typeface="Montserrat" panose="02000505000000020004" pitchFamily="2" charset="0"/>
                <a:cs typeface="Franklin Gothic Medium"/>
              </a:rPr>
              <a:t>of</a:t>
            </a:r>
            <a:r>
              <a:rPr sz="1100" spc="-5" dirty="0">
                <a:latin typeface="Montserrat" panose="02000505000000020004" pitchFamily="2" charset="0"/>
                <a:cs typeface="Franklin Gothic Medium"/>
              </a:rPr>
              <a:t> return</a:t>
            </a:r>
            <a:r>
              <a:rPr sz="1100" spc="55" dirty="0">
                <a:latin typeface="Montserrat" panose="02000505000000020004" pitchFamily="2" charset="0"/>
                <a:cs typeface="Franklin Gothic Medium"/>
              </a:rPr>
              <a:t> </a:t>
            </a:r>
            <a:r>
              <a:rPr sz="1100" spc="-5" dirty="0">
                <a:latin typeface="Montserrat" panose="02000505000000020004" pitchFamily="2" charset="0"/>
                <a:cs typeface="Franklin Gothic Medium"/>
              </a:rPr>
              <a:t>on</a:t>
            </a:r>
            <a:r>
              <a:rPr sz="1100" spc="-10" dirty="0">
                <a:latin typeface="Montserrat" panose="02000505000000020004" pitchFamily="2" charset="0"/>
                <a:cs typeface="Franklin Gothic Medium"/>
              </a:rPr>
              <a:t> </a:t>
            </a:r>
            <a:r>
              <a:rPr sz="1100" spc="-15" dirty="0">
                <a:latin typeface="Montserrat" panose="02000505000000020004" pitchFamily="2" charset="0"/>
                <a:cs typeface="Franklin Gothic Medium"/>
              </a:rPr>
              <a:t>a</a:t>
            </a:r>
            <a:r>
              <a:rPr sz="1100" spc="20" dirty="0">
                <a:latin typeface="Montserrat" panose="02000505000000020004" pitchFamily="2" charset="0"/>
                <a:cs typeface="Franklin Gothic Medium"/>
              </a:rPr>
              <a:t> </a:t>
            </a:r>
            <a:r>
              <a:rPr sz="1100" spc="-5" dirty="0">
                <a:latin typeface="Montserrat" panose="02000505000000020004" pitchFamily="2" charset="0"/>
                <a:cs typeface="Franklin Gothic Medium"/>
              </a:rPr>
              <a:t>real</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estate</a:t>
            </a:r>
            <a:r>
              <a:rPr sz="1100" spc="30" dirty="0">
                <a:latin typeface="Montserrat" panose="02000505000000020004" pitchFamily="2" charset="0"/>
                <a:cs typeface="Franklin Gothic Medium"/>
              </a:rPr>
              <a:t> </a:t>
            </a:r>
            <a:r>
              <a:rPr sz="1100" spc="-20" dirty="0">
                <a:latin typeface="Montserrat" panose="02000505000000020004" pitchFamily="2" charset="0"/>
                <a:cs typeface="Franklin Gothic Medium"/>
              </a:rPr>
              <a:t>investment</a:t>
            </a:r>
            <a:r>
              <a:rPr sz="1100" spc="-35" dirty="0">
                <a:latin typeface="Montserrat" panose="02000505000000020004" pitchFamily="2" charset="0"/>
                <a:cs typeface="Franklin Gothic Medium"/>
              </a:rPr>
              <a:t> </a:t>
            </a:r>
            <a:r>
              <a:rPr sz="1100" spc="-15" dirty="0">
                <a:latin typeface="Montserrat" panose="02000505000000020004" pitchFamily="2" charset="0"/>
                <a:cs typeface="Franklin Gothic Medium"/>
              </a:rPr>
              <a:t>property</a:t>
            </a:r>
            <a:r>
              <a:rPr sz="1100" spc="25" dirty="0">
                <a:latin typeface="Montserrat" panose="02000505000000020004" pitchFamily="2" charset="0"/>
                <a:cs typeface="Franklin Gothic Medium"/>
              </a:rPr>
              <a:t> </a:t>
            </a:r>
            <a:r>
              <a:rPr sz="1100" spc="-5" dirty="0">
                <a:latin typeface="Montserrat" panose="02000505000000020004" pitchFamily="2" charset="0"/>
                <a:cs typeface="Franklin Gothic Medium"/>
              </a:rPr>
              <a:t>based</a:t>
            </a:r>
            <a:r>
              <a:rPr sz="1100" spc="35" dirty="0">
                <a:latin typeface="Montserrat" panose="02000505000000020004" pitchFamily="2" charset="0"/>
                <a:cs typeface="Franklin Gothic Medium"/>
              </a:rPr>
              <a:t> </a:t>
            </a:r>
            <a:r>
              <a:rPr sz="1100" spc="-5" dirty="0">
                <a:latin typeface="Montserrat" panose="02000505000000020004" pitchFamily="2" charset="0"/>
                <a:cs typeface="Franklin Gothic Medium"/>
              </a:rPr>
              <a:t>on</a:t>
            </a:r>
            <a:r>
              <a:rPr sz="1100" spc="-10" dirty="0">
                <a:latin typeface="Montserrat" panose="02000505000000020004" pitchFamily="2" charset="0"/>
                <a:cs typeface="Franklin Gothic Medium"/>
              </a:rPr>
              <a:t> the</a:t>
            </a:r>
            <a:r>
              <a:rPr sz="1100" spc="5" dirty="0">
                <a:latin typeface="Montserrat" panose="02000505000000020004" pitchFamily="2" charset="0"/>
                <a:cs typeface="Franklin Gothic Medium"/>
              </a:rPr>
              <a:t> </a:t>
            </a:r>
            <a:r>
              <a:rPr sz="1100" spc="-20" dirty="0">
                <a:latin typeface="Montserrat" panose="02000505000000020004" pitchFamily="2" charset="0"/>
                <a:cs typeface="Franklin Gothic Medium"/>
              </a:rPr>
              <a:t>expected</a:t>
            </a:r>
            <a:r>
              <a:rPr sz="1100" spc="-10" dirty="0">
                <a:latin typeface="Montserrat" panose="02000505000000020004" pitchFamily="2" charset="0"/>
                <a:cs typeface="Franklin Gothic Medium"/>
              </a:rPr>
              <a:t> </a:t>
            </a:r>
            <a:r>
              <a:rPr sz="1100" spc="-25" dirty="0">
                <a:latin typeface="Montserrat" panose="02000505000000020004" pitchFamily="2" charset="0"/>
                <a:cs typeface="Franklin Gothic Medium"/>
              </a:rPr>
              <a:t>income</a:t>
            </a:r>
            <a:r>
              <a:rPr sz="1100" spc="-30" dirty="0">
                <a:latin typeface="Montserrat" panose="02000505000000020004" pitchFamily="2" charset="0"/>
                <a:cs typeface="Franklin Gothic Medium"/>
              </a:rPr>
              <a:t> </a:t>
            </a:r>
            <a:r>
              <a:rPr sz="1100" spc="-15" dirty="0">
                <a:latin typeface="Montserrat" panose="02000505000000020004" pitchFamily="2" charset="0"/>
                <a:cs typeface="Franklin Gothic Medium"/>
              </a:rPr>
              <a:t>that</a:t>
            </a:r>
            <a:r>
              <a:rPr sz="1100" spc="45"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10" dirty="0">
                <a:latin typeface="Montserrat" panose="02000505000000020004" pitchFamily="2" charset="0"/>
                <a:cs typeface="Franklin Gothic Medium"/>
              </a:rPr>
              <a:t> </a:t>
            </a:r>
            <a:r>
              <a:rPr sz="1100" spc="-15" dirty="0">
                <a:latin typeface="Montserrat" panose="02000505000000020004" pitchFamily="2" charset="0"/>
                <a:cs typeface="Franklin Gothic Medium"/>
              </a:rPr>
              <a:t>property</a:t>
            </a:r>
            <a:r>
              <a:rPr sz="1100" spc="35" dirty="0">
                <a:latin typeface="Montserrat" panose="02000505000000020004" pitchFamily="2" charset="0"/>
                <a:cs typeface="Franklin Gothic Medium"/>
              </a:rPr>
              <a:t> </a:t>
            </a:r>
            <a:r>
              <a:rPr sz="1100" spc="-30" dirty="0">
                <a:latin typeface="Montserrat" panose="02000505000000020004" pitchFamily="2" charset="0"/>
                <a:cs typeface="Franklin Gothic Medium"/>
              </a:rPr>
              <a:t>will</a:t>
            </a:r>
            <a:r>
              <a:rPr sz="1100" spc="35" dirty="0">
                <a:latin typeface="Montserrat" panose="02000505000000020004" pitchFamily="2" charset="0"/>
                <a:cs typeface="Franklin Gothic Medium"/>
              </a:rPr>
              <a:t> </a:t>
            </a:r>
            <a:r>
              <a:rPr sz="1100" spc="-15" dirty="0">
                <a:latin typeface="Montserrat" panose="02000505000000020004" pitchFamily="2" charset="0"/>
                <a:cs typeface="Franklin Gothic Medium"/>
              </a:rPr>
              <a:t>generate.</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Capitalization</a:t>
            </a:r>
            <a:r>
              <a:rPr sz="1100" spc="80" dirty="0">
                <a:latin typeface="Montserrat" panose="02000505000000020004" pitchFamily="2" charset="0"/>
                <a:cs typeface="Franklin Gothic Medium"/>
              </a:rPr>
              <a:t> </a:t>
            </a:r>
            <a:r>
              <a:rPr sz="1100" spc="-15" dirty="0">
                <a:latin typeface="Montserrat" panose="02000505000000020004" pitchFamily="2" charset="0"/>
                <a:cs typeface="Franklin Gothic Medium"/>
              </a:rPr>
              <a:t>rate</a:t>
            </a:r>
            <a:r>
              <a:rPr sz="1100" spc="40" dirty="0">
                <a:latin typeface="Montserrat" panose="02000505000000020004" pitchFamily="2" charset="0"/>
                <a:cs typeface="Franklin Gothic Medium"/>
              </a:rPr>
              <a:t> </a:t>
            </a:r>
            <a:r>
              <a:rPr sz="1100" spc="-5" dirty="0">
                <a:latin typeface="Montserrat" panose="02000505000000020004" pitchFamily="2" charset="0"/>
                <a:cs typeface="Franklin Gothic Medium"/>
              </a:rPr>
              <a:t>is</a:t>
            </a:r>
            <a:r>
              <a:rPr sz="1100" spc="65" dirty="0">
                <a:latin typeface="Montserrat" panose="02000505000000020004" pitchFamily="2" charset="0"/>
                <a:cs typeface="Franklin Gothic Medium"/>
              </a:rPr>
              <a:t> </a:t>
            </a:r>
            <a:r>
              <a:rPr sz="1100" spc="-5" dirty="0">
                <a:latin typeface="Montserrat" panose="02000505000000020004" pitchFamily="2" charset="0"/>
                <a:cs typeface="Franklin Gothic Medium"/>
              </a:rPr>
              <a:t>used </a:t>
            </a:r>
            <a:r>
              <a:rPr sz="1100" spc="-285" dirty="0">
                <a:latin typeface="Montserrat" panose="02000505000000020004" pitchFamily="2" charset="0"/>
                <a:cs typeface="Franklin Gothic Medium"/>
              </a:rPr>
              <a:t> </a:t>
            </a:r>
            <a:r>
              <a:rPr sz="1100" spc="-20" dirty="0">
                <a:latin typeface="Montserrat" panose="02000505000000020004" pitchFamily="2" charset="0"/>
                <a:cs typeface="Franklin Gothic Medium"/>
              </a:rPr>
              <a:t>to </a:t>
            </a:r>
            <a:r>
              <a:rPr sz="1100" spc="-25" dirty="0">
                <a:latin typeface="Montserrat" panose="02000505000000020004" pitchFamily="2" charset="0"/>
                <a:cs typeface="Franklin Gothic Medium"/>
              </a:rPr>
              <a:t>estimate </a:t>
            </a:r>
            <a:r>
              <a:rPr sz="1100" spc="-10" dirty="0">
                <a:latin typeface="Montserrat" panose="02000505000000020004" pitchFamily="2" charset="0"/>
                <a:cs typeface="Franklin Gothic Medium"/>
              </a:rPr>
              <a:t>the </a:t>
            </a:r>
            <a:r>
              <a:rPr sz="1100" spc="-15" dirty="0">
                <a:latin typeface="Montserrat" panose="02000505000000020004" pitchFamily="2" charset="0"/>
                <a:cs typeface="Franklin Gothic Medium"/>
              </a:rPr>
              <a:t>investor's </a:t>
            </a:r>
            <a:r>
              <a:rPr sz="1100" spc="-20" dirty="0">
                <a:latin typeface="Montserrat" panose="02000505000000020004" pitchFamily="2" charset="0"/>
                <a:cs typeface="Franklin Gothic Medium"/>
              </a:rPr>
              <a:t>potential </a:t>
            </a:r>
            <a:r>
              <a:rPr sz="1100" spc="-5" dirty="0">
                <a:latin typeface="Montserrat" panose="02000505000000020004" pitchFamily="2" charset="0"/>
                <a:cs typeface="Franklin Gothic Medium"/>
              </a:rPr>
              <a:t>return </a:t>
            </a:r>
            <a:r>
              <a:rPr sz="1100" spc="-10" dirty="0">
                <a:latin typeface="Montserrat" panose="02000505000000020004" pitchFamily="2" charset="0"/>
                <a:cs typeface="Franklin Gothic Medium"/>
              </a:rPr>
              <a:t>on </a:t>
            </a:r>
            <a:r>
              <a:rPr sz="1100" spc="-5" dirty="0">
                <a:latin typeface="Montserrat" panose="02000505000000020004" pitchFamily="2" charset="0"/>
                <a:cs typeface="Franklin Gothic Medium"/>
              </a:rPr>
              <a:t>his </a:t>
            </a:r>
            <a:r>
              <a:rPr sz="1100" spc="-10" dirty="0">
                <a:latin typeface="Montserrat" panose="02000505000000020004" pitchFamily="2" charset="0"/>
                <a:cs typeface="Franklin Gothic Medium"/>
              </a:rPr>
              <a:t>or </a:t>
            </a:r>
            <a:r>
              <a:rPr sz="1100" spc="-5" dirty="0">
                <a:latin typeface="Montserrat" panose="02000505000000020004" pitchFamily="2" charset="0"/>
                <a:cs typeface="Franklin Gothic Medium"/>
              </a:rPr>
              <a:t>her </a:t>
            </a:r>
            <a:r>
              <a:rPr sz="1100" spc="-15" dirty="0">
                <a:latin typeface="Montserrat" panose="02000505000000020004" pitchFamily="2" charset="0"/>
                <a:cs typeface="Franklin Gothic Medium"/>
              </a:rPr>
              <a:t>investment. </a:t>
            </a:r>
            <a:r>
              <a:rPr sz="1100" spc="-5" dirty="0">
                <a:latin typeface="Montserrat" panose="02000505000000020004" pitchFamily="2" charset="0"/>
                <a:cs typeface="Franklin Gothic Medium"/>
              </a:rPr>
              <a:t>This is done </a:t>
            </a:r>
            <a:r>
              <a:rPr sz="1100" spc="-30" dirty="0">
                <a:latin typeface="Montserrat" panose="02000505000000020004" pitchFamily="2" charset="0"/>
                <a:cs typeface="Franklin Gothic Medium"/>
              </a:rPr>
              <a:t>by </a:t>
            </a:r>
            <a:r>
              <a:rPr sz="1100" spc="-10" dirty="0">
                <a:latin typeface="Montserrat" panose="02000505000000020004" pitchFamily="2" charset="0"/>
                <a:cs typeface="Franklin Gothic Medium"/>
              </a:rPr>
              <a:t>dividing the </a:t>
            </a:r>
            <a:r>
              <a:rPr sz="1100" spc="-20" dirty="0">
                <a:latin typeface="Montserrat" panose="02000505000000020004" pitchFamily="2" charset="0"/>
                <a:cs typeface="Franklin Gothic Medium"/>
              </a:rPr>
              <a:t>income </a:t>
            </a:r>
            <a:r>
              <a:rPr sz="1100" spc="-10" dirty="0">
                <a:latin typeface="Montserrat" panose="02000505000000020004" pitchFamily="2" charset="0"/>
                <a:cs typeface="Franklin Gothic Medium"/>
              </a:rPr>
              <a:t>the </a:t>
            </a:r>
            <a:r>
              <a:rPr sz="1100" spc="-15" dirty="0">
                <a:latin typeface="Montserrat" panose="02000505000000020004" pitchFamily="2" charset="0"/>
                <a:cs typeface="Franklin Gothic Medium"/>
              </a:rPr>
              <a:t>property </a:t>
            </a:r>
            <a:r>
              <a:rPr sz="1100" spc="-30" dirty="0">
                <a:latin typeface="Montserrat" panose="02000505000000020004" pitchFamily="2" charset="0"/>
                <a:cs typeface="Franklin Gothic Medium"/>
              </a:rPr>
              <a:t>will </a:t>
            </a:r>
            <a:r>
              <a:rPr sz="1100" spc="-20" dirty="0">
                <a:latin typeface="Montserrat" panose="02000505000000020004" pitchFamily="2" charset="0"/>
                <a:cs typeface="Franklin Gothic Medium"/>
              </a:rPr>
              <a:t>generate </a:t>
            </a:r>
            <a:r>
              <a:rPr sz="1100" spc="-10" dirty="0">
                <a:latin typeface="Montserrat" panose="02000505000000020004" pitchFamily="2" charset="0"/>
                <a:cs typeface="Franklin Gothic Medium"/>
              </a:rPr>
              <a:t>(after</a:t>
            </a:r>
            <a:r>
              <a:rPr sz="1100" spc="-5" dirty="0">
                <a:latin typeface="Montserrat" panose="02000505000000020004" pitchFamily="2" charset="0"/>
                <a:cs typeface="Franklin Gothic Medium"/>
              </a:rPr>
              <a:t> </a:t>
            </a:r>
            <a:r>
              <a:rPr sz="1100" spc="-45" dirty="0">
                <a:latin typeface="Montserrat" panose="02000505000000020004" pitchFamily="2" charset="0"/>
                <a:cs typeface="Franklin Gothic Medium"/>
              </a:rPr>
              <a:t>ﬁxed </a:t>
            </a:r>
            <a:r>
              <a:rPr sz="1100" spc="-40" dirty="0">
                <a:latin typeface="Montserrat" panose="02000505000000020004" pitchFamily="2" charset="0"/>
                <a:cs typeface="Franklin Gothic Medium"/>
              </a:rPr>
              <a:t> </a:t>
            </a:r>
            <a:r>
              <a:rPr sz="1100" spc="-5" dirty="0">
                <a:latin typeface="Montserrat" panose="02000505000000020004" pitchFamily="2" charset="0"/>
                <a:cs typeface="Franklin Gothic Medium"/>
              </a:rPr>
              <a:t>costs</a:t>
            </a:r>
            <a:r>
              <a:rPr sz="1100" spc="-50" dirty="0">
                <a:latin typeface="Montserrat" panose="02000505000000020004" pitchFamily="2" charset="0"/>
                <a:cs typeface="Franklin Gothic Medium"/>
              </a:rPr>
              <a:t> </a:t>
            </a:r>
            <a:r>
              <a:rPr sz="1100" spc="-5" dirty="0">
                <a:latin typeface="Montserrat" panose="02000505000000020004" pitchFamily="2" charset="0"/>
                <a:cs typeface="Franklin Gothic Medium"/>
              </a:rPr>
              <a:t>and</a:t>
            </a:r>
            <a:r>
              <a:rPr sz="1100" spc="-40" dirty="0">
                <a:latin typeface="Montserrat" panose="02000505000000020004" pitchFamily="2" charset="0"/>
                <a:cs typeface="Franklin Gothic Medium"/>
              </a:rPr>
              <a:t> </a:t>
            </a:r>
            <a:r>
              <a:rPr sz="1100" spc="-15" dirty="0">
                <a:latin typeface="Montserrat" panose="02000505000000020004" pitchFamily="2" charset="0"/>
                <a:cs typeface="Franklin Gothic Medium"/>
              </a:rPr>
              <a:t>variable</a:t>
            </a:r>
            <a:r>
              <a:rPr sz="1100" dirty="0">
                <a:latin typeface="Montserrat" panose="02000505000000020004" pitchFamily="2" charset="0"/>
                <a:cs typeface="Franklin Gothic Medium"/>
              </a:rPr>
              <a:t> </a:t>
            </a:r>
            <a:r>
              <a:rPr sz="1100" spc="-5" dirty="0">
                <a:latin typeface="Montserrat" panose="02000505000000020004" pitchFamily="2" charset="0"/>
                <a:cs typeface="Franklin Gothic Medium"/>
              </a:rPr>
              <a:t>costs)</a:t>
            </a:r>
            <a:r>
              <a:rPr sz="1100" spc="-35" dirty="0">
                <a:latin typeface="Montserrat" panose="02000505000000020004" pitchFamily="2" charset="0"/>
                <a:cs typeface="Franklin Gothic Medium"/>
              </a:rPr>
              <a:t> </a:t>
            </a:r>
            <a:r>
              <a:rPr sz="1100" spc="-30" dirty="0">
                <a:latin typeface="Montserrat" panose="02000505000000020004" pitchFamily="2" charset="0"/>
                <a:cs typeface="Franklin Gothic Medium"/>
              </a:rPr>
              <a:t>by</a:t>
            </a:r>
            <a:r>
              <a:rPr sz="1100" spc="-55"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35" dirty="0">
                <a:latin typeface="Montserrat" panose="02000505000000020004" pitchFamily="2" charset="0"/>
                <a:cs typeface="Franklin Gothic Medium"/>
              </a:rPr>
              <a:t> </a:t>
            </a:r>
            <a:r>
              <a:rPr sz="1100" spc="-25" dirty="0">
                <a:latin typeface="Montserrat" panose="02000505000000020004" pitchFamily="2" charset="0"/>
                <a:cs typeface="Franklin Gothic Medium"/>
              </a:rPr>
              <a:t>total</a:t>
            </a:r>
            <a:r>
              <a:rPr sz="1100" spc="-10" dirty="0">
                <a:latin typeface="Montserrat" panose="02000505000000020004" pitchFamily="2" charset="0"/>
                <a:cs typeface="Franklin Gothic Medium"/>
              </a:rPr>
              <a:t> value</a:t>
            </a:r>
            <a:r>
              <a:rPr sz="1100" spc="-50" dirty="0">
                <a:latin typeface="Montserrat" panose="02000505000000020004" pitchFamily="2" charset="0"/>
                <a:cs typeface="Franklin Gothic Medium"/>
              </a:rPr>
              <a:t> </a:t>
            </a:r>
            <a:r>
              <a:rPr sz="1100" spc="-25" dirty="0">
                <a:latin typeface="Montserrat" panose="02000505000000020004" pitchFamily="2" charset="0"/>
                <a:cs typeface="Franklin Gothic Medium"/>
              </a:rPr>
              <a:t>of</a:t>
            </a:r>
            <a:r>
              <a:rPr sz="1100" spc="-50"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35" dirty="0">
                <a:latin typeface="Montserrat" panose="02000505000000020004" pitchFamily="2" charset="0"/>
                <a:cs typeface="Franklin Gothic Medium"/>
              </a:rPr>
              <a:t> </a:t>
            </a:r>
            <a:r>
              <a:rPr sz="1100" spc="-15" dirty="0">
                <a:latin typeface="Montserrat" panose="02000505000000020004" pitchFamily="2" charset="0"/>
                <a:cs typeface="Franklin Gothic Medium"/>
              </a:rPr>
              <a:t>property.</a:t>
            </a:r>
            <a:endParaRPr sz="1100" dirty="0">
              <a:latin typeface="Montserrat" panose="02000505000000020004" pitchFamily="2" charset="0"/>
              <a:cs typeface="Franklin Gothic Medium"/>
            </a:endParaRPr>
          </a:p>
          <a:p>
            <a:pPr marL="253365" marR="273050">
              <a:lnSpc>
                <a:spcPct val="100000"/>
              </a:lnSpc>
              <a:spcBef>
                <a:spcPts val="495"/>
              </a:spcBef>
            </a:pPr>
            <a:r>
              <a:rPr sz="1100" spc="-25" dirty="0">
                <a:latin typeface="Montserrat" panose="02000505000000020004" pitchFamily="2" charset="0"/>
                <a:cs typeface="Franklin Gothic Medium"/>
              </a:rPr>
              <a:t>When</a:t>
            </a:r>
            <a:r>
              <a:rPr sz="1100" spc="-60" dirty="0">
                <a:latin typeface="Montserrat" panose="02000505000000020004" pitchFamily="2" charset="0"/>
                <a:cs typeface="Franklin Gothic Medium"/>
              </a:rPr>
              <a:t> </a:t>
            </a:r>
            <a:r>
              <a:rPr sz="1100" spc="-15" dirty="0">
                <a:latin typeface="Montserrat" panose="02000505000000020004" pitchFamily="2" charset="0"/>
                <a:cs typeface="Franklin Gothic Medium"/>
              </a:rPr>
              <a:t>acquiring</a:t>
            </a:r>
            <a:r>
              <a:rPr sz="1100" spc="-30" dirty="0">
                <a:latin typeface="Montserrat" panose="02000505000000020004" pitchFamily="2" charset="0"/>
                <a:cs typeface="Franklin Gothic Medium"/>
              </a:rPr>
              <a:t> </a:t>
            </a:r>
            <a:r>
              <a:rPr sz="1100" spc="-20" dirty="0">
                <a:latin typeface="Montserrat" panose="02000505000000020004" pitchFamily="2" charset="0"/>
                <a:cs typeface="Franklin Gothic Medium"/>
              </a:rPr>
              <a:t>income</a:t>
            </a:r>
            <a:r>
              <a:rPr sz="1100" spc="-50" dirty="0">
                <a:latin typeface="Montserrat" panose="02000505000000020004" pitchFamily="2" charset="0"/>
                <a:cs typeface="Franklin Gothic Medium"/>
              </a:rPr>
              <a:t> </a:t>
            </a:r>
            <a:r>
              <a:rPr sz="1100" spc="-15" dirty="0">
                <a:latin typeface="Montserrat" panose="02000505000000020004" pitchFamily="2" charset="0"/>
                <a:cs typeface="Franklin Gothic Medium"/>
              </a:rPr>
              <a:t>property,</a:t>
            </a:r>
            <a:r>
              <a:rPr sz="1100" spc="-60"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15" dirty="0">
                <a:latin typeface="Montserrat" panose="02000505000000020004" pitchFamily="2" charset="0"/>
                <a:cs typeface="Franklin Gothic Medium"/>
              </a:rPr>
              <a:t> higher</a:t>
            </a:r>
            <a:r>
              <a:rPr sz="1100" spc="-30"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15" dirty="0">
                <a:latin typeface="Montserrat" panose="02000505000000020004" pitchFamily="2" charset="0"/>
                <a:cs typeface="Franklin Gothic Medium"/>
              </a:rPr>
              <a:t> capitalization</a:t>
            </a:r>
            <a:r>
              <a:rPr sz="1100" dirty="0">
                <a:latin typeface="Montserrat" panose="02000505000000020004" pitchFamily="2" charset="0"/>
                <a:cs typeface="Franklin Gothic Medium"/>
              </a:rPr>
              <a:t> </a:t>
            </a:r>
            <a:r>
              <a:rPr sz="1100" spc="-15" dirty="0">
                <a:latin typeface="Montserrat" panose="02000505000000020004" pitchFamily="2" charset="0"/>
                <a:cs typeface="Franklin Gothic Medium"/>
              </a:rPr>
              <a:t>rate</a:t>
            </a:r>
            <a:r>
              <a:rPr sz="1100" spc="5" dirty="0">
                <a:latin typeface="Montserrat" panose="02000505000000020004" pitchFamily="2" charset="0"/>
                <a:cs typeface="Franklin Gothic Medium"/>
              </a:rPr>
              <a:t> </a:t>
            </a:r>
            <a:r>
              <a:rPr sz="1100" dirty="0">
                <a:latin typeface="Montserrat" panose="02000505000000020004" pitchFamily="2" charset="0"/>
                <a:cs typeface="Franklin Gothic Medium"/>
              </a:rPr>
              <a:t>(“Cap</a:t>
            </a:r>
            <a:r>
              <a:rPr sz="1100" spc="-20" dirty="0">
                <a:latin typeface="Montserrat" panose="02000505000000020004" pitchFamily="2" charset="0"/>
                <a:cs typeface="Franklin Gothic Medium"/>
              </a:rPr>
              <a:t> </a:t>
            </a:r>
            <a:r>
              <a:rPr sz="1100" spc="-10" dirty="0">
                <a:latin typeface="Montserrat" panose="02000505000000020004" pitchFamily="2" charset="0"/>
                <a:cs typeface="Franklin Gothic Medium"/>
              </a:rPr>
              <a:t>Rate”),</a:t>
            </a:r>
            <a:r>
              <a:rPr sz="1100" spc="-20"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15" dirty="0">
                <a:latin typeface="Montserrat" panose="02000505000000020004" pitchFamily="2" charset="0"/>
                <a:cs typeface="Franklin Gothic Medium"/>
              </a:rPr>
              <a:t> </a:t>
            </a:r>
            <a:r>
              <a:rPr sz="1100" spc="-20" dirty="0">
                <a:latin typeface="Montserrat" panose="02000505000000020004" pitchFamily="2" charset="0"/>
                <a:cs typeface="Franklin Gothic Medium"/>
              </a:rPr>
              <a:t>better.</a:t>
            </a:r>
            <a:r>
              <a:rPr sz="1100" spc="-50" dirty="0">
                <a:latin typeface="Montserrat" panose="02000505000000020004" pitchFamily="2" charset="0"/>
                <a:cs typeface="Franklin Gothic Medium"/>
              </a:rPr>
              <a:t> </a:t>
            </a:r>
            <a:r>
              <a:rPr sz="1100" spc="-25" dirty="0">
                <a:latin typeface="Montserrat" panose="02000505000000020004" pitchFamily="2" charset="0"/>
                <a:cs typeface="Franklin Gothic Medium"/>
              </a:rPr>
              <a:t>When</a:t>
            </a:r>
            <a:r>
              <a:rPr sz="1100" spc="-60" dirty="0">
                <a:latin typeface="Montserrat" panose="02000505000000020004" pitchFamily="2" charset="0"/>
                <a:cs typeface="Franklin Gothic Medium"/>
              </a:rPr>
              <a:t> </a:t>
            </a:r>
            <a:r>
              <a:rPr sz="1100" spc="-15" dirty="0">
                <a:latin typeface="Montserrat" panose="02000505000000020004" pitchFamily="2" charset="0"/>
                <a:cs typeface="Franklin Gothic Medium"/>
              </a:rPr>
              <a:t>selling</a:t>
            </a:r>
            <a:r>
              <a:rPr sz="1100" spc="-25" dirty="0">
                <a:latin typeface="Montserrat" panose="02000505000000020004" pitchFamily="2" charset="0"/>
                <a:cs typeface="Franklin Gothic Medium"/>
              </a:rPr>
              <a:t> </a:t>
            </a:r>
            <a:r>
              <a:rPr sz="1100" spc="-20" dirty="0">
                <a:latin typeface="Montserrat" panose="02000505000000020004" pitchFamily="2" charset="0"/>
                <a:cs typeface="Franklin Gothic Medium"/>
              </a:rPr>
              <a:t>income</a:t>
            </a:r>
            <a:r>
              <a:rPr sz="1100" spc="-50" dirty="0">
                <a:latin typeface="Montserrat" panose="02000505000000020004" pitchFamily="2" charset="0"/>
                <a:cs typeface="Franklin Gothic Medium"/>
              </a:rPr>
              <a:t> </a:t>
            </a:r>
            <a:r>
              <a:rPr sz="1100" spc="-15" dirty="0">
                <a:latin typeface="Montserrat" panose="02000505000000020004" pitchFamily="2" charset="0"/>
                <a:cs typeface="Franklin Gothic Medium"/>
              </a:rPr>
              <a:t>property,</a:t>
            </a:r>
            <a:r>
              <a:rPr sz="1100" spc="-55"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 </a:t>
            </a:r>
            <a:r>
              <a:rPr sz="1100" spc="-25" dirty="0">
                <a:latin typeface="Montserrat" panose="02000505000000020004" pitchFamily="2" charset="0"/>
                <a:cs typeface="Franklin Gothic Medium"/>
              </a:rPr>
              <a:t>lower</a:t>
            </a:r>
            <a:r>
              <a:rPr sz="1100" spc="-30"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20" dirty="0">
                <a:latin typeface="Montserrat" panose="02000505000000020004" pitchFamily="2" charset="0"/>
                <a:cs typeface="Franklin Gothic Medium"/>
              </a:rPr>
              <a:t> </a:t>
            </a:r>
            <a:r>
              <a:rPr sz="1100" spc="-15" dirty="0">
                <a:latin typeface="Montserrat" panose="02000505000000020004" pitchFamily="2" charset="0"/>
                <a:cs typeface="Franklin Gothic Medium"/>
              </a:rPr>
              <a:t>Cap </a:t>
            </a:r>
            <a:r>
              <a:rPr sz="1100" spc="-285" dirty="0">
                <a:latin typeface="Montserrat" panose="02000505000000020004" pitchFamily="2" charset="0"/>
                <a:cs typeface="Franklin Gothic Medium"/>
              </a:rPr>
              <a:t> </a:t>
            </a:r>
            <a:r>
              <a:rPr sz="1100" spc="-25" dirty="0">
                <a:latin typeface="Montserrat" panose="02000505000000020004" pitchFamily="2" charset="0"/>
                <a:cs typeface="Franklin Gothic Medium"/>
              </a:rPr>
              <a:t>Rate</a:t>
            </a:r>
            <a:r>
              <a:rPr sz="1100" spc="30"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95" dirty="0">
                <a:latin typeface="Montserrat" panose="02000505000000020004" pitchFamily="2" charset="0"/>
                <a:cs typeface="Franklin Gothic Medium"/>
              </a:rPr>
              <a:t> </a:t>
            </a:r>
            <a:r>
              <a:rPr sz="1100" spc="-20" dirty="0">
                <a:latin typeface="Montserrat" panose="02000505000000020004" pitchFamily="2" charset="0"/>
                <a:cs typeface="Franklin Gothic Medium"/>
              </a:rPr>
              <a:t>better.</a:t>
            </a:r>
            <a:endParaRPr sz="1100" dirty="0">
              <a:latin typeface="Montserrat" panose="02000505000000020004" pitchFamily="2" charset="0"/>
              <a:cs typeface="Franklin Gothic Medium"/>
            </a:endParaRPr>
          </a:p>
          <a:p>
            <a:pPr marL="253365">
              <a:lnSpc>
                <a:spcPct val="100000"/>
              </a:lnSpc>
              <a:spcBef>
                <a:spcPts val="500"/>
              </a:spcBef>
            </a:pPr>
            <a:r>
              <a:rPr sz="1100" spc="-85" dirty="0">
                <a:latin typeface="Montserrat" panose="02000505000000020004" pitchFamily="2" charset="0"/>
                <a:cs typeface="Franklin Gothic Medium"/>
              </a:rPr>
              <a:t>A</a:t>
            </a:r>
            <a:r>
              <a:rPr sz="1100" spc="-50" dirty="0">
                <a:latin typeface="Montserrat" panose="02000505000000020004" pitchFamily="2" charset="0"/>
                <a:cs typeface="Franklin Gothic Medium"/>
              </a:rPr>
              <a:t> </a:t>
            </a:r>
            <a:r>
              <a:rPr sz="1100" spc="-15" dirty="0">
                <a:latin typeface="Montserrat" panose="02000505000000020004" pitchFamily="2" charset="0"/>
                <a:cs typeface="Franklin Gothic Medium"/>
              </a:rPr>
              <a:t>higher</a:t>
            </a:r>
            <a:r>
              <a:rPr sz="1100" spc="-35" dirty="0">
                <a:latin typeface="Montserrat" panose="02000505000000020004" pitchFamily="2" charset="0"/>
                <a:cs typeface="Franklin Gothic Medium"/>
              </a:rPr>
              <a:t> </a:t>
            </a:r>
            <a:r>
              <a:rPr sz="1100" spc="-10" dirty="0">
                <a:latin typeface="Montserrat" panose="02000505000000020004" pitchFamily="2" charset="0"/>
                <a:cs typeface="Franklin Gothic Medium"/>
              </a:rPr>
              <a:t>cap</a:t>
            </a:r>
            <a:r>
              <a:rPr sz="1100" spc="-60" dirty="0">
                <a:latin typeface="Montserrat" panose="02000505000000020004" pitchFamily="2" charset="0"/>
                <a:cs typeface="Franklin Gothic Medium"/>
              </a:rPr>
              <a:t> </a:t>
            </a:r>
            <a:r>
              <a:rPr sz="1100" spc="-15" dirty="0">
                <a:latin typeface="Montserrat" panose="02000505000000020004" pitchFamily="2" charset="0"/>
                <a:cs typeface="Franklin Gothic Medium"/>
              </a:rPr>
              <a:t>rate</a:t>
            </a:r>
            <a:r>
              <a:rPr sz="1100" spc="-10" dirty="0">
                <a:latin typeface="Montserrat" panose="02000505000000020004" pitchFamily="2" charset="0"/>
                <a:cs typeface="Franklin Gothic Medium"/>
              </a:rPr>
              <a:t> </a:t>
            </a:r>
            <a:r>
              <a:rPr sz="1100" spc="-25" dirty="0">
                <a:latin typeface="Montserrat" panose="02000505000000020004" pitchFamily="2" charset="0"/>
                <a:cs typeface="Franklin Gothic Medium"/>
              </a:rPr>
              <a:t>implies </a:t>
            </a:r>
            <a:r>
              <a:rPr sz="1100" spc="-15" dirty="0">
                <a:latin typeface="Montserrat" panose="02000505000000020004" pitchFamily="2" charset="0"/>
                <a:cs typeface="Franklin Gothic Medium"/>
              </a:rPr>
              <a:t>a</a:t>
            </a:r>
            <a:r>
              <a:rPr sz="1100" spc="-30" dirty="0">
                <a:latin typeface="Montserrat" panose="02000505000000020004" pitchFamily="2" charset="0"/>
                <a:cs typeface="Franklin Gothic Medium"/>
              </a:rPr>
              <a:t> </a:t>
            </a:r>
            <a:r>
              <a:rPr sz="1100" spc="-25" dirty="0">
                <a:latin typeface="Montserrat" panose="02000505000000020004" pitchFamily="2" charset="0"/>
                <a:cs typeface="Franklin Gothic Medium"/>
              </a:rPr>
              <a:t>lower</a:t>
            </a:r>
            <a:r>
              <a:rPr sz="1100" spc="-45" dirty="0">
                <a:latin typeface="Montserrat" panose="02000505000000020004" pitchFamily="2" charset="0"/>
                <a:cs typeface="Franklin Gothic Medium"/>
              </a:rPr>
              <a:t> </a:t>
            </a:r>
            <a:r>
              <a:rPr sz="1100" spc="-5" dirty="0">
                <a:latin typeface="Montserrat" panose="02000505000000020004" pitchFamily="2" charset="0"/>
                <a:cs typeface="Franklin Gothic Medium"/>
              </a:rPr>
              <a:t>price,</a:t>
            </a:r>
            <a:r>
              <a:rPr sz="1100" spc="-35" dirty="0">
                <a:latin typeface="Montserrat" panose="02000505000000020004" pitchFamily="2" charset="0"/>
                <a:cs typeface="Franklin Gothic Medium"/>
              </a:rPr>
              <a:t> </a:t>
            </a:r>
            <a:r>
              <a:rPr sz="1100" spc="-15" dirty="0">
                <a:latin typeface="Montserrat" panose="02000505000000020004" pitchFamily="2" charset="0"/>
                <a:cs typeface="Franklin Gothic Medium"/>
              </a:rPr>
              <a:t>a</a:t>
            </a:r>
            <a:r>
              <a:rPr sz="1100" spc="-30" dirty="0">
                <a:latin typeface="Montserrat" panose="02000505000000020004" pitchFamily="2" charset="0"/>
                <a:cs typeface="Franklin Gothic Medium"/>
              </a:rPr>
              <a:t> </a:t>
            </a:r>
            <a:r>
              <a:rPr sz="1100" spc="-25" dirty="0">
                <a:latin typeface="Montserrat" panose="02000505000000020004" pitchFamily="2" charset="0"/>
                <a:cs typeface="Franklin Gothic Medium"/>
              </a:rPr>
              <a:t>lower</a:t>
            </a:r>
            <a:r>
              <a:rPr sz="1100" spc="-45" dirty="0">
                <a:latin typeface="Montserrat" panose="02000505000000020004" pitchFamily="2" charset="0"/>
                <a:cs typeface="Franklin Gothic Medium"/>
              </a:rPr>
              <a:t> </a:t>
            </a:r>
            <a:r>
              <a:rPr sz="1100" spc="-10" dirty="0">
                <a:latin typeface="Montserrat" panose="02000505000000020004" pitchFamily="2" charset="0"/>
                <a:cs typeface="Franklin Gothic Medium"/>
              </a:rPr>
              <a:t>cap</a:t>
            </a:r>
            <a:r>
              <a:rPr sz="1100" spc="-45" dirty="0">
                <a:latin typeface="Montserrat" panose="02000505000000020004" pitchFamily="2" charset="0"/>
                <a:cs typeface="Franklin Gothic Medium"/>
              </a:rPr>
              <a:t> </a:t>
            </a:r>
            <a:r>
              <a:rPr sz="1100" spc="-15" dirty="0">
                <a:latin typeface="Montserrat" panose="02000505000000020004" pitchFamily="2" charset="0"/>
                <a:cs typeface="Franklin Gothic Medium"/>
              </a:rPr>
              <a:t>rate</a:t>
            </a:r>
            <a:r>
              <a:rPr sz="1100" spc="-10" dirty="0">
                <a:latin typeface="Montserrat" panose="02000505000000020004" pitchFamily="2" charset="0"/>
                <a:cs typeface="Franklin Gothic Medium"/>
              </a:rPr>
              <a:t> </a:t>
            </a:r>
            <a:r>
              <a:rPr sz="1100" spc="-25" dirty="0">
                <a:latin typeface="Montserrat" panose="02000505000000020004" pitchFamily="2" charset="0"/>
                <a:cs typeface="Franklin Gothic Medium"/>
              </a:rPr>
              <a:t>implies</a:t>
            </a:r>
            <a:r>
              <a:rPr sz="1100" spc="-40" dirty="0">
                <a:latin typeface="Montserrat" panose="02000505000000020004" pitchFamily="2" charset="0"/>
                <a:cs typeface="Franklin Gothic Medium"/>
              </a:rPr>
              <a:t> </a:t>
            </a:r>
            <a:r>
              <a:rPr sz="1100" spc="-15" dirty="0">
                <a:latin typeface="Montserrat" panose="02000505000000020004" pitchFamily="2" charset="0"/>
                <a:cs typeface="Franklin Gothic Medium"/>
              </a:rPr>
              <a:t>a</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higher</a:t>
            </a:r>
            <a:r>
              <a:rPr sz="1100" spc="-35" dirty="0">
                <a:latin typeface="Montserrat" panose="02000505000000020004" pitchFamily="2" charset="0"/>
                <a:cs typeface="Franklin Gothic Medium"/>
              </a:rPr>
              <a:t> </a:t>
            </a:r>
            <a:r>
              <a:rPr sz="1100" spc="-5" dirty="0">
                <a:latin typeface="Montserrat" panose="02000505000000020004" pitchFamily="2" charset="0"/>
                <a:cs typeface="Franklin Gothic Medium"/>
              </a:rPr>
              <a:t>price.</a:t>
            </a:r>
            <a:endParaRPr sz="1100" dirty="0">
              <a:latin typeface="Montserrat" panose="02000505000000020004" pitchFamily="2" charset="0"/>
              <a:cs typeface="Franklin Gothic Medium"/>
            </a:endParaRPr>
          </a:p>
          <a:p>
            <a:pPr marL="24765">
              <a:lnSpc>
                <a:spcPct val="100000"/>
              </a:lnSpc>
              <a:spcBef>
                <a:spcPts val="505"/>
              </a:spcBef>
            </a:pPr>
            <a:r>
              <a:rPr sz="1100" b="1" spc="10" dirty="0">
                <a:latin typeface="Montserrat" panose="02000505000000020004" pitchFamily="2" charset="0"/>
                <a:cs typeface="Franklin Gothic Medium"/>
              </a:rPr>
              <a:t>C</a:t>
            </a:r>
            <a:r>
              <a:rPr sz="1100" b="1" spc="-5" dirty="0">
                <a:latin typeface="Montserrat" panose="02000505000000020004" pitchFamily="2" charset="0"/>
                <a:cs typeface="Franklin Gothic Medium"/>
              </a:rPr>
              <a:t>a</a:t>
            </a:r>
            <a:r>
              <a:rPr sz="1100" b="1" spc="15" dirty="0">
                <a:latin typeface="Montserrat" panose="02000505000000020004" pitchFamily="2" charset="0"/>
                <a:cs typeface="Franklin Gothic Medium"/>
              </a:rPr>
              <a:t>s</a:t>
            </a:r>
            <a:r>
              <a:rPr sz="1100" b="1" spc="-5" dirty="0">
                <a:latin typeface="Montserrat" panose="02000505000000020004" pitchFamily="2" charset="0"/>
                <a:cs typeface="Franklin Gothic Medium"/>
              </a:rPr>
              <a:t>h</a:t>
            </a:r>
            <a:r>
              <a:rPr sz="1100" b="1" spc="-60" dirty="0">
                <a:latin typeface="Montserrat" panose="02000505000000020004" pitchFamily="2" charset="0"/>
                <a:cs typeface="Franklin Gothic Medium"/>
              </a:rPr>
              <a:t> </a:t>
            </a:r>
            <a:r>
              <a:rPr sz="1100" b="1" spc="10" dirty="0">
                <a:latin typeface="Montserrat" panose="02000505000000020004" pitchFamily="2" charset="0"/>
                <a:cs typeface="Franklin Gothic Medium"/>
              </a:rPr>
              <a:t>F</a:t>
            </a:r>
            <a:r>
              <a:rPr sz="1100" b="1" spc="-10" dirty="0">
                <a:latin typeface="Montserrat" panose="02000505000000020004" pitchFamily="2" charset="0"/>
                <a:cs typeface="Franklin Gothic Medium"/>
              </a:rPr>
              <a:t>l</a:t>
            </a:r>
            <a:r>
              <a:rPr sz="1100" b="1" spc="-30" dirty="0">
                <a:latin typeface="Montserrat" panose="02000505000000020004" pitchFamily="2" charset="0"/>
                <a:cs typeface="Franklin Gothic Medium"/>
              </a:rPr>
              <a:t>o</a:t>
            </a:r>
            <a:r>
              <a:rPr sz="1100" b="1" spc="-40" dirty="0">
                <a:latin typeface="Montserrat" panose="02000505000000020004" pitchFamily="2" charset="0"/>
                <a:cs typeface="Franklin Gothic Medium"/>
              </a:rPr>
              <a:t>w</a:t>
            </a:r>
            <a:endParaRPr sz="1100" b="1" dirty="0">
              <a:latin typeface="Montserrat" panose="02000505000000020004" pitchFamily="2" charset="0"/>
              <a:cs typeface="Franklin Gothic Medium"/>
            </a:endParaRPr>
          </a:p>
          <a:p>
            <a:pPr marL="253365">
              <a:lnSpc>
                <a:spcPct val="100000"/>
              </a:lnSpc>
              <a:spcBef>
                <a:spcPts val="495"/>
              </a:spcBef>
            </a:pPr>
            <a:r>
              <a:rPr sz="1100" spc="-5" dirty="0">
                <a:latin typeface="Montserrat" panose="02000505000000020004" pitchFamily="2" charset="0"/>
                <a:cs typeface="Franklin Gothic Medium"/>
              </a:rPr>
              <a:t>Cash</a:t>
            </a:r>
            <a:r>
              <a:rPr sz="1100" spc="-20" dirty="0">
                <a:latin typeface="Montserrat" panose="02000505000000020004" pitchFamily="2" charset="0"/>
                <a:cs typeface="Franklin Gothic Medium"/>
              </a:rPr>
              <a:t> </a:t>
            </a:r>
            <a:r>
              <a:rPr sz="1100" spc="-15" dirty="0">
                <a:latin typeface="Montserrat" panose="02000505000000020004" pitchFamily="2" charset="0"/>
                <a:cs typeface="Franklin Gothic Medium"/>
              </a:rPr>
              <a:t>generated </a:t>
            </a:r>
            <a:r>
              <a:rPr sz="1100" spc="-35" dirty="0">
                <a:latin typeface="Montserrat" panose="02000505000000020004" pitchFamily="2" charset="0"/>
                <a:cs typeface="Franklin Gothic Medium"/>
              </a:rPr>
              <a:t>from</a:t>
            </a:r>
            <a:r>
              <a:rPr sz="1100" spc="-40"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30" dirty="0">
                <a:latin typeface="Montserrat" panose="02000505000000020004" pitchFamily="2" charset="0"/>
                <a:cs typeface="Franklin Gothic Medium"/>
              </a:rPr>
              <a:t> </a:t>
            </a:r>
            <a:r>
              <a:rPr sz="1100" spc="-10" dirty="0">
                <a:latin typeface="Montserrat" panose="02000505000000020004" pitchFamily="2" charset="0"/>
                <a:cs typeface="Franklin Gothic Medium"/>
              </a:rPr>
              <a:t>operations</a:t>
            </a:r>
            <a:r>
              <a:rPr sz="1100" spc="-25" dirty="0">
                <a:latin typeface="Montserrat" panose="02000505000000020004" pitchFamily="2" charset="0"/>
                <a:cs typeface="Franklin Gothic Medium"/>
              </a:rPr>
              <a:t> of</a:t>
            </a:r>
            <a:r>
              <a:rPr sz="1100" spc="-45" dirty="0">
                <a:latin typeface="Montserrat" panose="02000505000000020004" pitchFamily="2" charset="0"/>
                <a:cs typeface="Franklin Gothic Medium"/>
              </a:rPr>
              <a:t> </a:t>
            </a:r>
            <a:r>
              <a:rPr sz="1100" spc="-15" dirty="0">
                <a:latin typeface="Montserrat" panose="02000505000000020004" pitchFamily="2" charset="0"/>
                <a:cs typeface="Franklin Gothic Medium"/>
              </a:rPr>
              <a:t>a</a:t>
            </a:r>
            <a:r>
              <a:rPr sz="1100" spc="-30" dirty="0">
                <a:latin typeface="Montserrat" panose="02000505000000020004" pitchFamily="2" charset="0"/>
                <a:cs typeface="Franklin Gothic Medium"/>
              </a:rPr>
              <a:t> </a:t>
            </a:r>
            <a:r>
              <a:rPr sz="1100" spc="-40" dirty="0">
                <a:latin typeface="Montserrat" panose="02000505000000020004" pitchFamily="2" charset="0"/>
                <a:cs typeface="Franklin Gothic Medium"/>
              </a:rPr>
              <a:t>company,</a:t>
            </a:r>
            <a:r>
              <a:rPr sz="1100" spc="-80" dirty="0">
                <a:latin typeface="Montserrat" panose="02000505000000020004" pitchFamily="2" charset="0"/>
                <a:cs typeface="Franklin Gothic Medium"/>
              </a:rPr>
              <a:t> </a:t>
            </a:r>
            <a:r>
              <a:rPr sz="1100" spc="-20" dirty="0">
                <a:latin typeface="Montserrat" panose="02000505000000020004" pitchFamily="2" charset="0"/>
                <a:cs typeface="Franklin Gothic Medium"/>
              </a:rPr>
              <a:t>generally</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deﬁned</a:t>
            </a:r>
            <a:r>
              <a:rPr sz="1100" spc="-60" dirty="0">
                <a:latin typeface="Montserrat" panose="02000505000000020004" pitchFamily="2" charset="0"/>
                <a:cs typeface="Franklin Gothic Medium"/>
              </a:rPr>
              <a:t> </a:t>
            </a:r>
            <a:r>
              <a:rPr sz="1100" dirty="0">
                <a:latin typeface="Montserrat" panose="02000505000000020004" pitchFamily="2" charset="0"/>
                <a:cs typeface="Franklin Gothic Medium"/>
              </a:rPr>
              <a:t>as</a:t>
            </a:r>
            <a:r>
              <a:rPr sz="1100" spc="-35" dirty="0">
                <a:latin typeface="Montserrat" panose="02000505000000020004" pitchFamily="2" charset="0"/>
                <a:cs typeface="Franklin Gothic Medium"/>
              </a:rPr>
              <a:t> </a:t>
            </a:r>
            <a:r>
              <a:rPr sz="1100" spc="-10" dirty="0">
                <a:latin typeface="Montserrat" panose="02000505000000020004" pitchFamily="2" charset="0"/>
                <a:cs typeface="Franklin Gothic Medium"/>
              </a:rPr>
              <a:t>revenues</a:t>
            </a:r>
            <a:r>
              <a:rPr sz="1100" spc="-80" dirty="0">
                <a:latin typeface="Montserrat" panose="02000505000000020004" pitchFamily="2" charset="0"/>
                <a:cs typeface="Franklin Gothic Medium"/>
              </a:rPr>
              <a:t> </a:t>
            </a:r>
            <a:r>
              <a:rPr sz="1100" spc="-5" dirty="0">
                <a:latin typeface="Montserrat" panose="02000505000000020004" pitchFamily="2" charset="0"/>
                <a:cs typeface="Franklin Gothic Medium"/>
              </a:rPr>
              <a:t>less</a:t>
            </a:r>
            <a:r>
              <a:rPr sz="1100" spc="-10" dirty="0">
                <a:latin typeface="Montserrat" panose="02000505000000020004" pitchFamily="2" charset="0"/>
                <a:cs typeface="Franklin Gothic Medium"/>
              </a:rPr>
              <a:t> all</a:t>
            </a:r>
            <a:r>
              <a:rPr sz="1100" spc="-45" dirty="0">
                <a:latin typeface="Montserrat" panose="02000505000000020004" pitchFamily="2" charset="0"/>
                <a:cs typeface="Franklin Gothic Medium"/>
              </a:rPr>
              <a:t> </a:t>
            </a:r>
            <a:r>
              <a:rPr sz="1100" spc="-15" dirty="0">
                <a:latin typeface="Montserrat" panose="02000505000000020004" pitchFamily="2" charset="0"/>
                <a:cs typeface="Franklin Gothic Medium"/>
              </a:rPr>
              <a:t>operating</a:t>
            </a:r>
            <a:r>
              <a:rPr sz="1100" spc="-20" dirty="0">
                <a:latin typeface="Montserrat" panose="02000505000000020004" pitchFamily="2" charset="0"/>
                <a:cs typeface="Franklin Gothic Medium"/>
              </a:rPr>
              <a:t> </a:t>
            </a:r>
            <a:r>
              <a:rPr sz="1100" spc="-10" dirty="0">
                <a:latin typeface="Montserrat" panose="02000505000000020004" pitchFamily="2" charset="0"/>
                <a:cs typeface="Franklin Gothic Medium"/>
              </a:rPr>
              <a:t>expenses.</a:t>
            </a:r>
            <a:endParaRPr sz="1100" dirty="0">
              <a:latin typeface="Montserrat" panose="02000505000000020004" pitchFamily="2" charset="0"/>
              <a:cs typeface="Franklin Gothic Medium"/>
            </a:endParaRPr>
          </a:p>
          <a:p>
            <a:pPr marL="24765">
              <a:lnSpc>
                <a:spcPct val="100000"/>
              </a:lnSpc>
              <a:spcBef>
                <a:spcPts val="505"/>
              </a:spcBef>
            </a:pPr>
            <a:r>
              <a:rPr sz="1100" b="1" spc="-5" dirty="0">
                <a:latin typeface="Montserrat" panose="02000505000000020004" pitchFamily="2" charset="0"/>
                <a:cs typeface="Franklin Gothic Medium"/>
              </a:rPr>
              <a:t>Cash-on-Cash</a:t>
            </a:r>
            <a:endParaRPr sz="1100" b="1" dirty="0">
              <a:latin typeface="Montserrat" panose="02000505000000020004" pitchFamily="2" charset="0"/>
              <a:cs typeface="Franklin Gothic Medium"/>
            </a:endParaRPr>
          </a:p>
          <a:p>
            <a:pPr marL="253365">
              <a:lnSpc>
                <a:spcPct val="100000"/>
              </a:lnSpc>
              <a:spcBef>
                <a:spcPts val="610"/>
              </a:spcBef>
            </a:pPr>
            <a:r>
              <a:rPr sz="1100" spc="-85" dirty="0">
                <a:latin typeface="Montserrat" panose="02000505000000020004" pitchFamily="2" charset="0"/>
                <a:cs typeface="Franklin Gothic Medium"/>
              </a:rPr>
              <a:t>A</a:t>
            </a:r>
            <a:r>
              <a:rPr sz="1100" spc="-40" dirty="0">
                <a:latin typeface="Montserrat" panose="02000505000000020004" pitchFamily="2" charset="0"/>
                <a:cs typeface="Franklin Gothic Medium"/>
              </a:rPr>
              <a:t> </a:t>
            </a:r>
            <a:r>
              <a:rPr sz="1100" spc="-15" dirty="0">
                <a:latin typeface="Montserrat" panose="02000505000000020004" pitchFamily="2" charset="0"/>
                <a:cs typeface="Franklin Gothic Medium"/>
              </a:rPr>
              <a:t>rate</a:t>
            </a:r>
            <a:r>
              <a:rPr sz="1100" spc="5" dirty="0">
                <a:latin typeface="Montserrat" panose="02000505000000020004" pitchFamily="2" charset="0"/>
                <a:cs typeface="Franklin Gothic Medium"/>
              </a:rPr>
              <a:t> </a:t>
            </a:r>
            <a:r>
              <a:rPr sz="1100" spc="-25" dirty="0">
                <a:latin typeface="Montserrat" panose="02000505000000020004" pitchFamily="2" charset="0"/>
                <a:cs typeface="Franklin Gothic Medium"/>
              </a:rPr>
              <a:t>of</a:t>
            </a:r>
            <a:r>
              <a:rPr sz="1100" spc="-40" dirty="0">
                <a:latin typeface="Montserrat" panose="02000505000000020004" pitchFamily="2" charset="0"/>
                <a:cs typeface="Franklin Gothic Medium"/>
              </a:rPr>
              <a:t> </a:t>
            </a:r>
            <a:r>
              <a:rPr sz="1100" spc="-5" dirty="0">
                <a:latin typeface="Montserrat" panose="02000505000000020004" pitchFamily="2" charset="0"/>
                <a:cs typeface="Franklin Gothic Medium"/>
              </a:rPr>
              <a:t>return</a:t>
            </a:r>
            <a:r>
              <a:rPr sz="1100" spc="20" dirty="0">
                <a:latin typeface="Montserrat" panose="02000505000000020004" pitchFamily="2" charset="0"/>
                <a:cs typeface="Franklin Gothic Medium"/>
              </a:rPr>
              <a:t> </a:t>
            </a:r>
            <a:r>
              <a:rPr sz="1100" spc="-10" dirty="0">
                <a:latin typeface="Montserrat" panose="02000505000000020004" pitchFamily="2" charset="0"/>
                <a:cs typeface="Franklin Gothic Medium"/>
              </a:rPr>
              <a:t>often</a:t>
            </a:r>
            <a:r>
              <a:rPr sz="1100" spc="-45" dirty="0">
                <a:latin typeface="Montserrat" panose="02000505000000020004" pitchFamily="2" charset="0"/>
                <a:cs typeface="Franklin Gothic Medium"/>
              </a:rPr>
              <a:t> </a:t>
            </a:r>
            <a:r>
              <a:rPr sz="1100" spc="-5" dirty="0">
                <a:latin typeface="Montserrat" panose="02000505000000020004" pitchFamily="2" charset="0"/>
                <a:cs typeface="Franklin Gothic Medium"/>
              </a:rPr>
              <a:t>used</a:t>
            </a:r>
            <a:r>
              <a:rPr sz="1100" spc="-45" dirty="0">
                <a:latin typeface="Montserrat" panose="02000505000000020004" pitchFamily="2" charset="0"/>
                <a:cs typeface="Franklin Gothic Medium"/>
              </a:rPr>
              <a:t> </a:t>
            </a:r>
            <a:r>
              <a:rPr sz="1100" spc="-10" dirty="0">
                <a:latin typeface="Montserrat" panose="02000505000000020004" pitchFamily="2" charset="0"/>
                <a:cs typeface="Franklin Gothic Medium"/>
              </a:rPr>
              <a:t>in</a:t>
            </a:r>
            <a:r>
              <a:rPr sz="1100" spc="-20" dirty="0">
                <a:latin typeface="Montserrat" panose="02000505000000020004" pitchFamily="2" charset="0"/>
                <a:cs typeface="Franklin Gothic Medium"/>
              </a:rPr>
              <a:t> </a:t>
            </a:r>
            <a:r>
              <a:rPr sz="1100" spc="-5" dirty="0">
                <a:latin typeface="Montserrat" panose="02000505000000020004" pitchFamily="2" charset="0"/>
                <a:cs typeface="Franklin Gothic Medium"/>
              </a:rPr>
              <a:t>real</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estate</a:t>
            </a:r>
            <a:r>
              <a:rPr sz="1100" spc="-5" dirty="0">
                <a:latin typeface="Montserrat" panose="02000505000000020004" pitchFamily="2" charset="0"/>
                <a:cs typeface="Franklin Gothic Medium"/>
              </a:rPr>
              <a:t> </a:t>
            </a:r>
            <a:r>
              <a:rPr sz="1100" spc="-10" dirty="0">
                <a:latin typeface="Montserrat" panose="02000505000000020004" pitchFamily="2" charset="0"/>
                <a:cs typeface="Franklin Gothic Medium"/>
              </a:rPr>
              <a:t>transactions.</a:t>
            </a:r>
            <a:r>
              <a:rPr sz="1100" spc="10" dirty="0">
                <a:latin typeface="Montserrat" panose="02000505000000020004" pitchFamily="2" charset="0"/>
                <a:cs typeface="Franklin Gothic Medium"/>
              </a:rPr>
              <a:t> </a:t>
            </a:r>
            <a:r>
              <a:rPr sz="1100" spc="-5" dirty="0">
                <a:latin typeface="Montserrat" panose="02000505000000020004" pitchFamily="2" charset="0"/>
                <a:cs typeface="Franklin Gothic Medium"/>
              </a:rPr>
              <a:t>The</a:t>
            </a:r>
            <a:r>
              <a:rPr sz="1100" spc="-45" dirty="0">
                <a:latin typeface="Montserrat" panose="02000505000000020004" pitchFamily="2" charset="0"/>
                <a:cs typeface="Franklin Gothic Medium"/>
              </a:rPr>
              <a:t> </a:t>
            </a:r>
            <a:r>
              <a:rPr sz="1100" spc="-10" dirty="0">
                <a:latin typeface="Montserrat" panose="02000505000000020004" pitchFamily="2" charset="0"/>
                <a:cs typeface="Franklin Gothic Medium"/>
              </a:rPr>
              <a:t>calculation</a:t>
            </a:r>
            <a:r>
              <a:rPr sz="1100" spc="-15" dirty="0">
                <a:latin typeface="Montserrat" panose="02000505000000020004" pitchFamily="2" charset="0"/>
                <a:cs typeface="Franklin Gothic Medium"/>
              </a:rPr>
              <a:t> </a:t>
            </a:r>
            <a:r>
              <a:rPr sz="1100" spc="-20" dirty="0">
                <a:latin typeface="Montserrat" panose="02000505000000020004" pitchFamily="2" charset="0"/>
                <a:cs typeface="Franklin Gothic Medium"/>
              </a:rPr>
              <a:t>determines</a:t>
            </a:r>
            <a:r>
              <a:rPr sz="1100" spc="-10" dirty="0">
                <a:latin typeface="Montserrat" panose="02000505000000020004" pitchFamily="2" charset="0"/>
                <a:cs typeface="Franklin Gothic Medium"/>
              </a:rPr>
              <a:t> the</a:t>
            </a:r>
            <a:r>
              <a:rPr sz="1100" spc="-25" dirty="0">
                <a:latin typeface="Montserrat" panose="02000505000000020004" pitchFamily="2" charset="0"/>
                <a:cs typeface="Franklin Gothic Medium"/>
              </a:rPr>
              <a:t> </a:t>
            </a:r>
            <a:r>
              <a:rPr sz="1100" spc="-5" dirty="0">
                <a:latin typeface="Montserrat" panose="02000505000000020004" pitchFamily="2" charset="0"/>
                <a:cs typeface="Franklin Gothic Medium"/>
              </a:rPr>
              <a:t>cash</a:t>
            </a:r>
            <a:r>
              <a:rPr sz="1100" spc="-30" dirty="0">
                <a:latin typeface="Montserrat" panose="02000505000000020004" pitchFamily="2" charset="0"/>
                <a:cs typeface="Franklin Gothic Medium"/>
              </a:rPr>
              <a:t> </a:t>
            </a:r>
            <a:r>
              <a:rPr sz="1100" spc="-20" dirty="0">
                <a:latin typeface="Montserrat" panose="02000505000000020004" pitchFamily="2" charset="0"/>
                <a:cs typeface="Franklin Gothic Medium"/>
              </a:rPr>
              <a:t>income</a:t>
            </a:r>
            <a:r>
              <a:rPr sz="1100" spc="-55" dirty="0">
                <a:latin typeface="Montserrat" panose="02000505000000020004" pitchFamily="2" charset="0"/>
                <a:cs typeface="Franklin Gothic Medium"/>
              </a:rPr>
              <a:t> </a:t>
            </a:r>
            <a:r>
              <a:rPr sz="1100" spc="-10" dirty="0">
                <a:latin typeface="Montserrat" panose="02000505000000020004" pitchFamily="2" charset="0"/>
                <a:cs typeface="Franklin Gothic Medium"/>
              </a:rPr>
              <a:t>on</a:t>
            </a:r>
            <a:r>
              <a:rPr sz="1100" spc="-45" dirty="0">
                <a:latin typeface="Montserrat" panose="02000505000000020004" pitchFamily="2" charset="0"/>
                <a:cs typeface="Franklin Gothic Medium"/>
              </a:rPr>
              <a:t> </a:t>
            </a:r>
            <a:r>
              <a:rPr sz="1100" spc="-10" dirty="0">
                <a:latin typeface="Montserrat" panose="02000505000000020004" pitchFamily="2" charset="0"/>
                <a:cs typeface="Franklin Gothic Medium"/>
              </a:rPr>
              <a:t>the</a:t>
            </a:r>
            <a:r>
              <a:rPr sz="1100" spc="-15" dirty="0">
                <a:latin typeface="Montserrat" panose="02000505000000020004" pitchFamily="2" charset="0"/>
                <a:cs typeface="Franklin Gothic Medium"/>
              </a:rPr>
              <a:t> </a:t>
            </a:r>
            <a:r>
              <a:rPr sz="1100" spc="-5" dirty="0">
                <a:latin typeface="Montserrat" panose="02000505000000020004" pitchFamily="2" charset="0"/>
                <a:cs typeface="Franklin Gothic Medium"/>
              </a:rPr>
              <a:t>cash</a:t>
            </a:r>
            <a:r>
              <a:rPr sz="1100" spc="-50" dirty="0">
                <a:latin typeface="Montserrat" panose="02000505000000020004" pitchFamily="2" charset="0"/>
                <a:cs typeface="Franklin Gothic Medium"/>
              </a:rPr>
              <a:t> </a:t>
            </a:r>
            <a:r>
              <a:rPr sz="1100" spc="-15" dirty="0">
                <a:latin typeface="Montserrat" panose="02000505000000020004" pitchFamily="2" charset="0"/>
                <a:cs typeface="Franklin Gothic Medium"/>
              </a:rPr>
              <a:t>invested.</a:t>
            </a:r>
            <a:endParaRPr sz="1100" dirty="0">
              <a:latin typeface="Montserrat" panose="02000505000000020004" pitchFamily="2" charset="0"/>
              <a:cs typeface="Franklin Gothic Medium"/>
            </a:endParaRPr>
          </a:p>
          <a:p>
            <a:pPr marL="253365">
              <a:lnSpc>
                <a:spcPct val="100000"/>
              </a:lnSpc>
              <a:spcBef>
                <a:spcPts val="915"/>
              </a:spcBef>
            </a:pPr>
            <a:r>
              <a:rPr sz="1100" spc="-15" dirty="0">
                <a:latin typeface="Montserrat" panose="02000505000000020004" pitchFamily="2" charset="0"/>
                <a:cs typeface="Franklin Gothic Medium"/>
              </a:rPr>
              <a:t>Calculated</a:t>
            </a:r>
            <a:r>
              <a:rPr sz="1100" spc="-30" dirty="0">
                <a:latin typeface="Montserrat" panose="02000505000000020004" pitchFamily="2" charset="0"/>
                <a:cs typeface="Franklin Gothic Medium"/>
              </a:rPr>
              <a:t> </a:t>
            </a:r>
            <a:r>
              <a:rPr sz="1100" spc="-5" dirty="0">
                <a:latin typeface="Montserrat" panose="02000505000000020004" pitchFamily="2" charset="0"/>
                <a:cs typeface="Franklin Gothic Medium"/>
              </a:rPr>
              <a:t>as</a:t>
            </a:r>
            <a:r>
              <a:rPr sz="1100" spc="-35" dirty="0">
                <a:latin typeface="Montserrat" panose="02000505000000020004" pitchFamily="2" charset="0"/>
                <a:cs typeface="Franklin Gothic Medium"/>
              </a:rPr>
              <a:t> </a:t>
            </a:r>
            <a:r>
              <a:rPr sz="1100" spc="-20" dirty="0">
                <a:latin typeface="Montserrat" panose="02000505000000020004" pitchFamily="2" charset="0"/>
                <a:cs typeface="Franklin Gothic Medium"/>
              </a:rPr>
              <a:t>Annual</a:t>
            </a:r>
            <a:r>
              <a:rPr sz="1100" spc="-15" dirty="0">
                <a:latin typeface="Montserrat" panose="02000505000000020004" pitchFamily="2" charset="0"/>
                <a:cs typeface="Franklin Gothic Medium"/>
              </a:rPr>
              <a:t> Dollar</a:t>
            </a:r>
            <a:r>
              <a:rPr sz="1100" spc="-55" dirty="0">
                <a:latin typeface="Montserrat" panose="02000505000000020004" pitchFamily="2" charset="0"/>
                <a:cs typeface="Franklin Gothic Medium"/>
              </a:rPr>
              <a:t> </a:t>
            </a:r>
            <a:r>
              <a:rPr sz="1100" spc="-15" dirty="0">
                <a:latin typeface="Montserrat" panose="02000505000000020004" pitchFamily="2" charset="0"/>
                <a:cs typeface="Franklin Gothic Medium"/>
              </a:rPr>
              <a:t>Income</a:t>
            </a:r>
            <a:r>
              <a:rPr sz="1100" spc="-35" dirty="0">
                <a:latin typeface="Montserrat" panose="02000505000000020004" pitchFamily="2" charset="0"/>
                <a:cs typeface="Franklin Gothic Medium"/>
              </a:rPr>
              <a:t> </a:t>
            </a:r>
            <a:r>
              <a:rPr sz="1100" spc="-10" dirty="0">
                <a:latin typeface="Montserrat" panose="02000505000000020004" pitchFamily="2" charset="0"/>
                <a:cs typeface="Franklin Gothic Medium"/>
              </a:rPr>
              <a:t>Return</a:t>
            </a:r>
            <a:r>
              <a:rPr sz="1100" spc="-35" dirty="0">
                <a:latin typeface="Montserrat" panose="02000505000000020004" pitchFamily="2" charset="0"/>
                <a:cs typeface="Franklin Gothic Medium"/>
              </a:rPr>
              <a:t> </a:t>
            </a:r>
            <a:r>
              <a:rPr sz="1100" spc="40" dirty="0">
                <a:latin typeface="Montserrat" panose="02000505000000020004" pitchFamily="2" charset="0"/>
                <a:cs typeface="Franklin Gothic Medium"/>
              </a:rPr>
              <a:t>/</a:t>
            </a:r>
            <a:r>
              <a:rPr sz="1100" spc="-80" dirty="0">
                <a:latin typeface="Montserrat" panose="02000505000000020004" pitchFamily="2" charset="0"/>
                <a:cs typeface="Franklin Gothic Medium"/>
              </a:rPr>
              <a:t> </a:t>
            </a:r>
            <a:r>
              <a:rPr sz="1100" spc="-45" dirty="0">
                <a:latin typeface="Montserrat" panose="02000505000000020004" pitchFamily="2" charset="0"/>
                <a:cs typeface="Franklin Gothic Medium"/>
              </a:rPr>
              <a:t>Total</a:t>
            </a:r>
            <a:r>
              <a:rPr sz="1100" spc="-60" dirty="0">
                <a:latin typeface="Montserrat" panose="02000505000000020004" pitchFamily="2" charset="0"/>
                <a:cs typeface="Franklin Gothic Medium"/>
              </a:rPr>
              <a:t> </a:t>
            </a:r>
            <a:r>
              <a:rPr sz="1100" spc="-20" dirty="0">
                <a:latin typeface="Montserrat" panose="02000505000000020004" pitchFamily="2" charset="0"/>
                <a:cs typeface="Franklin Gothic Medium"/>
              </a:rPr>
              <a:t>Equity </a:t>
            </a:r>
            <a:r>
              <a:rPr sz="1100" spc="-30" dirty="0">
                <a:latin typeface="Montserrat" panose="02000505000000020004" pitchFamily="2" charset="0"/>
                <a:cs typeface="Franklin Gothic Medium"/>
              </a:rPr>
              <a:t>Invested</a:t>
            </a:r>
            <a:r>
              <a:rPr sz="1100" spc="-20" dirty="0">
                <a:latin typeface="Montserrat" panose="02000505000000020004" pitchFamily="2" charset="0"/>
                <a:cs typeface="Franklin Gothic Medium"/>
              </a:rPr>
              <a:t> </a:t>
            </a:r>
            <a:r>
              <a:rPr sz="1100" dirty="0">
                <a:latin typeface="Montserrat" panose="02000505000000020004" pitchFamily="2" charset="0"/>
                <a:cs typeface="Franklin Gothic Medium"/>
              </a:rPr>
              <a:t>=</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Cash-on-Cash</a:t>
            </a:r>
            <a:endParaRPr sz="1100" dirty="0">
              <a:latin typeface="Montserrat" panose="02000505000000020004" pitchFamily="2" charset="0"/>
              <a:cs typeface="Franklin Gothic Medium"/>
            </a:endParaRPr>
          </a:p>
          <a:p>
            <a:pPr marL="24765" algn="just">
              <a:lnSpc>
                <a:spcPct val="100000"/>
              </a:lnSpc>
              <a:spcBef>
                <a:spcPts val="815"/>
              </a:spcBef>
            </a:pPr>
            <a:r>
              <a:rPr sz="1100" b="1" spc="-10" dirty="0">
                <a:latin typeface="Montserrat" panose="02000505000000020004" pitchFamily="2" charset="0"/>
                <a:cs typeface="Franklin Gothic Medium"/>
              </a:rPr>
              <a:t>I</a:t>
            </a:r>
            <a:r>
              <a:rPr sz="1100" b="1" spc="5" dirty="0">
                <a:latin typeface="Montserrat" panose="02000505000000020004" pitchFamily="2" charset="0"/>
                <a:cs typeface="Franklin Gothic Medium"/>
              </a:rPr>
              <a:t>n</a:t>
            </a:r>
            <a:r>
              <a:rPr sz="1100" b="1" spc="-30" dirty="0">
                <a:latin typeface="Montserrat" panose="02000505000000020004" pitchFamily="2" charset="0"/>
                <a:cs typeface="Franklin Gothic Medium"/>
              </a:rPr>
              <a:t>t</a:t>
            </a:r>
            <a:r>
              <a:rPr sz="1100" b="1" spc="5" dirty="0">
                <a:latin typeface="Montserrat" panose="02000505000000020004" pitchFamily="2" charset="0"/>
                <a:cs typeface="Franklin Gothic Medium"/>
              </a:rPr>
              <a:t>ern</a:t>
            </a:r>
            <a:r>
              <a:rPr sz="1100" b="1" spc="-5" dirty="0">
                <a:latin typeface="Montserrat" panose="02000505000000020004" pitchFamily="2" charset="0"/>
                <a:cs typeface="Franklin Gothic Medium"/>
              </a:rPr>
              <a:t>a</a:t>
            </a:r>
            <a:r>
              <a:rPr sz="1100" b="1" spc="-20" dirty="0">
                <a:latin typeface="Montserrat" panose="02000505000000020004" pitchFamily="2" charset="0"/>
                <a:cs typeface="Franklin Gothic Medium"/>
              </a:rPr>
              <a:t>l</a:t>
            </a:r>
            <a:r>
              <a:rPr sz="1100" b="1" spc="-65" dirty="0">
                <a:latin typeface="Montserrat" panose="02000505000000020004" pitchFamily="2" charset="0"/>
                <a:cs typeface="Franklin Gothic Medium"/>
              </a:rPr>
              <a:t> </a:t>
            </a:r>
            <a:r>
              <a:rPr sz="1100" b="1" spc="-35" dirty="0">
                <a:latin typeface="Montserrat" panose="02000505000000020004" pitchFamily="2" charset="0"/>
                <a:cs typeface="Franklin Gothic Medium"/>
              </a:rPr>
              <a:t>R</a:t>
            </a:r>
            <a:r>
              <a:rPr sz="1100" b="1" spc="-5" dirty="0">
                <a:latin typeface="Montserrat" panose="02000505000000020004" pitchFamily="2" charset="0"/>
                <a:cs typeface="Franklin Gothic Medium"/>
              </a:rPr>
              <a:t>a</a:t>
            </a:r>
            <a:r>
              <a:rPr sz="1100" b="1" spc="-30" dirty="0">
                <a:latin typeface="Montserrat" panose="02000505000000020004" pitchFamily="2" charset="0"/>
                <a:cs typeface="Franklin Gothic Medium"/>
              </a:rPr>
              <a:t>t</a:t>
            </a:r>
            <a:r>
              <a:rPr sz="1100" b="1" spc="-5" dirty="0">
                <a:latin typeface="Montserrat" panose="02000505000000020004" pitchFamily="2" charset="0"/>
                <a:cs typeface="Franklin Gothic Medium"/>
              </a:rPr>
              <a:t>e</a:t>
            </a:r>
            <a:r>
              <a:rPr sz="1100" b="1" spc="-35" dirty="0">
                <a:latin typeface="Montserrat" panose="02000505000000020004" pitchFamily="2" charset="0"/>
                <a:cs typeface="Franklin Gothic Medium"/>
              </a:rPr>
              <a:t> </a:t>
            </a:r>
            <a:r>
              <a:rPr sz="1100" b="1" spc="-20" dirty="0">
                <a:latin typeface="Montserrat" panose="02000505000000020004" pitchFamily="2" charset="0"/>
                <a:cs typeface="Franklin Gothic Medium"/>
              </a:rPr>
              <a:t>of</a:t>
            </a:r>
            <a:r>
              <a:rPr sz="1100" b="1" spc="-50" dirty="0">
                <a:latin typeface="Montserrat" panose="02000505000000020004" pitchFamily="2" charset="0"/>
                <a:cs typeface="Franklin Gothic Medium"/>
              </a:rPr>
              <a:t> </a:t>
            </a:r>
            <a:r>
              <a:rPr sz="1100" b="1" spc="-60" dirty="0">
                <a:latin typeface="Montserrat" panose="02000505000000020004" pitchFamily="2" charset="0"/>
                <a:cs typeface="Franklin Gothic Medium"/>
              </a:rPr>
              <a:t>R</a:t>
            </a:r>
            <a:r>
              <a:rPr sz="1100" b="1" spc="5" dirty="0">
                <a:latin typeface="Montserrat" panose="02000505000000020004" pitchFamily="2" charset="0"/>
                <a:cs typeface="Franklin Gothic Medium"/>
              </a:rPr>
              <a:t>e</a:t>
            </a:r>
            <a:r>
              <a:rPr sz="1100" b="1" spc="-10" dirty="0">
                <a:latin typeface="Montserrat" panose="02000505000000020004" pitchFamily="2" charset="0"/>
                <a:cs typeface="Franklin Gothic Medium"/>
              </a:rPr>
              <a:t>t</a:t>
            </a:r>
            <a:r>
              <a:rPr sz="1100" b="1" spc="5" dirty="0">
                <a:latin typeface="Montserrat" panose="02000505000000020004" pitchFamily="2" charset="0"/>
                <a:cs typeface="Franklin Gothic Medium"/>
              </a:rPr>
              <a:t>ur</a:t>
            </a:r>
            <a:r>
              <a:rPr sz="1100" b="1" dirty="0">
                <a:latin typeface="Montserrat" panose="02000505000000020004" pitchFamily="2" charset="0"/>
                <a:cs typeface="Franklin Gothic Medium"/>
              </a:rPr>
              <a:t>n</a:t>
            </a:r>
            <a:r>
              <a:rPr sz="1100" b="1" spc="-50" dirty="0">
                <a:latin typeface="Montserrat" panose="02000505000000020004" pitchFamily="2" charset="0"/>
                <a:cs typeface="Franklin Gothic Medium"/>
              </a:rPr>
              <a:t> </a:t>
            </a:r>
            <a:r>
              <a:rPr sz="1100" b="1" spc="15" dirty="0">
                <a:latin typeface="Montserrat" panose="02000505000000020004" pitchFamily="2" charset="0"/>
                <a:cs typeface="Franklin Gothic Medium"/>
              </a:rPr>
              <a:t>(</a:t>
            </a:r>
            <a:r>
              <a:rPr sz="1100" b="1" dirty="0">
                <a:latin typeface="Montserrat" panose="02000505000000020004" pitchFamily="2" charset="0"/>
                <a:cs typeface="Franklin Gothic Medium"/>
              </a:rPr>
              <a:t>I</a:t>
            </a:r>
            <a:r>
              <a:rPr sz="1100" b="1" spc="-25" dirty="0">
                <a:latin typeface="Montserrat" panose="02000505000000020004" pitchFamily="2" charset="0"/>
                <a:cs typeface="Franklin Gothic Medium"/>
              </a:rPr>
              <a:t>R</a:t>
            </a:r>
            <a:r>
              <a:rPr sz="1100" b="1" spc="-35" dirty="0">
                <a:latin typeface="Montserrat" panose="02000505000000020004" pitchFamily="2" charset="0"/>
                <a:cs typeface="Franklin Gothic Medium"/>
              </a:rPr>
              <a:t>R</a:t>
            </a:r>
            <a:r>
              <a:rPr sz="1100" b="1" dirty="0">
                <a:latin typeface="Montserrat" panose="02000505000000020004" pitchFamily="2" charset="0"/>
                <a:cs typeface="Franklin Gothic Medium"/>
              </a:rPr>
              <a:t>)</a:t>
            </a:r>
          </a:p>
          <a:p>
            <a:pPr marL="253365" marR="11430" algn="just">
              <a:lnSpc>
                <a:spcPct val="100000"/>
              </a:lnSpc>
              <a:spcBef>
                <a:spcPts val="505"/>
              </a:spcBef>
            </a:pPr>
            <a:r>
              <a:rPr sz="1100" spc="-5" dirty="0">
                <a:latin typeface="Montserrat" panose="02000505000000020004" pitchFamily="2" charset="0"/>
                <a:cs typeface="Franklin Gothic Medium"/>
              </a:rPr>
              <a:t>The </a:t>
            </a:r>
            <a:r>
              <a:rPr sz="1100" spc="-15" dirty="0">
                <a:latin typeface="Montserrat" panose="02000505000000020004" pitchFamily="2" charset="0"/>
                <a:cs typeface="Franklin Gothic Medium"/>
              </a:rPr>
              <a:t>rate </a:t>
            </a:r>
            <a:r>
              <a:rPr sz="1100" spc="-25" dirty="0">
                <a:latin typeface="Montserrat" panose="02000505000000020004" pitchFamily="2" charset="0"/>
                <a:cs typeface="Franklin Gothic Medium"/>
              </a:rPr>
              <a:t>of </a:t>
            </a:r>
            <a:r>
              <a:rPr sz="1100" dirty="0">
                <a:latin typeface="Montserrat" panose="02000505000000020004" pitchFamily="2" charset="0"/>
                <a:cs typeface="Franklin Gothic Medium"/>
              </a:rPr>
              <a:t>return </a:t>
            </a:r>
            <a:r>
              <a:rPr sz="1100" spc="-10" dirty="0">
                <a:latin typeface="Montserrat" panose="02000505000000020004" pitchFamily="2" charset="0"/>
                <a:cs typeface="Franklin Gothic Medium"/>
              </a:rPr>
              <a:t>that </a:t>
            </a:r>
            <a:r>
              <a:rPr sz="1100" spc="-20" dirty="0">
                <a:latin typeface="Montserrat" panose="02000505000000020004" pitchFamily="2" charset="0"/>
                <a:cs typeface="Franklin Gothic Medium"/>
              </a:rPr>
              <a:t>would </a:t>
            </a:r>
            <a:r>
              <a:rPr sz="1100" spc="-45" dirty="0">
                <a:latin typeface="Montserrat" panose="02000505000000020004" pitchFamily="2" charset="0"/>
                <a:cs typeface="Franklin Gothic Medium"/>
              </a:rPr>
              <a:t>make </a:t>
            </a:r>
            <a:r>
              <a:rPr sz="1100" spc="-10" dirty="0">
                <a:latin typeface="Montserrat" panose="02000505000000020004" pitchFamily="2" charset="0"/>
                <a:cs typeface="Franklin Gothic Medium"/>
              </a:rPr>
              <a:t>the </a:t>
            </a:r>
            <a:r>
              <a:rPr sz="1100" spc="-5" dirty="0">
                <a:latin typeface="Montserrat" panose="02000505000000020004" pitchFamily="2" charset="0"/>
                <a:cs typeface="Franklin Gothic Medium"/>
              </a:rPr>
              <a:t>present </a:t>
            </a:r>
            <a:r>
              <a:rPr sz="1100" spc="-10" dirty="0">
                <a:latin typeface="Montserrat" panose="02000505000000020004" pitchFamily="2" charset="0"/>
                <a:cs typeface="Franklin Gothic Medium"/>
              </a:rPr>
              <a:t>value </a:t>
            </a:r>
            <a:r>
              <a:rPr sz="1100" spc="-20" dirty="0">
                <a:latin typeface="Montserrat" panose="02000505000000020004" pitchFamily="2" charset="0"/>
                <a:cs typeface="Franklin Gothic Medium"/>
              </a:rPr>
              <a:t>of </a:t>
            </a:r>
            <a:r>
              <a:rPr sz="1100" spc="-5" dirty="0">
                <a:latin typeface="Montserrat" panose="02000505000000020004" pitchFamily="2" charset="0"/>
                <a:cs typeface="Franklin Gothic Medium"/>
              </a:rPr>
              <a:t>future cash </a:t>
            </a:r>
            <a:r>
              <a:rPr sz="1100" spc="-35" dirty="0">
                <a:latin typeface="Montserrat" panose="02000505000000020004" pitchFamily="2" charset="0"/>
                <a:cs typeface="Franklin Gothic Medium"/>
              </a:rPr>
              <a:t>ﬂows </a:t>
            </a:r>
            <a:r>
              <a:rPr sz="1100" spc="-5" dirty="0">
                <a:latin typeface="Montserrat" panose="02000505000000020004" pitchFamily="2" charset="0"/>
                <a:cs typeface="Franklin Gothic Medium"/>
              </a:rPr>
              <a:t>plus </a:t>
            </a:r>
            <a:r>
              <a:rPr sz="1100" spc="-10" dirty="0">
                <a:latin typeface="Montserrat" panose="02000505000000020004" pitchFamily="2" charset="0"/>
                <a:cs typeface="Franklin Gothic Medium"/>
              </a:rPr>
              <a:t>the </a:t>
            </a:r>
            <a:r>
              <a:rPr sz="1100" spc="-25" dirty="0">
                <a:latin typeface="Montserrat" panose="02000505000000020004" pitchFamily="2" charset="0"/>
                <a:cs typeface="Franklin Gothic Medium"/>
              </a:rPr>
              <a:t>ﬁnal </a:t>
            </a:r>
            <a:r>
              <a:rPr sz="1100" spc="-30" dirty="0">
                <a:latin typeface="Montserrat" panose="02000505000000020004" pitchFamily="2" charset="0"/>
                <a:cs typeface="Franklin Gothic Medium"/>
              </a:rPr>
              <a:t>market </a:t>
            </a:r>
            <a:r>
              <a:rPr sz="1100" spc="-10" dirty="0">
                <a:latin typeface="Montserrat" panose="02000505000000020004" pitchFamily="2" charset="0"/>
                <a:cs typeface="Franklin Gothic Medium"/>
              </a:rPr>
              <a:t>value </a:t>
            </a:r>
            <a:r>
              <a:rPr sz="1100" spc="-25" dirty="0">
                <a:latin typeface="Montserrat" panose="02000505000000020004" pitchFamily="2" charset="0"/>
                <a:cs typeface="Franklin Gothic Medium"/>
              </a:rPr>
              <a:t>of </a:t>
            </a:r>
            <a:r>
              <a:rPr sz="1100" spc="-10" dirty="0">
                <a:latin typeface="Montserrat" panose="02000505000000020004" pitchFamily="2" charset="0"/>
                <a:cs typeface="Franklin Gothic Medium"/>
              </a:rPr>
              <a:t>an </a:t>
            </a:r>
            <a:r>
              <a:rPr sz="1100" spc="-20" dirty="0">
                <a:latin typeface="Montserrat" panose="02000505000000020004" pitchFamily="2" charset="0"/>
                <a:cs typeface="Franklin Gothic Medium"/>
              </a:rPr>
              <a:t>investment </a:t>
            </a:r>
            <a:r>
              <a:rPr sz="1100" spc="-10" dirty="0">
                <a:latin typeface="Montserrat" panose="02000505000000020004" pitchFamily="2" charset="0"/>
                <a:cs typeface="Franklin Gothic Medium"/>
              </a:rPr>
              <a:t>opportunity </a:t>
            </a:r>
            <a:r>
              <a:rPr sz="1100" spc="-15" dirty="0">
                <a:latin typeface="Montserrat" panose="02000505000000020004" pitchFamily="2" charset="0"/>
                <a:cs typeface="Franklin Gothic Medium"/>
              </a:rPr>
              <a:t>equal </a:t>
            </a:r>
            <a:r>
              <a:rPr sz="1100" spc="-10" dirty="0">
                <a:latin typeface="Montserrat" panose="02000505000000020004" pitchFamily="2" charset="0"/>
                <a:cs typeface="Franklin Gothic Medium"/>
              </a:rPr>
              <a:t>the </a:t>
            </a:r>
            <a:r>
              <a:rPr sz="1100" spc="-5" dirty="0">
                <a:latin typeface="Montserrat" panose="02000505000000020004" pitchFamily="2" charset="0"/>
                <a:cs typeface="Franklin Gothic Medium"/>
              </a:rPr>
              <a:t> current </a:t>
            </a:r>
            <a:r>
              <a:rPr sz="1100" spc="-30" dirty="0">
                <a:latin typeface="Montserrat" panose="02000505000000020004" pitchFamily="2" charset="0"/>
                <a:cs typeface="Franklin Gothic Medium"/>
              </a:rPr>
              <a:t>market </a:t>
            </a:r>
            <a:r>
              <a:rPr sz="1100" spc="-10" dirty="0">
                <a:latin typeface="Montserrat" panose="02000505000000020004" pitchFamily="2" charset="0"/>
                <a:cs typeface="Franklin Gothic Medium"/>
              </a:rPr>
              <a:t>price </a:t>
            </a:r>
            <a:r>
              <a:rPr sz="1100" spc="-25" dirty="0">
                <a:latin typeface="Montserrat" panose="02000505000000020004" pitchFamily="2" charset="0"/>
                <a:cs typeface="Franklin Gothic Medium"/>
              </a:rPr>
              <a:t>of </a:t>
            </a:r>
            <a:r>
              <a:rPr sz="1100" spc="-10" dirty="0">
                <a:latin typeface="Montserrat" panose="02000505000000020004" pitchFamily="2" charset="0"/>
                <a:cs typeface="Franklin Gothic Medium"/>
              </a:rPr>
              <a:t>the </a:t>
            </a:r>
            <a:r>
              <a:rPr sz="1100" spc="-20" dirty="0">
                <a:latin typeface="Montserrat" panose="02000505000000020004" pitchFamily="2" charset="0"/>
                <a:cs typeface="Franklin Gothic Medium"/>
              </a:rPr>
              <a:t>investment </a:t>
            </a:r>
            <a:r>
              <a:rPr sz="1100" spc="-10" dirty="0">
                <a:latin typeface="Montserrat" panose="02000505000000020004" pitchFamily="2" charset="0"/>
                <a:cs typeface="Franklin Gothic Medium"/>
              </a:rPr>
              <a:t>or </a:t>
            </a:r>
            <a:r>
              <a:rPr sz="1100" spc="-15" dirty="0">
                <a:latin typeface="Montserrat" panose="02000505000000020004" pitchFamily="2" charset="0"/>
                <a:cs typeface="Franklin Gothic Medium"/>
              </a:rPr>
              <a:t>opportunity. </a:t>
            </a:r>
            <a:r>
              <a:rPr sz="1100" spc="-5" dirty="0">
                <a:latin typeface="Montserrat" panose="02000505000000020004" pitchFamily="2" charset="0"/>
                <a:cs typeface="Franklin Gothic Medium"/>
              </a:rPr>
              <a:t>The </a:t>
            </a:r>
            <a:r>
              <a:rPr sz="1100" spc="-15" dirty="0">
                <a:latin typeface="Montserrat" panose="02000505000000020004" pitchFamily="2" charset="0"/>
                <a:cs typeface="Franklin Gothic Medium"/>
              </a:rPr>
              <a:t>higher a project's </a:t>
            </a:r>
            <a:r>
              <a:rPr sz="1100" spc="-10" dirty="0">
                <a:latin typeface="Montserrat" panose="02000505000000020004" pitchFamily="2" charset="0"/>
                <a:cs typeface="Franklin Gothic Medium"/>
              </a:rPr>
              <a:t>internal rate </a:t>
            </a:r>
            <a:r>
              <a:rPr sz="1100" spc="-20" dirty="0">
                <a:latin typeface="Montserrat" panose="02000505000000020004" pitchFamily="2" charset="0"/>
                <a:cs typeface="Franklin Gothic Medium"/>
              </a:rPr>
              <a:t>of </a:t>
            </a:r>
            <a:r>
              <a:rPr sz="1100" dirty="0">
                <a:latin typeface="Montserrat" panose="02000505000000020004" pitchFamily="2" charset="0"/>
                <a:cs typeface="Franklin Gothic Medium"/>
              </a:rPr>
              <a:t>return, </a:t>
            </a:r>
            <a:r>
              <a:rPr sz="1100" spc="-10" dirty="0">
                <a:latin typeface="Montserrat" panose="02000505000000020004" pitchFamily="2" charset="0"/>
                <a:cs typeface="Franklin Gothic Medium"/>
              </a:rPr>
              <a:t>the </a:t>
            </a:r>
            <a:r>
              <a:rPr sz="1100" spc="-25" dirty="0">
                <a:latin typeface="Montserrat" panose="02000505000000020004" pitchFamily="2" charset="0"/>
                <a:cs typeface="Franklin Gothic Medium"/>
              </a:rPr>
              <a:t>more </a:t>
            </a:r>
            <a:r>
              <a:rPr sz="1100" spc="-10" dirty="0">
                <a:latin typeface="Montserrat" panose="02000505000000020004" pitchFamily="2" charset="0"/>
                <a:cs typeface="Franklin Gothic Medium"/>
              </a:rPr>
              <a:t>desirable </a:t>
            </a:r>
            <a:r>
              <a:rPr sz="1100" spc="-20" dirty="0">
                <a:latin typeface="Montserrat" panose="02000505000000020004" pitchFamily="2" charset="0"/>
                <a:cs typeface="Franklin Gothic Medium"/>
              </a:rPr>
              <a:t>it </a:t>
            </a:r>
            <a:r>
              <a:rPr sz="1100" dirty="0">
                <a:latin typeface="Montserrat" panose="02000505000000020004" pitchFamily="2" charset="0"/>
                <a:cs typeface="Franklin Gothic Medium"/>
              </a:rPr>
              <a:t>is </a:t>
            </a:r>
            <a:r>
              <a:rPr sz="1100" spc="-20" dirty="0">
                <a:latin typeface="Montserrat" panose="02000505000000020004" pitchFamily="2" charset="0"/>
                <a:cs typeface="Franklin Gothic Medium"/>
              </a:rPr>
              <a:t>to </a:t>
            </a:r>
            <a:r>
              <a:rPr sz="1100" spc="-10" dirty="0">
                <a:latin typeface="Montserrat" panose="02000505000000020004" pitchFamily="2" charset="0"/>
                <a:cs typeface="Franklin Gothic Medium"/>
              </a:rPr>
              <a:t>undertake </a:t>
            </a:r>
            <a:r>
              <a:rPr sz="1100" spc="-5" dirty="0">
                <a:latin typeface="Montserrat" panose="02000505000000020004" pitchFamily="2" charset="0"/>
                <a:cs typeface="Franklin Gothic Medium"/>
              </a:rPr>
              <a:t>the </a:t>
            </a:r>
            <a:r>
              <a:rPr sz="1100" dirty="0">
                <a:latin typeface="Montserrat" panose="02000505000000020004" pitchFamily="2" charset="0"/>
                <a:cs typeface="Franklin Gothic Medium"/>
              </a:rPr>
              <a:t> </a:t>
            </a:r>
            <a:r>
              <a:rPr sz="1100" spc="-10" dirty="0">
                <a:latin typeface="Montserrat" panose="02000505000000020004" pitchFamily="2" charset="0"/>
                <a:cs typeface="Franklin Gothic Medium"/>
              </a:rPr>
              <a:t>project.</a:t>
            </a:r>
            <a:endParaRPr sz="1100" dirty="0">
              <a:latin typeface="Montserrat" panose="02000505000000020004" pitchFamily="2" charset="0"/>
              <a:cs typeface="Franklin Gothic Medium"/>
            </a:endParaRPr>
          </a:p>
          <a:p>
            <a:pPr marL="24765" algn="just">
              <a:lnSpc>
                <a:spcPct val="100000"/>
              </a:lnSpc>
              <a:spcBef>
                <a:spcPts val="505"/>
              </a:spcBef>
            </a:pPr>
            <a:r>
              <a:rPr sz="1100" b="1" spc="-60" dirty="0">
                <a:latin typeface="Montserrat" panose="02000505000000020004" pitchFamily="2" charset="0"/>
                <a:cs typeface="Franklin Gothic Medium"/>
              </a:rPr>
              <a:t>R</a:t>
            </a:r>
            <a:r>
              <a:rPr sz="1100" b="1" spc="5" dirty="0">
                <a:latin typeface="Montserrat" panose="02000505000000020004" pitchFamily="2" charset="0"/>
                <a:cs typeface="Franklin Gothic Medium"/>
              </a:rPr>
              <a:t>e</a:t>
            </a:r>
            <a:r>
              <a:rPr sz="1100" b="1" spc="-10" dirty="0">
                <a:latin typeface="Montserrat" panose="02000505000000020004" pitchFamily="2" charset="0"/>
                <a:cs typeface="Franklin Gothic Medium"/>
              </a:rPr>
              <a:t>t</a:t>
            </a:r>
            <a:r>
              <a:rPr sz="1100" b="1" spc="5" dirty="0">
                <a:latin typeface="Montserrat" panose="02000505000000020004" pitchFamily="2" charset="0"/>
                <a:cs typeface="Franklin Gothic Medium"/>
              </a:rPr>
              <a:t>ur</a:t>
            </a:r>
            <a:r>
              <a:rPr sz="1100" b="1" dirty="0">
                <a:latin typeface="Montserrat" panose="02000505000000020004" pitchFamily="2" charset="0"/>
                <a:cs typeface="Franklin Gothic Medium"/>
              </a:rPr>
              <a:t>n</a:t>
            </a:r>
            <a:r>
              <a:rPr sz="1100" b="1" spc="-10" dirty="0">
                <a:latin typeface="Montserrat" panose="02000505000000020004" pitchFamily="2" charset="0"/>
                <a:cs typeface="Franklin Gothic Medium"/>
              </a:rPr>
              <a:t> </a:t>
            </a:r>
            <a:r>
              <a:rPr sz="1100" b="1" spc="-5" dirty="0">
                <a:latin typeface="Montserrat" panose="02000505000000020004" pitchFamily="2" charset="0"/>
                <a:cs typeface="Franklin Gothic Medium"/>
              </a:rPr>
              <a:t>o</a:t>
            </a:r>
            <a:r>
              <a:rPr sz="1100" b="1" dirty="0">
                <a:latin typeface="Montserrat" panose="02000505000000020004" pitchFamily="2" charset="0"/>
                <a:cs typeface="Franklin Gothic Medium"/>
              </a:rPr>
              <a:t>n</a:t>
            </a:r>
            <a:r>
              <a:rPr sz="1100" b="1" spc="-30" dirty="0">
                <a:latin typeface="Montserrat" panose="02000505000000020004" pitchFamily="2" charset="0"/>
                <a:cs typeface="Franklin Gothic Medium"/>
              </a:rPr>
              <a:t> </a:t>
            </a:r>
            <a:r>
              <a:rPr sz="1100" b="1" spc="20" dirty="0">
                <a:latin typeface="Montserrat" panose="02000505000000020004" pitchFamily="2" charset="0"/>
                <a:cs typeface="Franklin Gothic Medium"/>
              </a:rPr>
              <a:t>E</a:t>
            </a:r>
            <a:r>
              <a:rPr sz="1100" b="1" spc="-10" dirty="0">
                <a:latin typeface="Montserrat" panose="02000505000000020004" pitchFamily="2" charset="0"/>
                <a:cs typeface="Franklin Gothic Medium"/>
              </a:rPr>
              <a:t>q</a:t>
            </a:r>
            <a:r>
              <a:rPr sz="1100" b="1" spc="5" dirty="0">
                <a:latin typeface="Montserrat" panose="02000505000000020004" pitchFamily="2" charset="0"/>
                <a:cs typeface="Franklin Gothic Medium"/>
              </a:rPr>
              <a:t>u</a:t>
            </a:r>
            <a:r>
              <a:rPr sz="1100" b="1" spc="-25" dirty="0">
                <a:latin typeface="Montserrat" panose="02000505000000020004" pitchFamily="2" charset="0"/>
                <a:cs typeface="Franklin Gothic Medium"/>
              </a:rPr>
              <a:t>it</a:t>
            </a:r>
            <a:r>
              <a:rPr sz="1100" b="1" spc="-35" dirty="0">
                <a:latin typeface="Montserrat" panose="02000505000000020004" pitchFamily="2" charset="0"/>
                <a:cs typeface="Franklin Gothic Medium"/>
              </a:rPr>
              <a:t>y</a:t>
            </a:r>
            <a:r>
              <a:rPr sz="1100" b="1" spc="-145" dirty="0">
                <a:latin typeface="Montserrat" panose="02000505000000020004" pitchFamily="2" charset="0"/>
                <a:cs typeface="Franklin Gothic Medium"/>
              </a:rPr>
              <a:t> </a:t>
            </a:r>
            <a:r>
              <a:rPr sz="1100" b="1" spc="5" dirty="0">
                <a:latin typeface="Montserrat" panose="02000505000000020004" pitchFamily="2" charset="0"/>
                <a:cs typeface="Franklin Gothic Medium"/>
              </a:rPr>
              <a:t>(</a:t>
            </a:r>
            <a:r>
              <a:rPr sz="1100" b="1" spc="-30" dirty="0">
                <a:latin typeface="Montserrat" panose="02000505000000020004" pitchFamily="2" charset="0"/>
                <a:cs typeface="Franklin Gothic Medium"/>
              </a:rPr>
              <a:t>R</a:t>
            </a:r>
            <a:r>
              <a:rPr sz="1100" b="1" spc="-25" dirty="0">
                <a:latin typeface="Montserrat" panose="02000505000000020004" pitchFamily="2" charset="0"/>
                <a:cs typeface="Franklin Gothic Medium"/>
              </a:rPr>
              <a:t>O</a:t>
            </a:r>
            <a:r>
              <a:rPr sz="1100" b="1" spc="20" dirty="0">
                <a:latin typeface="Montserrat" panose="02000505000000020004" pitchFamily="2" charset="0"/>
                <a:cs typeface="Franklin Gothic Medium"/>
              </a:rPr>
              <a:t>E</a:t>
            </a:r>
            <a:r>
              <a:rPr sz="1100" b="1" dirty="0">
                <a:latin typeface="Montserrat" panose="02000505000000020004" pitchFamily="2" charset="0"/>
                <a:cs typeface="Franklin Gothic Medium"/>
              </a:rPr>
              <a:t>)</a:t>
            </a:r>
          </a:p>
          <a:p>
            <a:pPr marL="253365" algn="just">
              <a:lnSpc>
                <a:spcPct val="100000"/>
              </a:lnSpc>
              <a:spcBef>
                <a:spcPts val="490"/>
              </a:spcBef>
            </a:pPr>
            <a:r>
              <a:rPr sz="1100" spc="-5" dirty="0">
                <a:latin typeface="Montserrat" panose="02000505000000020004" pitchFamily="2" charset="0"/>
                <a:cs typeface="Franklin Gothic Medium"/>
              </a:rPr>
              <a:t>The</a:t>
            </a:r>
            <a:r>
              <a:rPr sz="1100" spc="-60" dirty="0">
                <a:latin typeface="Montserrat" panose="02000505000000020004" pitchFamily="2" charset="0"/>
                <a:cs typeface="Franklin Gothic Medium"/>
              </a:rPr>
              <a:t> </a:t>
            </a:r>
            <a:r>
              <a:rPr sz="1100" spc="-20" dirty="0">
                <a:latin typeface="Montserrat" panose="02000505000000020004" pitchFamily="2" charset="0"/>
                <a:cs typeface="Franklin Gothic Medium"/>
              </a:rPr>
              <a:t>amount</a:t>
            </a:r>
            <a:r>
              <a:rPr sz="1100" spc="-35" dirty="0">
                <a:latin typeface="Montserrat" panose="02000505000000020004" pitchFamily="2" charset="0"/>
                <a:cs typeface="Franklin Gothic Medium"/>
              </a:rPr>
              <a:t> </a:t>
            </a:r>
            <a:r>
              <a:rPr sz="1100" spc="-25" dirty="0">
                <a:latin typeface="Montserrat" panose="02000505000000020004" pitchFamily="2" charset="0"/>
                <a:cs typeface="Franklin Gothic Medium"/>
              </a:rPr>
              <a:t>of</a:t>
            </a:r>
            <a:r>
              <a:rPr sz="1100" spc="-45" dirty="0">
                <a:latin typeface="Montserrat" panose="02000505000000020004" pitchFamily="2" charset="0"/>
                <a:cs typeface="Franklin Gothic Medium"/>
              </a:rPr>
              <a:t> </a:t>
            </a:r>
            <a:r>
              <a:rPr sz="1100" spc="-10" dirty="0">
                <a:latin typeface="Montserrat" panose="02000505000000020004" pitchFamily="2" charset="0"/>
                <a:cs typeface="Franklin Gothic Medium"/>
              </a:rPr>
              <a:t>net</a:t>
            </a:r>
            <a:r>
              <a:rPr sz="1100" spc="-35" dirty="0">
                <a:latin typeface="Montserrat" panose="02000505000000020004" pitchFamily="2" charset="0"/>
                <a:cs typeface="Franklin Gothic Medium"/>
              </a:rPr>
              <a:t> </a:t>
            </a:r>
            <a:r>
              <a:rPr sz="1100" spc="-20" dirty="0">
                <a:latin typeface="Montserrat" panose="02000505000000020004" pitchFamily="2" charset="0"/>
                <a:cs typeface="Franklin Gothic Medium"/>
              </a:rPr>
              <a:t>income</a:t>
            </a:r>
            <a:r>
              <a:rPr sz="1100" spc="-75" dirty="0">
                <a:latin typeface="Montserrat" panose="02000505000000020004" pitchFamily="2" charset="0"/>
                <a:cs typeface="Franklin Gothic Medium"/>
              </a:rPr>
              <a:t> </a:t>
            </a:r>
            <a:r>
              <a:rPr sz="1100" spc="-5" dirty="0">
                <a:latin typeface="Montserrat" panose="02000505000000020004" pitchFamily="2" charset="0"/>
                <a:cs typeface="Franklin Gothic Medium"/>
              </a:rPr>
              <a:t>returned</a:t>
            </a:r>
            <a:r>
              <a:rPr sz="1100" spc="5" dirty="0">
                <a:latin typeface="Montserrat" panose="02000505000000020004" pitchFamily="2" charset="0"/>
                <a:cs typeface="Franklin Gothic Medium"/>
              </a:rPr>
              <a:t> </a:t>
            </a:r>
            <a:r>
              <a:rPr sz="1100" spc="-5" dirty="0">
                <a:latin typeface="Montserrat" panose="02000505000000020004" pitchFamily="2" charset="0"/>
                <a:cs typeface="Franklin Gothic Medium"/>
              </a:rPr>
              <a:t>as</a:t>
            </a:r>
            <a:r>
              <a:rPr sz="1100" spc="-30" dirty="0">
                <a:latin typeface="Montserrat" panose="02000505000000020004" pitchFamily="2" charset="0"/>
                <a:cs typeface="Franklin Gothic Medium"/>
              </a:rPr>
              <a:t> </a:t>
            </a:r>
            <a:r>
              <a:rPr sz="1100" spc="-15" dirty="0">
                <a:latin typeface="Montserrat" panose="02000505000000020004" pitchFamily="2" charset="0"/>
                <a:cs typeface="Franklin Gothic Medium"/>
              </a:rPr>
              <a:t>a</a:t>
            </a:r>
            <a:r>
              <a:rPr sz="1100" spc="-45" dirty="0">
                <a:latin typeface="Montserrat" panose="02000505000000020004" pitchFamily="2" charset="0"/>
                <a:cs typeface="Franklin Gothic Medium"/>
              </a:rPr>
              <a:t> </a:t>
            </a:r>
            <a:r>
              <a:rPr sz="1100" spc="-15" dirty="0">
                <a:latin typeface="Montserrat" panose="02000505000000020004" pitchFamily="2" charset="0"/>
                <a:cs typeface="Franklin Gothic Medium"/>
              </a:rPr>
              <a:t>percentage</a:t>
            </a:r>
            <a:r>
              <a:rPr sz="1100" spc="-35" dirty="0">
                <a:latin typeface="Montserrat" panose="02000505000000020004" pitchFamily="2" charset="0"/>
                <a:cs typeface="Franklin Gothic Medium"/>
              </a:rPr>
              <a:t> </a:t>
            </a:r>
            <a:r>
              <a:rPr sz="1100" spc="-25" dirty="0">
                <a:latin typeface="Montserrat" panose="02000505000000020004" pitchFamily="2" charset="0"/>
                <a:cs typeface="Franklin Gothic Medium"/>
              </a:rPr>
              <a:t>of</a:t>
            </a:r>
            <a:r>
              <a:rPr sz="1100" spc="-45" dirty="0">
                <a:latin typeface="Montserrat" panose="02000505000000020004" pitchFamily="2" charset="0"/>
                <a:cs typeface="Franklin Gothic Medium"/>
              </a:rPr>
              <a:t> </a:t>
            </a:r>
            <a:r>
              <a:rPr sz="1100" spc="-5" dirty="0">
                <a:latin typeface="Montserrat" panose="02000505000000020004" pitchFamily="2" charset="0"/>
                <a:cs typeface="Franklin Gothic Medium"/>
              </a:rPr>
              <a:t>shareholders</a:t>
            </a:r>
            <a:r>
              <a:rPr sz="1100" spc="-15" dirty="0">
                <a:latin typeface="Montserrat" panose="02000505000000020004" pitchFamily="2" charset="0"/>
                <a:cs typeface="Franklin Gothic Medium"/>
              </a:rPr>
              <a:t> </a:t>
            </a:r>
            <a:r>
              <a:rPr sz="1100" spc="-30" dirty="0">
                <a:latin typeface="Montserrat" panose="02000505000000020004" pitchFamily="2" charset="0"/>
                <a:cs typeface="Franklin Gothic Medium"/>
              </a:rPr>
              <a:t>equity.</a:t>
            </a:r>
            <a:endParaRPr sz="1100" dirty="0">
              <a:latin typeface="Montserrat" panose="02000505000000020004" pitchFamily="2" charset="0"/>
              <a:cs typeface="Franklin Gothic Medium"/>
            </a:endParaRPr>
          </a:p>
          <a:p>
            <a:pPr marL="12700" marR="2433955" indent="240665" algn="just">
              <a:lnSpc>
                <a:spcPct val="135000"/>
              </a:lnSpc>
            </a:pPr>
            <a:r>
              <a:rPr sz="1100" spc="-20" dirty="0">
                <a:latin typeface="Montserrat" panose="02000505000000020004" pitchFamily="2" charset="0"/>
                <a:cs typeface="Franklin Gothic Medium"/>
              </a:rPr>
              <a:t>ROE</a:t>
            </a:r>
            <a:r>
              <a:rPr sz="1100" spc="-45" dirty="0">
                <a:latin typeface="Montserrat" panose="02000505000000020004" pitchFamily="2" charset="0"/>
                <a:cs typeface="Franklin Gothic Medium"/>
              </a:rPr>
              <a:t> </a:t>
            </a:r>
            <a:r>
              <a:rPr sz="1100" spc="-5" dirty="0">
                <a:latin typeface="Montserrat" panose="02000505000000020004" pitchFamily="2" charset="0"/>
                <a:cs typeface="Franklin Gothic Medium"/>
              </a:rPr>
              <a:t>is</a:t>
            </a:r>
            <a:r>
              <a:rPr sz="1100" spc="-25" dirty="0">
                <a:latin typeface="Montserrat" panose="02000505000000020004" pitchFamily="2" charset="0"/>
                <a:cs typeface="Franklin Gothic Medium"/>
              </a:rPr>
              <a:t> </a:t>
            </a:r>
            <a:r>
              <a:rPr sz="1100" spc="-10" dirty="0">
                <a:latin typeface="Montserrat" panose="02000505000000020004" pitchFamily="2" charset="0"/>
                <a:cs typeface="Franklin Gothic Medium"/>
              </a:rPr>
              <a:t>expressed</a:t>
            </a:r>
            <a:r>
              <a:rPr sz="1100" spc="-45" dirty="0">
                <a:latin typeface="Montserrat" panose="02000505000000020004" pitchFamily="2" charset="0"/>
                <a:cs typeface="Franklin Gothic Medium"/>
              </a:rPr>
              <a:t> </a:t>
            </a:r>
            <a:r>
              <a:rPr sz="1100" spc="-5" dirty="0">
                <a:latin typeface="Montserrat" panose="02000505000000020004" pitchFamily="2" charset="0"/>
                <a:cs typeface="Franklin Gothic Medium"/>
              </a:rPr>
              <a:t>as</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a</a:t>
            </a:r>
            <a:r>
              <a:rPr sz="1100" spc="-45" dirty="0">
                <a:latin typeface="Montserrat" panose="02000505000000020004" pitchFamily="2" charset="0"/>
                <a:cs typeface="Franklin Gothic Medium"/>
              </a:rPr>
              <a:t> </a:t>
            </a:r>
            <a:r>
              <a:rPr sz="1100" spc="-15" dirty="0">
                <a:latin typeface="Montserrat" panose="02000505000000020004" pitchFamily="2" charset="0"/>
                <a:cs typeface="Franklin Gothic Medium"/>
              </a:rPr>
              <a:t>percentage</a:t>
            </a:r>
            <a:r>
              <a:rPr sz="1100" spc="-30" dirty="0">
                <a:latin typeface="Montserrat" panose="02000505000000020004" pitchFamily="2" charset="0"/>
                <a:cs typeface="Franklin Gothic Medium"/>
              </a:rPr>
              <a:t> </a:t>
            </a:r>
            <a:r>
              <a:rPr sz="1100" spc="-5" dirty="0">
                <a:latin typeface="Montserrat" panose="02000505000000020004" pitchFamily="2" charset="0"/>
                <a:cs typeface="Franklin Gothic Medium"/>
              </a:rPr>
              <a:t>and</a:t>
            </a:r>
            <a:r>
              <a:rPr sz="1100" spc="-35" dirty="0">
                <a:latin typeface="Montserrat" panose="02000505000000020004" pitchFamily="2" charset="0"/>
                <a:cs typeface="Franklin Gothic Medium"/>
              </a:rPr>
              <a:t> </a:t>
            </a:r>
            <a:r>
              <a:rPr sz="1100" spc="-15" dirty="0">
                <a:latin typeface="Montserrat" panose="02000505000000020004" pitchFamily="2" charset="0"/>
                <a:cs typeface="Franklin Gothic Medium"/>
              </a:rPr>
              <a:t>calculated</a:t>
            </a:r>
            <a:r>
              <a:rPr sz="1100" spc="-30" dirty="0">
                <a:latin typeface="Montserrat" panose="02000505000000020004" pitchFamily="2" charset="0"/>
                <a:cs typeface="Franklin Gothic Medium"/>
              </a:rPr>
              <a:t> </a:t>
            </a:r>
            <a:r>
              <a:rPr sz="1100" spc="-5" dirty="0">
                <a:latin typeface="Montserrat" panose="02000505000000020004" pitchFamily="2" charset="0"/>
                <a:cs typeface="Franklin Gothic Medium"/>
              </a:rPr>
              <a:t>as</a:t>
            </a:r>
            <a:r>
              <a:rPr sz="1100" spc="-50" dirty="0">
                <a:latin typeface="Montserrat" panose="02000505000000020004" pitchFamily="2" charset="0"/>
                <a:cs typeface="Franklin Gothic Medium"/>
              </a:rPr>
              <a:t> </a:t>
            </a:r>
            <a:r>
              <a:rPr sz="1100" spc="-10" dirty="0">
                <a:latin typeface="Montserrat" panose="02000505000000020004" pitchFamily="2" charset="0"/>
                <a:cs typeface="Franklin Gothic Medium"/>
              </a:rPr>
              <a:t>Return</a:t>
            </a:r>
            <a:r>
              <a:rPr sz="1100" spc="-40" dirty="0">
                <a:latin typeface="Montserrat" panose="02000505000000020004" pitchFamily="2" charset="0"/>
                <a:cs typeface="Franklin Gothic Medium"/>
              </a:rPr>
              <a:t> </a:t>
            </a:r>
            <a:r>
              <a:rPr sz="1100" spc="-5" dirty="0">
                <a:latin typeface="Montserrat" panose="02000505000000020004" pitchFamily="2" charset="0"/>
                <a:cs typeface="Franklin Gothic Medium"/>
              </a:rPr>
              <a:t>on</a:t>
            </a:r>
            <a:r>
              <a:rPr sz="1100" spc="-30" dirty="0">
                <a:latin typeface="Montserrat" panose="02000505000000020004" pitchFamily="2" charset="0"/>
                <a:cs typeface="Franklin Gothic Medium"/>
              </a:rPr>
              <a:t> </a:t>
            </a:r>
            <a:r>
              <a:rPr sz="1100" spc="-20" dirty="0">
                <a:latin typeface="Montserrat" panose="02000505000000020004" pitchFamily="2" charset="0"/>
                <a:cs typeface="Franklin Gothic Medium"/>
              </a:rPr>
              <a:t>Equity</a:t>
            </a:r>
            <a:r>
              <a:rPr sz="1100" spc="-25" dirty="0">
                <a:latin typeface="Montserrat" panose="02000505000000020004" pitchFamily="2" charset="0"/>
                <a:cs typeface="Franklin Gothic Medium"/>
              </a:rPr>
              <a:t> </a:t>
            </a:r>
            <a:r>
              <a:rPr sz="1100" dirty="0">
                <a:latin typeface="Montserrat" panose="02000505000000020004" pitchFamily="2" charset="0"/>
                <a:cs typeface="Franklin Gothic Medium"/>
              </a:rPr>
              <a:t>=</a:t>
            </a:r>
            <a:r>
              <a:rPr sz="1100" spc="-30" dirty="0">
                <a:latin typeface="Montserrat" panose="02000505000000020004" pitchFamily="2" charset="0"/>
                <a:cs typeface="Franklin Gothic Medium"/>
              </a:rPr>
              <a:t> </a:t>
            </a:r>
            <a:r>
              <a:rPr sz="1100" spc="-20" dirty="0">
                <a:latin typeface="Montserrat" panose="02000505000000020004" pitchFamily="2" charset="0"/>
                <a:cs typeface="Franklin Gothic Medium"/>
              </a:rPr>
              <a:t>Net</a:t>
            </a:r>
            <a:r>
              <a:rPr sz="1100" spc="-40" dirty="0">
                <a:latin typeface="Montserrat" panose="02000505000000020004" pitchFamily="2" charset="0"/>
                <a:cs typeface="Franklin Gothic Medium"/>
              </a:rPr>
              <a:t> </a:t>
            </a:r>
            <a:r>
              <a:rPr sz="1100" spc="-15" dirty="0">
                <a:latin typeface="Montserrat" panose="02000505000000020004" pitchFamily="2" charset="0"/>
                <a:cs typeface="Franklin Gothic Medium"/>
              </a:rPr>
              <a:t>Income</a:t>
            </a:r>
            <a:r>
              <a:rPr sz="1100" spc="-55" dirty="0">
                <a:latin typeface="Montserrat" panose="02000505000000020004" pitchFamily="2" charset="0"/>
                <a:cs typeface="Franklin Gothic Medium"/>
              </a:rPr>
              <a:t> </a:t>
            </a:r>
            <a:r>
              <a:rPr sz="1100" spc="40" dirty="0">
                <a:latin typeface="Montserrat" panose="02000505000000020004" pitchFamily="2" charset="0"/>
                <a:cs typeface="Franklin Gothic Medium"/>
              </a:rPr>
              <a:t>/</a:t>
            </a:r>
            <a:r>
              <a:rPr sz="1100" spc="-70" dirty="0">
                <a:latin typeface="Montserrat" panose="02000505000000020004" pitchFamily="2" charset="0"/>
                <a:cs typeface="Franklin Gothic Medium"/>
              </a:rPr>
              <a:t> </a:t>
            </a:r>
            <a:r>
              <a:rPr sz="1100" spc="-15" dirty="0">
                <a:latin typeface="Montserrat" panose="02000505000000020004" pitchFamily="2" charset="0"/>
                <a:cs typeface="Franklin Gothic Medium"/>
              </a:rPr>
              <a:t>Shareholders</a:t>
            </a:r>
            <a:r>
              <a:rPr sz="1100" spc="-10" dirty="0">
                <a:latin typeface="Montserrat" panose="02000505000000020004" pitchFamily="2" charset="0"/>
                <a:cs typeface="Franklin Gothic Medium"/>
              </a:rPr>
              <a:t> </a:t>
            </a:r>
            <a:r>
              <a:rPr sz="1100" spc="-20" dirty="0">
                <a:latin typeface="Montserrat" panose="02000505000000020004" pitchFamily="2" charset="0"/>
                <a:cs typeface="Franklin Gothic Medium"/>
              </a:rPr>
              <a:t>Equity </a:t>
            </a:r>
            <a:r>
              <a:rPr sz="1100" spc="-285" dirty="0">
                <a:latin typeface="Montserrat" panose="02000505000000020004" pitchFamily="2" charset="0"/>
                <a:cs typeface="Franklin Gothic Medium"/>
              </a:rPr>
              <a:t> </a:t>
            </a:r>
            <a:r>
              <a:rPr sz="1100" b="1" spc="-10" dirty="0">
                <a:latin typeface="Montserrat" panose="02000505000000020004" pitchFamily="2" charset="0"/>
                <a:cs typeface="Franklin Gothic Medium"/>
              </a:rPr>
              <a:t>Levered</a:t>
            </a:r>
            <a:r>
              <a:rPr sz="1100" b="1" spc="-50" dirty="0">
                <a:latin typeface="Montserrat" panose="02000505000000020004" pitchFamily="2" charset="0"/>
                <a:cs typeface="Franklin Gothic Medium"/>
              </a:rPr>
              <a:t> </a:t>
            </a:r>
            <a:r>
              <a:rPr sz="1100" b="1" spc="-20" dirty="0">
                <a:latin typeface="Montserrat" panose="02000505000000020004" pitchFamily="2" charset="0"/>
                <a:cs typeface="Franklin Gothic Medium"/>
              </a:rPr>
              <a:t>IRR</a:t>
            </a:r>
            <a:endParaRPr sz="1100" b="1" dirty="0">
              <a:latin typeface="Montserrat" panose="02000505000000020004" pitchFamily="2" charset="0"/>
              <a:cs typeface="Franklin Gothic Medium"/>
            </a:endParaRPr>
          </a:p>
          <a:p>
            <a:pPr marL="469900">
              <a:lnSpc>
                <a:spcPct val="100000"/>
              </a:lnSpc>
              <a:spcBef>
                <a:spcPts val="495"/>
              </a:spcBef>
            </a:pPr>
            <a:r>
              <a:rPr sz="1100" spc="-25" dirty="0">
                <a:latin typeface="Montserrat" panose="02000505000000020004" pitchFamily="2" charset="0"/>
                <a:cs typeface="Franklin Gothic Medium"/>
              </a:rPr>
              <a:t>Initial</a:t>
            </a:r>
            <a:r>
              <a:rPr sz="1100" spc="-35" dirty="0">
                <a:latin typeface="Montserrat" panose="02000505000000020004" pitchFamily="2" charset="0"/>
                <a:cs typeface="Franklin Gothic Medium"/>
              </a:rPr>
              <a:t> </a:t>
            </a:r>
            <a:r>
              <a:rPr sz="1100" spc="-15" dirty="0">
                <a:latin typeface="Montserrat" panose="02000505000000020004" pitchFamily="2" charset="0"/>
                <a:cs typeface="Franklin Gothic Medium"/>
              </a:rPr>
              <a:t>return</a:t>
            </a:r>
            <a:r>
              <a:rPr sz="1100" spc="-20" dirty="0">
                <a:latin typeface="Montserrat" panose="02000505000000020004" pitchFamily="2" charset="0"/>
                <a:cs typeface="Franklin Gothic Medium"/>
              </a:rPr>
              <a:t> </a:t>
            </a:r>
            <a:r>
              <a:rPr sz="1100" spc="-30" dirty="0">
                <a:latin typeface="Montserrat" panose="02000505000000020004" pitchFamily="2" charset="0"/>
                <a:cs typeface="Franklin Gothic Medium"/>
              </a:rPr>
              <a:t>with</a:t>
            </a:r>
            <a:r>
              <a:rPr sz="1100" spc="-25" dirty="0">
                <a:latin typeface="Montserrat" panose="02000505000000020004" pitchFamily="2" charset="0"/>
                <a:cs typeface="Franklin Gothic Medium"/>
              </a:rPr>
              <a:t> </a:t>
            </a:r>
            <a:r>
              <a:rPr sz="1100" spc="-15" dirty="0">
                <a:latin typeface="Montserrat" panose="02000505000000020004" pitchFamily="2" charset="0"/>
                <a:cs typeface="Franklin Gothic Medium"/>
              </a:rPr>
              <a:t>the</a:t>
            </a:r>
            <a:r>
              <a:rPr sz="1100" spc="-35" dirty="0">
                <a:latin typeface="Montserrat" panose="02000505000000020004" pitchFamily="2" charset="0"/>
                <a:cs typeface="Franklin Gothic Medium"/>
              </a:rPr>
              <a:t> </a:t>
            </a:r>
            <a:r>
              <a:rPr sz="1100" spc="-5" dirty="0">
                <a:latin typeface="Montserrat" panose="02000505000000020004" pitchFamily="2" charset="0"/>
                <a:cs typeface="Franklin Gothic Medium"/>
              </a:rPr>
              <a:t>use</a:t>
            </a:r>
            <a:r>
              <a:rPr sz="1100" spc="-25" dirty="0">
                <a:latin typeface="Montserrat" panose="02000505000000020004" pitchFamily="2" charset="0"/>
                <a:cs typeface="Franklin Gothic Medium"/>
              </a:rPr>
              <a:t> </a:t>
            </a:r>
            <a:r>
              <a:rPr sz="1100" spc="-20" dirty="0">
                <a:latin typeface="Montserrat" panose="02000505000000020004" pitchFamily="2" charset="0"/>
                <a:cs typeface="Franklin Gothic Medium"/>
              </a:rPr>
              <a:t>of </a:t>
            </a:r>
            <a:r>
              <a:rPr sz="1100" spc="-10" dirty="0">
                <a:latin typeface="Montserrat" panose="02000505000000020004" pitchFamily="2" charset="0"/>
                <a:cs typeface="Franklin Gothic Medium"/>
              </a:rPr>
              <a:t>debt.</a:t>
            </a:r>
            <a:endParaRPr sz="1100" dirty="0">
              <a:latin typeface="Montserrat" panose="02000505000000020004" pitchFamily="2" charset="0"/>
              <a:cs typeface="Franklin Gothic Medium"/>
            </a:endParaRPr>
          </a:p>
          <a:p>
            <a:pPr marL="12700" algn="just">
              <a:lnSpc>
                <a:spcPct val="100000"/>
              </a:lnSpc>
              <a:spcBef>
                <a:spcPts val="500"/>
              </a:spcBef>
            </a:pPr>
            <a:r>
              <a:rPr sz="1100" b="1" spc="-15" dirty="0">
                <a:latin typeface="Montserrat" panose="02000505000000020004" pitchFamily="2" charset="0"/>
                <a:cs typeface="Franklin Gothic Medium"/>
              </a:rPr>
              <a:t>Unlevered</a:t>
            </a:r>
            <a:r>
              <a:rPr sz="1100" b="1" spc="225" dirty="0">
                <a:latin typeface="Montserrat" panose="02000505000000020004" pitchFamily="2" charset="0"/>
                <a:cs typeface="Franklin Gothic Medium"/>
              </a:rPr>
              <a:t> </a:t>
            </a:r>
            <a:r>
              <a:rPr sz="1100" b="1" spc="-20" dirty="0">
                <a:latin typeface="Montserrat" panose="02000505000000020004" pitchFamily="2" charset="0"/>
                <a:cs typeface="Franklin Gothic Medium"/>
              </a:rPr>
              <a:t>IRR</a:t>
            </a:r>
            <a:endParaRPr sz="1100" b="1" dirty="0">
              <a:latin typeface="Montserrat" panose="02000505000000020004" pitchFamily="2" charset="0"/>
              <a:cs typeface="Franklin Gothic Medium"/>
            </a:endParaRPr>
          </a:p>
          <a:p>
            <a:pPr marL="469900">
              <a:lnSpc>
                <a:spcPct val="100000"/>
              </a:lnSpc>
              <a:spcBef>
                <a:spcPts val="509"/>
              </a:spcBef>
            </a:pPr>
            <a:r>
              <a:rPr sz="1100" spc="-25" dirty="0">
                <a:latin typeface="Montserrat" panose="02000505000000020004" pitchFamily="2" charset="0"/>
                <a:cs typeface="Franklin Gothic Medium"/>
              </a:rPr>
              <a:t>Initial</a:t>
            </a:r>
            <a:r>
              <a:rPr sz="1100" spc="-35" dirty="0">
                <a:latin typeface="Montserrat" panose="02000505000000020004" pitchFamily="2" charset="0"/>
                <a:cs typeface="Franklin Gothic Medium"/>
              </a:rPr>
              <a:t> </a:t>
            </a:r>
            <a:r>
              <a:rPr sz="1100" spc="-15" dirty="0">
                <a:latin typeface="Montserrat" panose="02000505000000020004" pitchFamily="2" charset="0"/>
                <a:cs typeface="Franklin Gothic Medium"/>
              </a:rPr>
              <a:t>return</a:t>
            </a:r>
            <a:r>
              <a:rPr sz="1100" spc="-20" dirty="0">
                <a:latin typeface="Montserrat" panose="02000505000000020004" pitchFamily="2" charset="0"/>
                <a:cs typeface="Franklin Gothic Medium"/>
              </a:rPr>
              <a:t> </a:t>
            </a:r>
            <a:r>
              <a:rPr sz="1100" spc="-25" dirty="0">
                <a:latin typeface="Montserrat" panose="02000505000000020004" pitchFamily="2" charset="0"/>
                <a:cs typeface="Franklin Gothic Medium"/>
              </a:rPr>
              <a:t>without</a:t>
            </a:r>
            <a:r>
              <a:rPr sz="1100" spc="-15" dirty="0">
                <a:latin typeface="Montserrat" panose="02000505000000020004" pitchFamily="2" charset="0"/>
                <a:cs typeface="Franklin Gothic Medium"/>
              </a:rPr>
              <a:t> the</a:t>
            </a:r>
            <a:r>
              <a:rPr sz="1100" spc="-35" dirty="0">
                <a:latin typeface="Montserrat" panose="02000505000000020004" pitchFamily="2" charset="0"/>
                <a:cs typeface="Franklin Gothic Medium"/>
              </a:rPr>
              <a:t> </a:t>
            </a:r>
            <a:r>
              <a:rPr sz="1100" spc="-5" dirty="0">
                <a:latin typeface="Montserrat" panose="02000505000000020004" pitchFamily="2" charset="0"/>
                <a:cs typeface="Franklin Gothic Medium"/>
              </a:rPr>
              <a:t>use</a:t>
            </a:r>
            <a:r>
              <a:rPr sz="1100" spc="-25" dirty="0">
                <a:latin typeface="Montserrat" panose="02000505000000020004" pitchFamily="2" charset="0"/>
                <a:cs typeface="Franklin Gothic Medium"/>
              </a:rPr>
              <a:t> </a:t>
            </a:r>
            <a:r>
              <a:rPr sz="1100" spc="-20" dirty="0">
                <a:latin typeface="Montserrat" panose="02000505000000020004" pitchFamily="2" charset="0"/>
                <a:cs typeface="Franklin Gothic Medium"/>
              </a:rPr>
              <a:t>of </a:t>
            </a:r>
            <a:r>
              <a:rPr sz="1100" spc="-10" dirty="0">
                <a:latin typeface="Montserrat" panose="02000505000000020004" pitchFamily="2" charset="0"/>
                <a:cs typeface="Franklin Gothic Medium"/>
              </a:rPr>
              <a:t>debt.</a:t>
            </a:r>
            <a:endParaRPr sz="1100" dirty="0">
              <a:latin typeface="Montserrat" panose="02000505000000020004" pitchFamily="2" charset="0"/>
              <a:cs typeface="Franklin Gothic Medium"/>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3811630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2"/>
          <p:cNvPicPr>
            <a:picLocks noGrp="1"/>
          </p:cNvPicPr>
          <p:nvPr>
            <p:ph type="pic" sz="quarter" idx="17"/>
          </p:nvPr>
        </p:nvPicPr>
        <p:blipFill>
          <a:blip r:embed="rId2" cstate="print"/>
          <a:srcRect l="12749" r="12749"/>
          <a:stretch>
            <a:fillRect/>
          </a:stretch>
        </p:blipFill>
        <p:spPr>
          <a:prstGeom prst="rect">
            <a:avLst/>
          </a:prstGeom>
        </p:spPr>
      </p:pic>
      <p:sp>
        <p:nvSpPr>
          <p:cNvPr id="12" name="Rectangle 11"/>
          <p:cNvSpPr/>
          <p:nvPr/>
        </p:nvSpPr>
        <p:spPr>
          <a:xfrm>
            <a:off x="6032008" y="2834550"/>
            <a:ext cx="3494573" cy="27568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Montserrat" charset="0"/>
            </a:endParaRPr>
          </a:p>
        </p:txBody>
      </p:sp>
      <p:sp>
        <p:nvSpPr>
          <p:cNvPr id="6" name="object 8"/>
          <p:cNvSpPr txBox="1"/>
          <p:nvPr/>
        </p:nvSpPr>
        <p:spPr>
          <a:xfrm>
            <a:off x="6215348" y="3121929"/>
            <a:ext cx="3214008" cy="947695"/>
          </a:xfrm>
          <a:prstGeom prst="rect">
            <a:avLst/>
          </a:prstGeom>
        </p:spPr>
        <p:txBody>
          <a:bodyPr vert="horz" wrap="square" lIns="0" tIns="31750" rIns="0" bIns="0" rtlCol="0">
            <a:spAutoFit/>
          </a:bodyPr>
          <a:lstStyle/>
          <a:p>
            <a:pPr marL="12700">
              <a:lnSpc>
                <a:spcPct val="100000"/>
              </a:lnSpc>
              <a:spcBef>
                <a:spcPts val="250"/>
              </a:spcBef>
              <a:tabLst>
                <a:tab pos="1983105" algn="l"/>
              </a:tabLst>
            </a:pPr>
            <a:r>
              <a:rPr sz="1600" b="1" spc="90" dirty="0">
                <a:solidFill>
                  <a:schemeClr val="bg1"/>
                </a:solidFill>
                <a:uFill>
                  <a:solidFill>
                    <a:srgbClr val="FFFFFF"/>
                  </a:solidFill>
                </a:uFill>
                <a:latin typeface="Montserrat" panose="02000505000000020004" pitchFamily="2" charset="0"/>
                <a:cs typeface="Arial"/>
              </a:rPr>
              <a:t>JOHN</a:t>
            </a:r>
            <a:r>
              <a:rPr sz="1600" b="1" spc="235" dirty="0">
                <a:solidFill>
                  <a:schemeClr val="bg1"/>
                </a:solidFill>
                <a:uFill>
                  <a:solidFill>
                    <a:srgbClr val="FFFFFF"/>
                  </a:solidFill>
                </a:uFill>
                <a:latin typeface="Montserrat" panose="02000505000000020004" pitchFamily="2" charset="0"/>
                <a:cs typeface="Arial"/>
              </a:rPr>
              <a:t> </a:t>
            </a:r>
            <a:r>
              <a:rPr sz="1600" b="1" spc="105" dirty="0">
                <a:solidFill>
                  <a:schemeClr val="bg1"/>
                </a:solidFill>
                <a:uFill>
                  <a:solidFill>
                    <a:srgbClr val="FFFFFF"/>
                  </a:solidFill>
                </a:uFill>
                <a:latin typeface="Montserrat" panose="02000505000000020004" pitchFamily="2" charset="0"/>
                <a:cs typeface="Arial"/>
              </a:rPr>
              <a:t>COPPOCK</a:t>
            </a:r>
            <a:r>
              <a:rPr sz="1200" b="1" spc="105" dirty="0">
                <a:solidFill>
                  <a:schemeClr val="bg1"/>
                </a:solidFill>
                <a:uFill>
                  <a:solidFill>
                    <a:srgbClr val="FFFFFF"/>
                  </a:solidFill>
                </a:uFill>
                <a:latin typeface="Montserrat" panose="02000505000000020004" pitchFamily="2" charset="0"/>
                <a:cs typeface="Arial"/>
              </a:rPr>
              <a:t>	</a:t>
            </a:r>
            <a:endParaRPr lang="en-US" sz="1200" b="1" spc="105" dirty="0">
              <a:solidFill>
                <a:schemeClr val="bg1"/>
              </a:solidFill>
              <a:uFill>
                <a:solidFill>
                  <a:srgbClr val="FFFFFF"/>
                </a:solidFill>
              </a:uFill>
              <a:latin typeface="Montserrat" panose="02000505000000020004" pitchFamily="2" charset="0"/>
              <a:cs typeface="Arial"/>
            </a:endParaRPr>
          </a:p>
          <a:p>
            <a:pPr marL="12700">
              <a:lnSpc>
                <a:spcPct val="100000"/>
              </a:lnSpc>
              <a:spcBef>
                <a:spcPts val="250"/>
              </a:spcBef>
              <a:tabLst>
                <a:tab pos="1983105" algn="l"/>
              </a:tabLst>
            </a:pPr>
            <a:r>
              <a:rPr sz="1200" spc="20" dirty="0">
                <a:solidFill>
                  <a:schemeClr val="bg1"/>
                </a:solidFill>
                <a:latin typeface="Montserrat" panose="02000505000000020004" pitchFamily="2" charset="0"/>
                <a:cs typeface="Arial MT"/>
              </a:rPr>
              <a:t>PARTNER,</a:t>
            </a:r>
            <a:r>
              <a:rPr sz="1200" spc="105" dirty="0">
                <a:solidFill>
                  <a:schemeClr val="bg1"/>
                </a:solidFill>
                <a:latin typeface="Montserrat" panose="02000505000000020004" pitchFamily="2" charset="0"/>
                <a:cs typeface="Arial MT"/>
              </a:rPr>
              <a:t> </a:t>
            </a:r>
            <a:r>
              <a:rPr sz="1200" spc="15" dirty="0">
                <a:solidFill>
                  <a:schemeClr val="bg1"/>
                </a:solidFill>
                <a:latin typeface="Montserrat" panose="02000505000000020004" pitchFamily="2" charset="0"/>
                <a:cs typeface="Arial MT"/>
              </a:rPr>
              <a:t>U.R.P.</a:t>
            </a:r>
            <a:r>
              <a:rPr sz="1200" spc="75" dirty="0">
                <a:solidFill>
                  <a:schemeClr val="bg1"/>
                </a:solidFill>
                <a:latin typeface="Montserrat" panose="02000505000000020004" pitchFamily="2" charset="0"/>
                <a:cs typeface="Arial MT"/>
              </a:rPr>
              <a:t> </a:t>
            </a:r>
            <a:r>
              <a:rPr sz="1200" spc="20" dirty="0">
                <a:solidFill>
                  <a:schemeClr val="bg1"/>
                </a:solidFill>
                <a:latin typeface="Montserrat" panose="02000505000000020004" pitchFamily="2" charset="0"/>
                <a:cs typeface="Arial MT"/>
              </a:rPr>
              <a:t>PROPERTIES,	</a:t>
            </a:r>
            <a:endParaRPr lang="en-US" sz="1200" dirty="0">
              <a:solidFill>
                <a:schemeClr val="bg1"/>
              </a:solidFill>
              <a:latin typeface="Montserrat" panose="02000505000000020004" pitchFamily="2" charset="0"/>
              <a:cs typeface="Arial MT"/>
            </a:endParaRPr>
          </a:p>
          <a:p>
            <a:pPr marL="12700">
              <a:lnSpc>
                <a:spcPct val="100000"/>
              </a:lnSpc>
              <a:spcBef>
                <a:spcPts val="250"/>
              </a:spcBef>
              <a:tabLst>
                <a:tab pos="1983105" algn="l"/>
              </a:tabLst>
            </a:pPr>
            <a:r>
              <a:rPr sz="1200" spc="20" dirty="0">
                <a:solidFill>
                  <a:schemeClr val="bg1"/>
                </a:solidFill>
                <a:latin typeface="Montserrat" panose="02000505000000020004" pitchFamily="2" charset="0"/>
                <a:cs typeface="Arial MT"/>
              </a:rPr>
              <a:t>johncoppock@urpproperties.com</a:t>
            </a:r>
            <a:endParaRPr lang="en-US" sz="1200" spc="20" dirty="0">
              <a:solidFill>
                <a:schemeClr val="bg1"/>
              </a:solidFill>
              <a:latin typeface="Montserrat" panose="02000505000000020004" pitchFamily="2" charset="0"/>
              <a:cs typeface="Arial MT"/>
            </a:endParaRPr>
          </a:p>
          <a:p>
            <a:pPr marL="12700">
              <a:lnSpc>
                <a:spcPct val="100000"/>
              </a:lnSpc>
              <a:spcBef>
                <a:spcPts val="250"/>
              </a:spcBef>
              <a:tabLst>
                <a:tab pos="1983105" algn="l"/>
              </a:tabLst>
            </a:pPr>
            <a:r>
              <a:rPr sz="1200" spc="-235" dirty="0">
                <a:solidFill>
                  <a:schemeClr val="bg1"/>
                </a:solidFill>
                <a:latin typeface="Montserrat" panose="02000505000000020004" pitchFamily="2" charset="0"/>
                <a:cs typeface="Arial MT"/>
              </a:rPr>
              <a:t> </a:t>
            </a:r>
            <a:r>
              <a:rPr sz="1200" spc="20" dirty="0">
                <a:solidFill>
                  <a:schemeClr val="bg1"/>
                </a:solidFill>
                <a:latin typeface="Montserrat" panose="02000505000000020004" pitchFamily="2" charset="0"/>
                <a:cs typeface="Arial MT"/>
              </a:rPr>
              <a:t>404-984-3130		</a:t>
            </a:r>
            <a:endParaRPr sz="1200" dirty="0">
              <a:solidFill>
                <a:schemeClr val="bg1"/>
              </a:solidFill>
              <a:latin typeface="Montserrat" panose="02000505000000020004" pitchFamily="2" charset="0"/>
              <a:cs typeface="Arial MT"/>
            </a:endParaRPr>
          </a:p>
        </p:txBody>
      </p:sp>
      <p:sp>
        <p:nvSpPr>
          <p:cNvPr id="3" name="Rectangle 2"/>
          <p:cNvSpPr/>
          <p:nvPr/>
        </p:nvSpPr>
        <p:spPr>
          <a:xfrm>
            <a:off x="6123448" y="4348788"/>
            <a:ext cx="2811026" cy="1007968"/>
          </a:xfrm>
          <a:prstGeom prst="rect">
            <a:avLst/>
          </a:prstGeom>
        </p:spPr>
        <p:txBody>
          <a:bodyPr wrap="none">
            <a:spAutoFit/>
          </a:bodyPr>
          <a:lstStyle/>
          <a:p>
            <a:pPr marL="12700">
              <a:lnSpc>
                <a:spcPct val="100000"/>
              </a:lnSpc>
              <a:spcBef>
                <a:spcPts val="250"/>
              </a:spcBef>
              <a:tabLst>
                <a:tab pos="1983105" algn="l"/>
              </a:tabLst>
            </a:pPr>
            <a:r>
              <a:rPr lang="en-US" sz="1600" b="1" spc="90" dirty="0">
                <a:solidFill>
                  <a:schemeClr val="bg1"/>
                </a:solidFill>
                <a:uFill>
                  <a:solidFill>
                    <a:srgbClr val="FFFFFF"/>
                  </a:solidFill>
                </a:uFill>
                <a:latin typeface="Montserrat" panose="02000505000000020004" pitchFamily="2" charset="0"/>
                <a:cs typeface="Arial"/>
              </a:rPr>
              <a:t>JOHN</a:t>
            </a:r>
            <a:r>
              <a:rPr lang="en-US" sz="1600" b="1" spc="165" dirty="0">
                <a:solidFill>
                  <a:schemeClr val="bg1"/>
                </a:solidFill>
                <a:uFill>
                  <a:solidFill>
                    <a:srgbClr val="FFFFFF"/>
                  </a:solidFill>
                </a:uFill>
                <a:latin typeface="Montserrat" panose="02000505000000020004" pitchFamily="2" charset="0"/>
                <a:cs typeface="Arial"/>
              </a:rPr>
              <a:t> </a:t>
            </a:r>
            <a:r>
              <a:rPr lang="en-US" sz="1600" b="1" spc="100" dirty="0">
                <a:solidFill>
                  <a:schemeClr val="bg1"/>
                </a:solidFill>
                <a:uFill>
                  <a:solidFill>
                    <a:srgbClr val="FFFFFF"/>
                  </a:solidFill>
                </a:uFill>
                <a:latin typeface="Montserrat" panose="02000505000000020004" pitchFamily="2" charset="0"/>
                <a:cs typeface="Arial"/>
              </a:rPr>
              <a:t>SWINDLE</a:t>
            </a:r>
          </a:p>
          <a:p>
            <a:pPr marL="12700">
              <a:spcBef>
                <a:spcPts val="250"/>
              </a:spcBef>
              <a:tabLst>
                <a:tab pos="1983105" algn="l"/>
              </a:tabLst>
            </a:pPr>
            <a:r>
              <a:rPr lang="en-US" sz="1200" spc="20" dirty="0">
                <a:solidFill>
                  <a:schemeClr val="bg1"/>
                </a:solidFill>
                <a:latin typeface="Montserrat" panose="02000505000000020004" pitchFamily="2" charset="0"/>
                <a:cs typeface="Arial MT"/>
              </a:rPr>
              <a:t>PARTNER,</a:t>
            </a:r>
            <a:r>
              <a:rPr lang="en-US" sz="1200" spc="35" dirty="0">
                <a:solidFill>
                  <a:schemeClr val="bg1"/>
                </a:solidFill>
                <a:latin typeface="Montserrat" panose="02000505000000020004" pitchFamily="2" charset="0"/>
                <a:cs typeface="Arial MT"/>
              </a:rPr>
              <a:t> </a:t>
            </a:r>
            <a:r>
              <a:rPr lang="en-US" sz="1200" spc="15" dirty="0">
                <a:solidFill>
                  <a:schemeClr val="bg1"/>
                </a:solidFill>
                <a:latin typeface="Montserrat" panose="02000505000000020004" pitchFamily="2" charset="0"/>
                <a:cs typeface="Arial MT"/>
              </a:rPr>
              <a:t>U.R.P.</a:t>
            </a:r>
            <a:r>
              <a:rPr lang="en-US" sz="1200" spc="60" dirty="0">
                <a:solidFill>
                  <a:schemeClr val="bg1"/>
                </a:solidFill>
                <a:latin typeface="Montserrat" panose="02000505000000020004" pitchFamily="2" charset="0"/>
                <a:cs typeface="Arial MT"/>
              </a:rPr>
              <a:t> </a:t>
            </a:r>
            <a:r>
              <a:rPr lang="en-US" sz="1200" spc="20" dirty="0">
                <a:solidFill>
                  <a:schemeClr val="bg1"/>
                </a:solidFill>
                <a:latin typeface="Montserrat" panose="02000505000000020004" pitchFamily="2" charset="0"/>
                <a:cs typeface="Arial MT"/>
              </a:rPr>
              <a:t>PROPERTIES</a:t>
            </a:r>
          </a:p>
          <a:p>
            <a:pPr marL="12700">
              <a:spcBef>
                <a:spcPts val="250"/>
              </a:spcBef>
              <a:tabLst>
                <a:tab pos="1983105" algn="l"/>
              </a:tabLst>
            </a:pPr>
            <a:r>
              <a:rPr lang="en-US" sz="1200" spc="20" dirty="0">
                <a:solidFill>
                  <a:schemeClr val="bg1"/>
                </a:solidFill>
                <a:latin typeface="Montserrat" panose="02000505000000020004" pitchFamily="2" charset="0"/>
                <a:cs typeface="Arial MT"/>
              </a:rPr>
              <a:t>johnswindle@urpproperties.com</a:t>
            </a:r>
          </a:p>
          <a:p>
            <a:pPr marL="12700">
              <a:spcBef>
                <a:spcPts val="250"/>
              </a:spcBef>
              <a:tabLst>
                <a:tab pos="1983105" algn="l"/>
              </a:tabLst>
            </a:pPr>
            <a:r>
              <a:rPr lang="en-US" sz="1200" spc="20" dirty="0">
                <a:solidFill>
                  <a:schemeClr val="bg1"/>
                </a:solidFill>
                <a:latin typeface="Montserrat" panose="02000505000000020004" pitchFamily="2" charset="0"/>
                <a:cs typeface="Arial MT"/>
              </a:rPr>
              <a:t>614-817-9524</a:t>
            </a:r>
            <a:endParaRPr lang="en-US" sz="1200" dirty="0">
              <a:solidFill>
                <a:schemeClr val="bg1"/>
              </a:solidFill>
              <a:latin typeface="Montserrat" panose="02000505000000020004" pitchFamily="2" charset="0"/>
              <a:cs typeface="Arial MT"/>
            </a:endParaRPr>
          </a:p>
        </p:txBody>
      </p:sp>
      <p:sp>
        <p:nvSpPr>
          <p:cNvPr id="8" name="object 9"/>
          <p:cNvSpPr txBox="1"/>
          <p:nvPr/>
        </p:nvSpPr>
        <p:spPr>
          <a:xfrm>
            <a:off x="6927966" y="1152646"/>
            <a:ext cx="4550319" cy="1125308"/>
          </a:xfrm>
          <a:prstGeom prst="rect">
            <a:avLst/>
          </a:prstGeom>
        </p:spPr>
        <p:txBody>
          <a:bodyPr vert="horz" wrap="square" lIns="0" tIns="17145" rIns="0" bIns="0" rtlCol="0">
            <a:spAutoFit/>
          </a:bodyPr>
          <a:lstStyle/>
          <a:p>
            <a:pPr marL="12700">
              <a:lnSpc>
                <a:spcPct val="100000"/>
              </a:lnSpc>
              <a:spcBef>
                <a:spcPts val="135"/>
              </a:spcBef>
            </a:pPr>
            <a:r>
              <a:rPr lang="en-US" sz="3600" b="1" spc="40" dirty="0">
                <a:latin typeface="Montserrat" panose="02000505000000020004" pitchFamily="2" charset="0"/>
                <a:cs typeface="Arial"/>
              </a:rPr>
              <a:t>CONTACT</a:t>
            </a:r>
            <a:r>
              <a:rPr lang="en-US" sz="3600" b="1" spc="105" dirty="0">
                <a:latin typeface="Montserrat" panose="02000505000000020004" pitchFamily="2" charset="0"/>
                <a:cs typeface="Arial"/>
              </a:rPr>
              <a:t> </a:t>
            </a:r>
            <a:r>
              <a:rPr lang="en-US" sz="3600" b="1" spc="35" dirty="0">
                <a:latin typeface="Montserrat" panose="02000505000000020004" pitchFamily="2" charset="0"/>
                <a:cs typeface="Arial"/>
              </a:rPr>
              <a:t>US</a:t>
            </a:r>
            <a:r>
              <a:rPr lang="en-US" sz="3600" b="1" spc="80" dirty="0">
                <a:latin typeface="Montserrat" panose="02000505000000020004" pitchFamily="2" charset="0"/>
                <a:cs typeface="Arial"/>
              </a:rPr>
              <a:t> </a:t>
            </a:r>
            <a:r>
              <a:rPr lang="en-US" sz="3600" b="1" spc="35" dirty="0">
                <a:latin typeface="Montserrat" panose="02000505000000020004" pitchFamily="2" charset="0"/>
                <a:cs typeface="Arial"/>
              </a:rPr>
              <a:t>FOR</a:t>
            </a:r>
            <a:r>
              <a:rPr lang="en-US" sz="3600" b="1" spc="75" dirty="0">
                <a:latin typeface="Montserrat" panose="02000505000000020004" pitchFamily="2" charset="0"/>
                <a:cs typeface="Arial"/>
              </a:rPr>
              <a:t> </a:t>
            </a:r>
            <a:r>
              <a:rPr lang="en-US" sz="3600" b="1" spc="40" dirty="0">
                <a:latin typeface="Montserrat" panose="02000505000000020004" pitchFamily="2" charset="0"/>
                <a:cs typeface="Arial"/>
              </a:rPr>
              <a:t>ANY</a:t>
            </a:r>
            <a:r>
              <a:rPr lang="en-US" sz="3600" b="1" spc="80" dirty="0">
                <a:latin typeface="Montserrat" panose="02000505000000020004" pitchFamily="2" charset="0"/>
                <a:cs typeface="Arial"/>
              </a:rPr>
              <a:t> </a:t>
            </a:r>
            <a:r>
              <a:rPr lang="en-US" sz="3600" b="1" spc="45" dirty="0">
                <a:latin typeface="Montserrat" panose="02000505000000020004" pitchFamily="2" charset="0"/>
                <a:cs typeface="Arial"/>
              </a:rPr>
              <a:t>QUESTIONS.</a:t>
            </a:r>
            <a:endParaRPr lang="en-US" sz="3600" dirty="0">
              <a:latin typeface="Montserrat" panose="02000505000000020004" pitchFamily="2" charset="0"/>
              <a:cs typeface="Arial"/>
            </a:endParaRPr>
          </a:p>
        </p:txBody>
      </p:sp>
      <p:sp>
        <p:nvSpPr>
          <p:cNvPr id="11" name="object 10"/>
          <p:cNvSpPr txBox="1"/>
          <p:nvPr/>
        </p:nvSpPr>
        <p:spPr>
          <a:xfrm>
            <a:off x="6927966" y="6147975"/>
            <a:ext cx="5197230" cy="536685"/>
          </a:xfrm>
          <a:prstGeom prst="rect">
            <a:avLst/>
          </a:prstGeom>
        </p:spPr>
        <p:txBody>
          <a:bodyPr vert="horz" wrap="square" lIns="0" tIns="23495" rIns="0" bIns="0" rtlCol="0">
            <a:spAutoFit/>
          </a:bodyPr>
          <a:lstStyle/>
          <a:p>
            <a:pPr marL="65405" marR="18415">
              <a:lnSpc>
                <a:spcPts val="1000"/>
              </a:lnSpc>
              <a:spcBef>
                <a:spcPts val="185"/>
              </a:spcBef>
            </a:pPr>
            <a:r>
              <a:rPr sz="850" spc="20" dirty="0">
                <a:latin typeface="Montserrat" panose="02000505000000020004" pitchFamily="2" charset="0"/>
                <a:cs typeface="Arial MT"/>
              </a:rPr>
              <a:t>Information</a:t>
            </a:r>
            <a:r>
              <a:rPr sz="850" spc="25" dirty="0">
                <a:latin typeface="Montserrat" panose="02000505000000020004" pitchFamily="2" charset="0"/>
                <a:cs typeface="Arial MT"/>
              </a:rPr>
              <a:t> </a:t>
            </a:r>
            <a:r>
              <a:rPr sz="850" spc="20" dirty="0">
                <a:latin typeface="Montserrat" panose="02000505000000020004" pitchFamily="2" charset="0"/>
                <a:cs typeface="Arial MT"/>
              </a:rPr>
              <a:t>contained</a:t>
            </a:r>
            <a:r>
              <a:rPr sz="850" spc="40" dirty="0">
                <a:latin typeface="Montserrat" panose="02000505000000020004" pitchFamily="2" charset="0"/>
                <a:cs typeface="Arial MT"/>
              </a:rPr>
              <a:t> </a:t>
            </a:r>
            <a:r>
              <a:rPr sz="850" spc="20" dirty="0">
                <a:latin typeface="Montserrat" panose="02000505000000020004" pitchFamily="2" charset="0"/>
                <a:cs typeface="Arial MT"/>
              </a:rPr>
              <a:t>herein</a:t>
            </a:r>
            <a:r>
              <a:rPr sz="850" spc="50" dirty="0">
                <a:latin typeface="Montserrat" panose="02000505000000020004" pitchFamily="2" charset="0"/>
                <a:cs typeface="Arial MT"/>
              </a:rPr>
              <a:t> </a:t>
            </a:r>
            <a:r>
              <a:rPr sz="850" spc="15" dirty="0">
                <a:latin typeface="Montserrat" panose="02000505000000020004" pitchFamily="2" charset="0"/>
                <a:cs typeface="Arial MT"/>
              </a:rPr>
              <a:t>may</a:t>
            </a:r>
            <a:r>
              <a:rPr sz="850" spc="50" dirty="0">
                <a:latin typeface="Montserrat" panose="02000505000000020004" pitchFamily="2" charset="0"/>
                <a:cs typeface="Arial MT"/>
              </a:rPr>
              <a:t> </a:t>
            </a:r>
            <a:r>
              <a:rPr sz="850" spc="15" dirty="0">
                <a:latin typeface="Montserrat" panose="02000505000000020004" pitchFamily="2" charset="0"/>
                <a:cs typeface="Arial MT"/>
              </a:rPr>
              <a:t>have</a:t>
            </a:r>
            <a:r>
              <a:rPr sz="850" spc="60" dirty="0">
                <a:latin typeface="Montserrat" panose="02000505000000020004" pitchFamily="2" charset="0"/>
                <a:cs typeface="Arial MT"/>
              </a:rPr>
              <a:t> </a:t>
            </a:r>
            <a:r>
              <a:rPr sz="850" spc="25" dirty="0">
                <a:latin typeface="Montserrat" panose="02000505000000020004" pitchFamily="2" charset="0"/>
                <a:cs typeface="Arial MT"/>
              </a:rPr>
              <a:t>been</a:t>
            </a:r>
            <a:r>
              <a:rPr sz="850" spc="75" dirty="0">
                <a:latin typeface="Montserrat" panose="02000505000000020004" pitchFamily="2" charset="0"/>
                <a:cs typeface="Arial MT"/>
              </a:rPr>
              <a:t> </a:t>
            </a:r>
            <a:r>
              <a:rPr sz="850" spc="20" dirty="0">
                <a:latin typeface="Montserrat" panose="02000505000000020004" pitchFamily="2" charset="0"/>
                <a:cs typeface="Arial MT"/>
              </a:rPr>
              <a:t>provided </a:t>
            </a:r>
            <a:r>
              <a:rPr sz="850" spc="15" dirty="0">
                <a:latin typeface="Montserrat" panose="02000505000000020004" pitchFamily="2" charset="0"/>
                <a:cs typeface="Arial MT"/>
              </a:rPr>
              <a:t>by</a:t>
            </a:r>
            <a:r>
              <a:rPr sz="850" spc="60" dirty="0">
                <a:latin typeface="Montserrat" panose="02000505000000020004" pitchFamily="2" charset="0"/>
                <a:cs typeface="Arial MT"/>
              </a:rPr>
              <a:t> </a:t>
            </a:r>
            <a:r>
              <a:rPr sz="850" spc="20" dirty="0">
                <a:latin typeface="Montserrat" panose="02000505000000020004" pitchFamily="2" charset="0"/>
                <a:cs typeface="Arial MT"/>
              </a:rPr>
              <a:t>the</a:t>
            </a:r>
            <a:r>
              <a:rPr sz="850" spc="65" dirty="0">
                <a:latin typeface="Montserrat" panose="02000505000000020004" pitchFamily="2" charset="0"/>
                <a:cs typeface="Arial MT"/>
              </a:rPr>
              <a:t> </a:t>
            </a:r>
            <a:r>
              <a:rPr sz="850" spc="10" dirty="0">
                <a:latin typeface="Montserrat" panose="02000505000000020004" pitchFamily="2" charset="0"/>
                <a:cs typeface="Arial MT"/>
              </a:rPr>
              <a:t>seller,</a:t>
            </a:r>
            <a:r>
              <a:rPr sz="850" spc="45" dirty="0">
                <a:latin typeface="Montserrat" panose="02000505000000020004" pitchFamily="2" charset="0"/>
                <a:cs typeface="Arial MT"/>
              </a:rPr>
              <a:t> </a:t>
            </a:r>
            <a:r>
              <a:rPr sz="850" spc="20" dirty="0">
                <a:latin typeface="Montserrat" panose="02000505000000020004" pitchFamily="2" charset="0"/>
                <a:cs typeface="Arial MT"/>
              </a:rPr>
              <a:t>landlord</a:t>
            </a:r>
            <a:r>
              <a:rPr sz="850" spc="35" dirty="0">
                <a:latin typeface="Montserrat" panose="02000505000000020004" pitchFamily="2" charset="0"/>
                <a:cs typeface="Arial MT"/>
              </a:rPr>
              <a:t> </a:t>
            </a:r>
            <a:r>
              <a:rPr sz="850" spc="20" dirty="0">
                <a:latin typeface="Montserrat" panose="02000505000000020004" pitchFamily="2" charset="0"/>
                <a:cs typeface="Arial MT"/>
              </a:rPr>
              <a:t>or</a:t>
            </a:r>
            <a:r>
              <a:rPr sz="850" spc="70" dirty="0">
                <a:latin typeface="Montserrat" panose="02000505000000020004" pitchFamily="2" charset="0"/>
                <a:cs typeface="Arial MT"/>
              </a:rPr>
              <a:t> </a:t>
            </a:r>
            <a:r>
              <a:rPr sz="850" spc="20" dirty="0">
                <a:latin typeface="Montserrat" panose="02000505000000020004" pitchFamily="2" charset="0"/>
                <a:cs typeface="Arial MT"/>
              </a:rPr>
              <a:t>other</a:t>
            </a:r>
            <a:r>
              <a:rPr sz="850" spc="40" dirty="0">
                <a:latin typeface="Montserrat" panose="02000505000000020004" pitchFamily="2" charset="0"/>
                <a:cs typeface="Arial MT"/>
              </a:rPr>
              <a:t> </a:t>
            </a:r>
            <a:r>
              <a:rPr sz="850" spc="20" dirty="0">
                <a:latin typeface="Montserrat" panose="02000505000000020004" pitchFamily="2" charset="0"/>
                <a:cs typeface="Arial MT"/>
              </a:rPr>
              <a:t>outside</a:t>
            </a:r>
            <a:r>
              <a:rPr sz="850" spc="60" dirty="0">
                <a:latin typeface="Montserrat" panose="02000505000000020004" pitchFamily="2" charset="0"/>
                <a:cs typeface="Arial MT"/>
              </a:rPr>
              <a:t> </a:t>
            </a:r>
            <a:r>
              <a:rPr sz="850" spc="15" dirty="0">
                <a:latin typeface="Montserrat" panose="02000505000000020004" pitchFamily="2" charset="0"/>
                <a:cs typeface="Arial MT"/>
              </a:rPr>
              <a:t>sources.</a:t>
            </a:r>
            <a:r>
              <a:rPr sz="850" spc="55" dirty="0">
                <a:latin typeface="Montserrat" panose="02000505000000020004" pitchFamily="2" charset="0"/>
                <a:cs typeface="Arial MT"/>
              </a:rPr>
              <a:t> </a:t>
            </a:r>
            <a:r>
              <a:rPr sz="850" spc="25" dirty="0">
                <a:latin typeface="Montserrat" panose="02000505000000020004" pitchFamily="2" charset="0"/>
                <a:cs typeface="Arial MT"/>
              </a:rPr>
              <a:t>While </a:t>
            </a:r>
            <a:r>
              <a:rPr sz="850" spc="-225" dirty="0">
                <a:latin typeface="Montserrat" panose="02000505000000020004" pitchFamily="2" charset="0"/>
                <a:cs typeface="Arial MT"/>
              </a:rPr>
              <a:t> </a:t>
            </a:r>
            <a:r>
              <a:rPr sz="850" spc="30" dirty="0">
                <a:latin typeface="Montserrat" panose="02000505000000020004" pitchFamily="2" charset="0"/>
                <a:cs typeface="Arial MT"/>
              </a:rPr>
              <a:t>deemed</a:t>
            </a:r>
            <a:r>
              <a:rPr lang="en-US" sz="850" spc="30" dirty="0">
                <a:latin typeface="Montserrat" panose="02000505000000020004" pitchFamily="2" charset="0"/>
                <a:cs typeface="Arial MT"/>
              </a:rPr>
              <a:t> </a:t>
            </a:r>
            <a:r>
              <a:rPr sz="850" spc="10" dirty="0">
                <a:latin typeface="Montserrat" panose="02000505000000020004" pitchFamily="2" charset="0"/>
                <a:cs typeface="Arial MT"/>
              </a:rPr>
              <a:t>reliable,</a:t>
            </a:r>
            <a:r>
              <a:rPr sz="850" spc="100" dirty="0">
                <a:latin typeface="Montserrat" panose="02000505000000020004" pitchFamily="2" charset="0"/>
                <a:cs typeface="Arial MT"/>
              </a:rPr>
              <a:t> </a:t>
            </a:r>
            <a:r>
              <a:rPr sz="850" dirty="0">
                <a:latin typeface="Montserrat" panose="02000505000000020004" pitchFamily="2" charset="0"/>
                <a:cs typeface="Arial MT"/>
              </a:rPr>
              <a:t>it</a:t>
            </a:r>
            <a:r>
              <a:rPr sz="850" spc="85" dirty="0">
                <a:latin typeface="Montserrat" panose="02000505000000020004" pitchFamily="2" charset="0"/>
                <a:cs typeface="Arial MT"/>
              </a:rPr>
              <a:t> </a:t>
            </a:r>
            <a:r>
              <a:rPr sz="850" spc="15" dirty="0">
                <a:latin typeface="Montserrat" panose="02000505000000020004" pitchFamily="2" charset="0"/>
                <a:cs typeface="Arial MT"/>
              </a:rPr>
              <a:t>may</a:t>
            </a:r>
            <a:r>
              <a:rPr sz="850" spc="45" dirty="0">
                <a:latin typeface="Montserrat" panose="02000505000000020004" pitchFamily="2" charset="0"/>
                <a:cs typeface="Arial MT"/>
              </a:rPr>
              <a:t> </a:t>
            </a:r>
            <a:r>
              <a:rPr sz="850" spc="30" dirty="0">
                <a:latin typeface="Montserrat" panose="02000505000000020004" pitchFamily="2" charset="0"/>
                <a:cs typeface="Arial MT"/>
              </a:rPr>
              <a:t>be</a:t>
            </a:r>
            <a:r>
              <a:rPr sz="850" spc="55" dirty="0">
                <a:latin typeface="Montserrat" panose="02000505000000020004" pitchFamily="2" charset="0"/>
                <a:cs typeface="Arial MT"/>
              </a:rPr>
              <a:t> </a:t>
            </a:r>
            <a:r>
              <a:rPr sz="850" spc="15" dirty="0">
                <a:latin typeface="Montserrat" panose="02000505000000020004" pitchFamily="2" charset="0"/>
                <a:cs typeface="Arial MT"/>
              </a:rPr>
              <a:t>estimated,</a:t>
            </a:r>
            <a:r>
              <a:rPr sz="850" spc="75" dirty="0">
                <a:latin typeface="Montserrat" panose="02000505000000020004" pitchFamily="2" charset="0"/>
                <a:cs typeface="Arial MT"/>
              </a:rPr>
              <a:t> </a:t>
            </a:r>
            <a:r>
              <a:rPr sz="850" spc="15" dirty="0">
                <a:latin typeface="Montserrat" panose="02000505000000020004" pitchFamily="2" charset="0"/>
                <a:cs typeface="Arial MT"/>
              </a:rPr>
              <a:t>projected,</a:t>
            </a:r>
            <a:r>
              <a:rPr sz="850" spc="50" dirty="0">
                <a:latin typeface="Montserrat" panose="02000505000000020004" pitchFamily="2" charset="0"/>
                <a:cs typeface="Arial MT"/>
              </a:rPr>
              <a:t> </a:t>
            </a:r>
            <a:r>
              <a:rPr sz="850" spc="20" dirty="0">
                <a:latin typeface="Montserrat" panose="02000505000000020004" pitchFamily="2" charset="0"/>
                <a:cs typeface="Arial MT"/>
              </a:rPr>
              <a:t>limited</a:t>
            </a:r>
            <a:r>
              <a:rPr sz="850" spc="35" dirty="0">
                <a:latin typeface="Montserrat" panose="02000505000000020004" pitchFamily="2" charset="0"/>
                <a:cs typeface="Arial MT"/>
              </a:rPr>
              <a:t> </a:t>
            </a:r>
            <a:r>
              <a:rPr sz="850" spc="15" dirty="0">
                <a:latin typeface="Montserrat" panose="02000505000000020004" pitchFamily="2" charset="0"/>
                <a:cs typeface="Arial MT"/>
              </a:rPr>
              <a:t>in</a:t>
            </a:r>
            <a:r>
              <a:rPr sz="850" spc="65" dirty="0">
                <a:latin typeface="Montserrat" panose="02000505000000020004" pitchFamily="2" charset="0"/>
                <a:cs typeface="Arial MT"/>
              </a:rPr>
              <a:t> </a:t>
            </a:r>
            <a:r>
              <a:rPr sz="850" spc="25" dirty="0">
                <a:latin typeface="Montserrat" panose="02000505000000020004" pitchFamily="2" charset="0"/>
                <a:cs typeface="Arial MT"/>
              </a:rPr>
              <a:t>scope</a:t>
            </a:r>
            <a:r>
              <a:rPr sz="850" spc="45" dirty="0">
                <a:latin typeface="Montserrat" panose="02000505000000020004" pitchFamily="2" charset="0"/>
                <a:cs typeface="Arial MT"/>
              </a:rPr>
              <a:t> </a:t>
            </a:r>
            <a:r>
              <a:rPr sz="850" spc="25" dirty="0">
                <a:latin typeface="Montserrat" panose="02000505000000020004" pitchFamily="2" charset="0"/>
                <a:cs typeface="Arial MT"/>
              </a:rPr>
              <a:t>and</a:t>
            </a:r>
            <a:r>
              <a:rPr sz="850" spc="60" dirty="0">
                <a:latin typeface="Montserrat" panose="02000505000000020004" pitchFamily="2" charset="0"/>
                <a:cs typeface="Arial MT"/>
              </a:rPr>
              <a:t> </a:t>
            </a:r>
            <a:r>
              <a:rPr sz="850" spc="15" dirty="0">
                <a:latin typeface="Montserrat" panose="02000505000000020004" pitchFamily="2" charset="0"/>
                <a:cs typeface="Arial MT"/>
              </a:rPr>
              <a:t>is</a:t>
            </a:r>
            <a:r>
              <a:rPr sz="850" spc="80" dirty="0">
                <a:latin typeface="Montserrat" panose="02000505000000020004" pitchFamily="2" charset="0"/>
                <a:cs typeface="Arial MT"/>
              </a:rPr>
              <a:t> </a:t>
            </a:r>
            <a:r>
              <a:rPr sz="850" spc="20" dirty="0">
                <a:latin typeface="Montserrat" panose="02000505000000020004" pitchFamily="2" charset="0"/>
                <a:cs typeface="Arial MT"/>
              </a:rPr>
              <a:t>subject</a:t>
            </a:r>
            <a:r>
              <a:rPr sz="850" spc="25" dirty="0">
                <a:latin typeface="Montserrat" panose="02000505000000020004" pitchFamily="2" charset="0"/>
                <a:cs typeface="Arial MT"/>
              </a:rPr>
              <a:t> </a:t>
            </a:r>
            <a:r>
              <a:rPr sz="850" spc="15" dirty="0">
                <a:latin typeface="Montserrat" panose="02000505000000020004" pitchFamily="2" charset="0"/>
                <a:cs typeface="Arial MT"/>
              </a:rPr>
              <a:t>to</a:t>
            </a:r>
            <a:r>
              <a:rPr sz="850" spc="65" dirty="0">
                <a:latin typeface="Montserrat" panose="02000505000000020004" pitchFamily="2" charset="0"/>
                <a:cs typeface="Arial MT"/>
              </a:rPr>
              <a:t> </a:t>
            </a:r>
            <a:r>
              <a:rPr sz="850" spc="15" dirty="0">
                <a:latin typeface="Montserrat" panose="02000505000000020004" pitchFamily="2" charset="0"/>
                <a:cs typeface="Arial MT"/>
              </a:rPr>
              <a:t>change</a:t>
            </a:r>
            <a:r>
              <a:rPr sz="850" spc="65" dirty="0">
                <a:latin typeface="Montserrat" panose="02000505000000020004" pitchFamily="2" charset="0"/>
                <a:cs typeface="Arial MT"/>
              </a:rPr>
              <a:t> </a:t>
            </a:r>
            <a:r>
              <a:rPr sz="850" spc="20" dirty="0">
                <a:latin typeface="Montserrat" panose="02000505000000020004" pitchFamily="2" charset="0"/>
                <a:cs typeface="Arial MT"/>
              </a:rPr>
              <a:t>or</a:t>
            </a:r>
            <a:r>
              <a:rPr sz="850" spc="60" dirty="0">
                <a:latin typeface="Montserrat" panose="02000505000000020004" pitchFamily="2" charset="0"/>
                <a:cs typeface="Arial MT"/>
              </a:rPr>
              <a:t> </a:t>
            </a:r>
            <a:r>
              <a:rPr sz="850" spc="15" dirty="0">
                <a:latin typeface="Montserrat" panose="02000505000000020004" pitchFamily="2" charset="0"/>
                <a:cs typeface="Arial MT"/>
              </a:rPr>
              <a:t>inaccuracies.</a:t>
            </a:r>
            <a:r>
              <a:rPr sz="850" spc="60" dirty="0">
                <a:latin typeface="Montserrat" panose="02000505000000020004" pitchFamily="2" charset="0"/>
                <a:cs typeface="Arial MT"/>
              </a:rPr>
              <a:t> </a:t>
            </a:r>
            <a:r>
              <a:rPr sz="850" spc="15" dirty="0">
                <a:latin typeface="Montserrat" panose="02000505000000020004" pitchFamily="2" charset="0"/>
                <a:cs typeface="Arial MT"/>
              </a:rPr>
              <a:t>Pertinent</a:t>
            </a:r>
            <a:r>
              <a:rPr lang="en-US" sz="850" spc="15" dirty="0">
                <a:latin typeface="Montserrat" panose="02000505000000020004" pitchFamily="2" charset="0"/>
                <a:cs typeface="Arial MT"/>
              </a:rPr>
              <a:t> </a:t>
            </a:r>
            <a:r>
              <a:rPr sz="850" spc="20" dirty="0">
                <a:latin typeface="Montserrat" panose="02000505000000020004" pitchFamily="2" charset="0"/>
                <a:cs typeface="Arial MT"/>
              </a:rPr>
              <a:t>information</a:t>
            </a:r>
            <a:r>
              <a:rPr sz="850" spc="-20" dirty="0">
                <a:latin typeface="Montserrat" panose="02000505000000020004" pitchFamily="2" charset="0"/>
                <a:cs typeface="Arial MT"/>
              </a:rPr>
              <a:t> </a:t>
            </a:r>
            <a:r>
              <a:rPr sz="850" spc="20" dirty="0">
                <a:latin typeface="Montserrat" panose="02000505000000020004" pitchFamily="2" charset="0"/>
                <a:cs typeface="Arial MT"/>
              </a:rPr>
              <a:t>should</a:t>
            </a:r>
            <a:r>
              <a:rPr sz="850" spc="65" dirty="0">
                <a:latin typeface="Montserrat" panose="02000505000000020004" pitchFamily="2" charset="0"/>
                <a:cs typeface="Arial MT"/>
              </a:rPr>
              <a:t> </a:t>
            </a:r>
            <a:r>
              <a:rPr sz="850" spc="30" dirty="0">
                <a:latin typeface="Montserrat" panose="02000505000000020004" pitchFamily="2" charset="0"/>
                <a:cs typeface="Arial MT"/>
              </a:rPr>
              <a:t>be</a:t>
            </a:r>
            <a:r>
              <a:rPr sz="850" spc="55" dirty="0">
                <a:latin typeface="Montserrat" panose="02000505000000020004" pitchFamily="2" charset="0"/>
                <a:cs typeface="Arial MT"/>
              </a:rPr>
              <a:t> </a:t>
            </a:r>
            <a:r>
              <a:rPr sz="850" spc="20" dirty="0">
                <a:latin typeface="Montserrat" panose="02000505000000020004" pitchFamily="2" charset="0"/>
                <a:cs typeface="Arial MT"/>
              </a:rPr>
              <a:t>independently</a:t>
            </a:r>
            <a:r>
              <a:rPr sz="850" spc="55" dirty="0">
                <a:latin typeface="Montserrat" panose="02000505000000020004" pitchFamily="2" charset="0"/>
                <a:cs typeface="Arial MT"/>
              </a:rPr>
              <a:t> </a:t>
            </a:r>
            <a:r>
              <a:rPr sz="850" spc="15" dirty="0">
                <a:latin typeface="Montserrat" panose="02000505000000020004" pitchFamily="2" charset="0"/>
                <a:cs typeface="Arial MT"/>
              </a:rPr>
              <a:t>confirmed</a:t>
            </a:r>
            <a:r>
              <a:rPr sz="850" spc="40" dirty="0">
                <a:latin typeface="Montserrat" panose="02000505000000020004" pitchFamily="2" charset="0"/>
                <a:cs typeface="Arial MT"/>
              </a:rPr>
              <a:t> </a:t>
            </a:r>
            <a:r>
              <a:rPr sz="850" spc="20" dirty="0">
                <a:latin typeface="Montserrat" panose="02000505000000020004" pitchFamily="2" charset="0"/>
                <a:cs typeface="Arial MT"/>
              </a:rPr>
              <a:t>prior</a:t>
            </a:r>
            <a:r>
              <a:rPr sz="850" spc="55" dirty="0">
                <a:latin typeface="Montserrat" panose="02000505000000020004" pitchFamily="2" charset="0"/>
                <a:cs typeface="Arial MT"/>
              </a:rPr>
              <a:t> </a:t>
            </a:r>
            <a:r>
              <a:rPr sz="850" spc="15" dirty="0">
                <a:latin typeface="Montserrat" panose="02000505000000020004" pitchFamily="2" charset="0"/>
                <a:cs typeface="Arial MT"/>
              </a:rPr>
              <a:t>to</a:t>
            </a:r>
            <a:r>
              <a:rPr sz="850" spc="55" dirty="0">
                <a:latin typeface="Montserrat" panose="02000505000000020004" pitchFamily="2" charset="0"/>
                <a:cs typeface="Arial MT"/>
              </a:rPr>
              <a:t> </a:t>
            </a:r>
            <a:r>
              <a:rPr sz="850" spc="20" dirty="0">
                <a:latin typeface="Montserrat" panose="02000505000000020004" pitchFamily="2" charset="0"/>
                <a:cs typeface="Arial MT"/>
              </a:rPr>
              <a:t>lease</a:t>
            </a:r>
            <a:r>
              <a:rPr sz="850" spc="70" dirty="0">
                <a:latin typeface="Montserrat" panose="02000505000000020004" pitchFamily="2" charset="0"/>
                <a:cs typeface="Arial MT"/>
              </a:rPr>
              <a:t> </a:t>
            </a:r>
            <a:r>
              <a:rPr sz="850" spc="20" dirty="0">
                <a:latin typeface="Montserrat" panose="02000505000000020004" pitchFamily="2" charset="0"/>
                <a:cs typeface="Arial MT"/>
              </a:rPr>
              <a:t>or</a:t>
            </a:r>
            <a:r>
              <a:rPr sz="850" spc="45" dirty="0">
                <a:latin typeface="Montserrat" panose="02000505000000020004" pitchFamily="2" charset="0"/>
                <a:cs typeface="Arial MT"/>
              </a:rPr>
              <a:t> </a:t>
            </a:r>
            <a:r>
              <a:rPr sz="850" spc="20" dirty="0">
                <a:latin typeface="Montserrat" panose="02000505000000020004" pitchFamily="2" charset="0"/>
                <a:cs typeface="Arial MT"/>
              </a:rPr>
              <a:t>purchase</a:t>
            </a:r>
            <a:r>
              <a:rPr sz="850" spc="30" dirty="0">
                <a:latin typeface="Montserrat" panose="02000505000000020004" pitchFamily="2" charset="0"/>
                <a:cs typeface="Arial MT"/>
              </a:rPr>
              <a:t> </a:t>
            </a:r>
            <a:r>
              <a:rPr sz="850" spc="20" dirty="0">
                <a:latin typeface="Montserrat" panose="02000505000000020004" pitchFamily="2" charset="0"/>
                <a:cs typeface="Arial MT"/>
              </a:rPr>
              <a:t>offer</a:t>
            </a:r>
            <a:r>
              <a:rPr sz="850" spc="55" dirty="0">
                <a:latin typeface="Montserrat" panose="02000505000000020004" pitchFamily="2" charset="0"/>
                <a:cs typeface="Arial MT"/>
              </a:rPr>
              <a:t> </a:t>
            </a:r>
            <a:r>
              <a:rPr sz="850" spc="20" dirty="0">
                <a:latin typeface="Montserrat" panose="02000505000000020004" pitchFamily="2" charset="0"/>
                <a:cs typeface="Arial MT"/>
              </a:rPr>
              <a:t>or</a:t>
            </a:r>
            <a:r>
              <a:rPr sz="850" spc="45" dirty="0">
                <a:latin typeface="Montserrat" panose="02000505000000020004" pitchFamily="2" charset="0"/>
                <a:cs typeface="Arial MT"/>
              </a:rPr>
              <a:t> </a:t>
            </a:r>
            <a:r>
              <a:rPr sz="850" spc="10" dirty="0">
                <a:latin typeface="Montserrat" panose="02000505000000020004" pitchFamily="2" charset="0"/>
                <a:cs typeface="Arial MT"/>
              </a:rPr>
              <a:t>within</a:t>
            </a:r>
            <a:r>
              <a:rPr sz="850" spc="65" dirty="0">
                <a:latin typeface="Montserrat" panose="02000505000000020004" pitchFamily="2" charset="0"/>
                <a:cs typeface="Arial MT"/>
              </a:rPr>
              <a:t> </a:t>
            </a:r>
            <a:r>
              <a:rPr sz="850" spc="25" dirty="0">
                <a:latin typeface="Montserrat" panose="02000505000000020004" pitchFamily="2" charset="0"/>
                <a:cs typeface="Arial MT"/>
              </a:rPr>
              <a:t>an</a:t>
            </a:r>
            <a:r>
              <a:rPr sz="850" spc="70" dirty="0">
                <a:latin typeface="Montserrat" panose="02000505000000020004" pitchFamily="2" charset="0"/>
                <a:cs typeface="Arial MT"/>
              </a:rPr>
              <a:t> </a:t>
            </a:r>
            <a:r>
              <a:rPr sz="850" spc="20" dirty="0">
                <a:latin typeface="Montserrat" panose="02000505000000020004" pitchFamily="2" charset="0"/>
                <a:cs typeface="Arial MT"/>
              </a:rPr>
              <a:t>applicable</a:t>
            </a:r>
            <a:r>
              <a:rPr sz="850" spc="50" dirty="0">
                <a:latin typeface="Montserrat" panose="02000505000000020004" pitchFamily="2" charset="0"/>
                <a:cs typeface="Arial MT"/>
              </a:rPr>
              <a:t> </a:t>
            </a:r>
            <a:r>
              <a:rPr sz="850" spc="30" dirty="0">
                <a:latin typeface="Montserrat" panose="02000505000000020004" pitchFamily="2" charset="0"/>
                <a:cs typeface="Arial MT"/>
              </a:rPr>
              <a:t>due </a:t>
            </a:r>
            <a:r>
              <a:rPr sz="850" spc="-220" dirty="0">
                <a:latin typeface="Montserrat" panose="02000505000000020004" pitchFamily="2" charset="0"/>
                <a:cs typeface="Arial MT"/>
              </a:rPr>
              <a:t> </a:t>
            </a:r>
            <a:r>
              <a:rPr sz="850" spc="20" dirty="0">
                <a:latin typeface="Montserrat" panose="02000505000000020004" pitchFamily="2" charset="0"/>
                <a:cs typeface="Arial MT"/>
              </a:rPr>
              <a:t>diligence</a:t>
            </a:r>
            <a:r>
              <a:rPr sz="850" spc="25" dirty="0">
                <a:latin typeface="Montserrat" panose="02000505000000020004" pitchFamily="2" charset="0"/>
                <a:cs typeface="Arial MT"/>
              </a:rPr>
              <a:t> </a:t>
            </a:r>
            <a:r>
              <a:rPr sz="850" spc="20" dirty="0">
                <a:latin typeface="Montserrat" panose="02000505000000020004" pitchFamily="2" charset="0"/>
                <a:cs typeface="Arial MT"/>
              </a:rPr>
              <a:t>period.</a:t>
            </a:r>
            <a:endParaRPr sz="850" dirty="0">
              <a:latin typeface="Montserrat" panose="02000505000000020004" pitchFamily="2" charset="0"/>
              <a:cs typeface="Arial MT"/>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662537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object 4"/>
          <p:cNvPicPr/>
          <p:nvPr/>
        </p:nvPicPr>
        <p:blipFill rotWithShape="1">
          <a:blip r:embed="rId3" cstate="print"/>
          <a:srcRect l="12375" r="20758"/>
          <a:stretch/>
        </p:blipFill>
        <p:spPr>
          <a:xfrm>
            <a:off x="0" y="10142"/>
            <a:ext cx="4572000" cy="6847858"/>
          </a:xfrm>
          <a:prstGeom prst="rect">
            <a:avLst/>
          </a:prstGeom>
        </p:spPr>
      </p:pic>
      <p:sp>
        <p:nvSpPr>
          <p:cNvPr id="29" name="Rectangle 28"/>
          <p:cNvSpPr/>
          <p:nvPr/>
        </p:nvSpPr>
        <p:spPr>
          <a:xfrm>
            <a:off x="0" y="0"/>
            <a:ext cx="457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sp>
        <p:nvSpPr>
          <p:cNvPr id="64" name="Text Placeholder 3"/>
          <p:cNvSpPr txBox="1">
            <a:spLocks/>
          </p:cNvSpPr>
          <p:nvPr/>
        </p:nvSpPr>
        <p:spPr>
          <a:xfrm>
            <a:off x="458018" y="598031"/>
            <a:ext cx="3943349" cy="123110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4000" b="1" dirty="0">
                <a:solidFill>
                  <a:schemeClr val="bg1"/>
                </a:solidFill>
                <a:latin typeface="Montserrat" panose="02000505000000020004" pitchFamily="2" charset="0"/>
              </a:rPr>
              <a:t>TABLE OF CONTENTS</a:t>
            </a:r>
          </a:p>
        </p:txBody>
      </p:sp>
      <p:sp>
        <p:nvSpPr>
          <p:cNvPr id="77" name="Rectangle 76"/>
          <p:cNvSpPr/>
          <p:nvPr/>
        </p:nvSpPr>
        <p:spPr>
          <a:xfrm>
            <a:off x="4876183" y="2449826"/>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12065">
              <a:lnSpc>
                <a:spcPct val="100000"/>
              </a:lnSpc>
              <a:spcBef>
                <a:spcPts val="100"/>
              </a:spcBef>
              <a:tabLst>
                <a:tab pos="371475" algn="l"/>
                <a:tab pos="372110" algn="l"/>
              </a:tabLst>
            </a:pPr>
            <a:r>
              <a:rPr lang="en-US" sz="2000" spc="-20" dirty="0">
                <a:solidFill>
                  <a:schemeClr val="tx1"/>
                </a:solidFill>
                <a:latin typeface="Montserrat" panose="02000505000000020004" pitchFamily="2" charset="0"/>
                <a:cs typeface="Franklin Gothic Medium"/>
              </a:rPr>
              <a:t>Executive</a:t>
            </a:r>
            <a:r>
              <a:rPr lang="en-US" sz="2000" spc="-35" dirty="0">
                <a:solidFill>
                  <a:schemeClr val="tx1"/>
                </a:solidFill>
                <a:latin typeface="Montserrat" panose="02000505000000020004" pitchFamily="2" charset="0"/>
                <a:cs typeface="Franklin Gothic Medium"/>
              </a:rPr>
              <a:t> </a:t>
            </a:r>
            <a:r>
              <a:rPr lang="en-US" sz="2000" spc="-40" dirty="0">
                <a:solidFill>
                  <a:schemeClr val="tx1"/>
                </a:solidFill>
                <a:latin typeface="Montserrat" panose="02000505000000020004" pitchFamily="2" charset="0"/>
                <a:cs typeface="Franklin Gothic Medium"/>
              </a:rPr>
              <a:t>Summary</a:t>
            </a:r>
            <a:endParaRPr lang="en-US" sz="2000" dirty="0">
              <a:solidFill>
                <a:schemeClr val="tx1"/>
              </a:solidFill>
              <a:latin typeface="Montserrat" panose="02000505000000020004" pitchFamily="2" charset="0"/>
              <a:cs typeface="Franklin Gothic Medium"/>
            </a:endParaRPr>
          </a:p>
        </p:txBody>
      </p:sp>
      <p:sp>
        <p:nvSpPr>
          <p:cNvPr id="78" name="TextBox 77"/>
          <p:cNvSpPr txBox="1"/>
          <p:nvPr/>
        </p:nvSpPr>
        <p:spPr>
          <a:xfrm>
            <a:off x="2843507" y="2485469"/>
            <a:ext cx="1344317" cy="400110"/>
          </a:xfrm>
          <a:prstGeom prst="rect">
            <a:avLst/>
          </a:prstGeom>
          <a:noFill/>
        </p:spPr>
        <p:txBody>
          <a:bodyPr wrap="square" rtlCol="0" anchor="ctr">
            <a:spAutoFit/>
          </a:bodyPr>
          <a:lstStyle/>
          <a:p>
            <a:pPr algn="r" fontAlgn="base"/>
            <a:r>
              <a:rPr lang="en-US" sz="2000" b="1">
                <a:solidFill>
                  <a:schemeClr val="bg1"/>
                </a:solidFill>
                <a:latin typeface="Montserrat" panose="02000505000000020004" pitchFamily="2" charset="0"/>
                <a:ea typeface="Open Sans" panose="020B0606030504020204" pitchFamily="34" charset="0"/>
                <a:cs typeface="Open Sans" panose="020B0606030504020204" pitchFamily="34" charset="0"/>
              </a:rPr>
              <a:t>01</a:t>
            </a:r>
            <a:endParaRPr lang="en-US" sz="2000" b="1" dirty="0">
              <a:solidFill>
                <a:schemeClr val="bg1"/>
              </a:solidFill>
              <a:latin typeface="Montserrat" panose="02000505000000020004" pitchFamily="2" charset="0"/>
              <a:ea typeface="Open Sans" panose="020B0606030504020204" pitchFamily="34" charset="0"/>
              <a:cs typeface="Open Sans" panose="020B0606030504020204" pitchFamily="34" charset="0"/>
            </a:endParaRPr>
          </a:p>
        </p:txBody>
      </p:sp>
      <p:sp>
        <p:nvSpPr>
          <p:cNvPr id="79" name="TextBox 78"/>
          <p:cNvSpPr txBox="1"/>
          <p:nvPr/>
        </p:nvSpPr>
        <p:spPr>
          <a:xfrm>
            <a:off x="2843507" y="2959196"/>
            <a:ext cx="1344317" cy="400110"/>
          </a:xfrm>
          <a:prstGeom prst="rect">
            <a:avLst/>
          </a:prstGeom>
          <a:noFill/>
        </p:spPr>
        <p:txBody>
          <a:bodyPr wrap="square" rtlCol="0" anchor="ctr">
            <a:spAutoFit/>
          </a:bodyPr>
          <a:lstStyle/>
          <a:p>
            <a:pPr algn="r" fontAlgn="base"/>
            <a:r>
              <a:rPr lang="en-US" sz="2000" b="1">
                <a:solidFill>
                  <a:schemeClr val="bg1"/>
                </a:solidFill>
                <a:latin typeface="Montserrat" panose="02000505000000020004" pitchFamily="2" charset="0"/>
                <a:ea typeface="Open Sans" panose="020B0606030504020204" pitchFamily="34" charset="0"/>
                <a:cs typeface="Open Sans" panose="020B0606030504020204" pitchFamily="34" charset="0"/>
              </a:rPr>
              <a:t>02</a:t>
            </a:r>
            <a:endParaRPr lang="en-US" sz="2000" b="1" dirty="0">
              <a:solidFill>
                <a:schemeClr val="bg1"/>
              </a:solidFill>
              <a:latin typeface="Montserrat" panose="02000505000000020004" pitchFamily="2" charset="0"/>
              <a:ea typeface="Open Sans" panose="020B0606030504020204" pitchFamily="34" charset="0"/>
              <a:cs typeface="Open Sans" panose="020B0606030504020204" pitchFamily="34" charset="0"/>
            </a:endParaRPr>
          </a:p>
        </p:txBody>
      </p:sp>
      <p:sp>
        <p:nvSpPr>
          <p:cNvPr id="80" name="TextBox 79"/>
          <p:cNvSpPr txBox="1"/>
          <p:nvPr/>
        </p:nvSpPr>
        <p:spPr>
          <a:xfrm>
            <a:off x="2843507" y="3432923"/>
            <a:ext cx="1344317" cy="400110"/>
          </a:xfrm>
          <a:prstGeom prst="rect">
            <a:avLst/>
          </a:prstGeom>
          <a:noFill/>
        </p:spPr>
        <p:txBody>
          <a:bodyPr wrap="square" rtlCol="0" anchor="ctr">
            <a:spAutoFit/>
          </a:bodyPr>
          <a:lstStyle/>
          <a:p>
            <a:pPr algn="r" fontAlgn="base"/>
            <a:r>
              <a:rPr lang="en-US" sz="2000" b="1">
                <a:solidFill>
                  <a:schemeClr val="bg1"/>
                </a:solidFill>
                <a:latin typeface="Montserrat" panose="02000505000000020004" pitchFamily="2" charset="0"/>
                <a:ea typeface="Open Sans" panose="020B0606030504020204" pitchFamily="34" charset="0"/>
                <a:cs typeface="Open Sans" panose="020B0606030504020204" pitchFamily="34" charset="0"/>
              </a:rPr>
              <a:t>03</a:t>
            </a:r>
            <a:endParaRPr lang="en-US" sz="2000" b="1" dirty="0">
              <a:solidFill>
                <a:schemeClr val="bg1"/>
              </a:solidFill>
              <a:latin typeface="Montserrat" panose="02000505000000020004" pitchFamily="2" charset="0"/>
              <a:ea typeface="Open Sans" panose="020B0606030504020204" pitchFamily="34" charset="0"/>
              <a:cs typeface="Open Sans" panose="020B0606030504020204" pitchFamily="34" charset="0"/>
            </a:endParaRPr>
          </a:p>
        </p:txBody>
      </p:sp>
      <p:sp>
        <p:nvSpPr>
          <p:cNvPr id="81" name="TextBox 80"/>
          <p:cNvSpPr txBox="1"/>
          <p:nvPr/>
        </p:nvSpPr>
        <p:spPr>
          <a:xfrm>
            <a:off x="2843507" y="3906650"/>
            <a:ext cx="1344317" cy="400110"/>
          </a:xfrm>
          <a:prstGeom prst="rect">
            <a:avLst/>
          </a:prstGeom>
          <a:noFill/>
        </p:spPr>
        <p:txBody>
          <a:bodyPr wrap="square" rtlCol="0" anchor="ctr">
            <a:spAutoFit/>
          </a:bodyPr>
          <a:lstStyle/>
          <a:p>
            <a:pPr algn="r" fontAlgn="base"/>
            <a:r>
              <a:rPr lang="en-US" sz="2000" b="1">
                <a:solidFill>
                  <a:schemeClr val="bg1"/>
                </a:solidFill>
                <a:latin typeface="Montserrat" panose="02000505000000020004" pitchFamily="2" charset="0"/>
                <a:ea typeface="Open Sans" panose="020B0606030504020204" pitchFamily="34" charset="0"/>
                <a:cs typeface="Open Sans" panose="020B0606030504020204" pitchFamily="34" charset="0"/>
              </a:rPr>
              <a:t>04</a:t>
            </a:r>
            <a:endParaRPr lang="en-US" sz="2000" b="1" dirty="0">
              <a:solidFill>
                <a:schemeClr val="bg1"/>
              </a:solidFill>
              <a:latin typeface="Montserrat" panose="02000505000000020004" pitchFamily="2" charset="0"/>
              <a:ea typeface="Open Sans" panose="020B0606030504020204" pitchFamily="34" charset="0"/>
              <a:cs typeface="Open Sans" panose="020B0606030504020204" pitchFamily="34" charset="0"/>
            </a:endParaRPr>
          </a:p>
        </p:txBody>
      </p:sp>
      <p:sp>
        <p:nvSpPr>
          <p:cNvPr id="82" name="TextBox 81"/>
          <p:cNvSpPr txBox="1"/>
          <p:nvPr/>
        </p:nvSpPr>
        <p:spPr>
          <a:xfrm>
            <a:off x="2843507" y="4380377"/>
            <a:ext cx="1344317" cy="400110"/>
          </a:xfrm>
          <a:prstGeom prst="rect">
            <a:avLst/>
          </a:prstGeom>
          <a:noFill/>
        </p:spPr>
        <p:txBody>
          <a:bodyPr wrap="square" rtlCol="0" anchor="ctr">
            <a:spAutoFit/>
          </a:bodyPr>
          <a:lstStyle/>
          <a:p>
            <a:pPr algn="r" fontAlgn="base"/>
            <a:r>
              <a:rPr lang="en-US" sz="2000" b="1">
                <a:solidFill>
                  <a:schemeClr val="bg1"/>
                </a:solidFill>
                <a:latin typeface="Montserrat" panose="02000505000000020004" pitchFamily="2" charset="0"/>
                <a:ea typeface="Open Sans" panose="020B0606030504020204" pitchFamily="34" charset="0"/>
                <a:cs typeface="Open Sans" panose="020B0606030504020204" pitchFamily="34" charset="0"/>
              </a:rPr>
              <a:t>05</a:t>
            </a:r>
            <a:endParaRPr lang="en-US" sz="2000" b="1" dirty="0">
              <a:solidFill>
                <a:schemeClr val="bg1"/>
              </a:solidFill>
              <a:latin typeface="Montserrat" panose="02000505000000020004" pitchFamily="2" charset="0"/>
              <a:ea typeface="Open Sans" panose="020B0606030504020204" pitchFamily="34" charset="0"/>
              <a:cs typeface="Open Sans" panose="020B0606030504020204" pitchFamily="34" charset="0"/>
            </a:endParaRPr>
          </a:p>
        </p:txBody>
      </p:sp>
      <p:sp>
        <p:nvSpPr>
          <p:cNvPr id="83" name="TextBox 82"/>
          <p:cNvSpPr txBox="1"/>
          <p:nvPr/>
        </p:nvSpPr>
        <p:spPr>
          <a:xfrm>
            <a:off x="2843507" y="4854104"/>
            <a:ext cx="1344317" cy="400110"/>
          </a:xfrm>
          <a:prstGeom prst="rect">
            <a:avLst/>
          </a:prstGeom>
          <a:noFill/>
        </p:spPr>
        <p:txBody>
          <a:bodyPr wrap="square" rtlCol="0" anchor="ctr">
            <a:spAutoFit/>
          </a:bodyPr>
          <a:lstStyle/>
          <a:p>
            <a:pPr algn="r" fontAlgn="base"/>
            <a:r>
              <a:rPr lang="en-US" sz="2000" b="1">
                <a:solidFill>
                  <a:schemeClr val="bg1"/>
                </a:solidFill>
                <a:latin typeface="Montserrat" panose="02000505000000020004" pitchFamily="2" charset="0"/>
                <a:ea typeface="Open Sans" panose="020B0606030504020204" pitchFamily="34" charset="0"/>
                <a:cs typeface="Open Sans" panose="020B0606030504020204" pitchFamily="34" charset="0"/>
              </a:rPr>
              <a:t>06</a:t>
            </a:r>
            <a:endParaRPr lang="en-US" sz="2000" b="1" dirty="0">
              <a:solidFill>
                <a:schemeClr val="bg1"/>
              </a:solidFill>
              <a:latin typeface="Montserrat" panose="02000505000000020004" pitchFamily="2" charset="0"/>
              <a:ea typeface="Open Sans" panose="020B0606030504020204" pitchFamily="34" charset="0"/>
              <a:cs typeface="Open Sans" panose="020B0606030504020204" pitchFamily="34" charset="0"/>
            </a:endParaRPr>
          </a:p>
        </p:txBody>
      </p:sp>
      <p:sp>
        <p:nvSpPr>
          <p:cNvPr id="84" name="TextBox 83"/>
          <p:cNvSpPr txBox="1"/>
          <p:nvPr/>
        </p:nvSpPr>
        <p:spPr>
          <a:xfrm>
            <a:off x="2843507" y="5327831"/>
            <a:ext cx="1344317" cy="400110"/>
          </a:xfrm>
          <a:prstGeom prst="rect">
            <a:avLst/>
          </a:prstGeom>
          <a:noFill/>
        </p:spPr>
        <p:txBody>
          <a:bodyPr wrap="square" rtlCol="0" anchor="ctr">
            <a:spAutoFit/>
          </a:bodyPr>
          <a:lstStyle/>
          <a:p>
            <a:pPr algn="r" fontAlgn="base"/>
            <a:r>
              <a:rPr lang="en-US" sz="2000" b="1" dirty="0">
                <a:solidFill>
                  <a:schemeClr val="bg1"/>
                </a:solidFill>
                <a:latin typeface="Montserrat" panose="02000505000000020004" pitchFamily="2" charset="0"/>
                <a:ea typeface="Open Sans" panose="020B0606030504020204" pitchFamily="34" charset="0"/>
                <a:cs typeface="Open Sans" panose="020B0606030504020204" pitchFamily="34" charset="0"/>
              </a:rPr>
              <a:t>07</a:t>
            </a:r>
          </a:p>
        </p:txBody>
      </p:sp>
      <p:sp>
        <p:nvSpPr>
          <p:cNvPr id="86" name="Rectangle 85"/>
          <p:cNvSpPr/>
          <p:nvPr/>
        </p:nvSpPr>
        <p:spPr>
          <a:xfrm>
            <a:off x="4876183" y="2921221"/>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12065">
              <a:lnSpc>
                <a:spcPct val="100000"/>
              </a:lnSpc>
              <a:tabLst>
                <a:tab pos="373380" algn="l"/>
                <a:tab pos="374015" algn="l"/>
              </a:tabLst>
            </a:pPr>
            <a:r>
              <a:rPr lang="en-US" sz="2000" spc="-30" dirty="0">
                <a:solidFill>
                  <a:schemeClr val="tx1"/>
                </a:solidFill>
                <a:latin typeface="Montserrat" panose="02000505000000020004" pitchFamily="2" charset="0"/>
                <a:cs typeface="Franklin Gothic Medium"/>
              </a:rPr>
              <a:t>Project</a:t>
            </a:r>
            <a:r>
              <a:rPr lang="en-US" sz="2000" spc="-20" dirty="0">
                <a:solidFill>
                  <a:schemeClr val="tx1"/>
                </a:solidFill>
                <a:latin typeface="Montserrat" panose="02000505000000020004" pitchFamily="2" charset="0"/>
                <a:cs typeface="Franklin Gothic Medium"/>
              </a:rPr>
              <a:t> Overview</a:t>
            </a:r>
            <a:endParaRPr lang="en-US" sz="2000" dirty="0">
              <a:solidFill>
                <a:schemeClr val="tx1"/>
              </a:solidFill>
              <a:latin typeface="Montserrat" panose="02000505000000020004" pitchFamily="2" charset="0"/>
              <a:cs typeface="Franklin Gothic Medium"/>
            </a:endParaRPr>
          </a:p>
        </p:txBody>
      </p:sp>
      <p:sp>
        <p:nvSpPr>
          <p:cNvPr id="87" name="Rectangle 86"/>
          <p:cNvSpPr/>
          <p:nvPr/>
        </p:nvSpPr>
        <p:spPr>
          <a:xfrm>
            <a:off x="4876183" y="3392616"/>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12065">
              <a:lnSpc>
                <a:spcPct val="100000"/>
              </a:lnSpc>
              <a:tabLst>
                <a:tab pos="372745" algn="l"/>
                <a:tab pos="373380" algn="l"/>
              </a:tabLst>
            </a:pPr>
            <a:r>
              <a:rPr lang="en-US" sz="2000" spc="-25" dirty="0">
                <a:solidFill>
                  <a:schemeClr val="tx1"/>
                </a:solidFill>
                <a:latin typeface="Montserrat" panose="02000505000000020004" pitchFamily="2" charset="0"/>
                <a:cs typeface="Franklin Gothic Medium"/>
              </a:rPr>
              <a:t>Management</a:t>
            </a:r>
            <a:r>
              <a:rPr lang="en-US" sz="2000" spc="-30" dirty="0">
                <a:solidFill>
                  <a:schemeClr val="tx1"/>
                </a:solidFill>
                <a:latin typeface="Montserrat" panose="02000505000000020004" pitchFamily="2" charset="0"/>
                <a:cs typeface="Franklin Gothic Medium"/>
              </a:rPr>
              <a:t> </a:t>
            </a:r>
            <a:r>
              <a:rPr lang="en-US" sz="2000" spc="-65" dirty="0">
                <a:solidFill>
                  <a:schemeClr val="tx1"/>
                </a:solidFill>
                <a:latin typeface="Montserrat" panose="02000505000000020004" pitchFamily="2" charset="0"/>
                <a:cs typeface="Franklin Gothic Medium"/>
              </a:rPr>
              <a:t>Team</a:t>
            </a:r>
            <a:endParaRPr lang="en-US" sz="2000" dirty="0">
              <a:solidFill>
                <a:schemeClr val="tx1"/>
              </a:solidFill>
              <a:latin typeface="Montserrat" panose="02000505000000020004" pitchFamily="2" charset="0"/>
              <a:cs typeface="Franklin Gothic Medium"/>
            </a:endParaRPr>
          </a:p>
        </p:txBody>
      </p:sp>
      <p:sp>
        <p:nvSpPr>
          <p:cNvPr id="88" name="Rectangle 87"/>
          <p:cNvSpPr/>
          <p:nvPr/>
        </p:nvSpPr>
        <p:spPr>
          <a:xfrm>
            <a:off x="4876183" y="3866733"/>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12065">
              <a:lnSpc>
                <a:spcPct val="100000"/>
              </a:lnSpc>
              <a:tabLst>
                <a:tab pos="373380" algn="l"/>
                <a:tab pos="374015" algn="l"/>
              </a:tabLst>
            </a:pPr>
            <a:r>
              <a:rPr lang="en-US" sz="2000" spc="-35" dirty="0">
                <a:solidFill>
                  <a:schemeClr val="tx1"/>
                </a:solidFill>
                <a:latin typeface="Montserrat" panose="02000505000000020004" pitchFamily="2" charset="0"/>
                <a:cs typeface="Franklin Gothic Medium"/>
              </a:rPr>
              <a:t>Market</a:t>
            </a:r>
            <a:r>
              <a:rPr lang="en-US" sz="2000" spc="-20" dirty="0">
                <a:solidFill>
                  <a:schemeClr val="tx1"/>
                </a:solidFill>
                <a:latin typeface="Montserrat" panose="02000505000000020004" pitchFamily="2" charset="0"/>
                <a:cs typeface="Franklin Gothic Medium"/>
              </a:rPr>
              <a:t> Overview</a:t>
            </a:r>
            <a:endParaRPr lang="en-US" sz="2000" dirty="0">
              <a:solidFill>
                <a:schemeClr val="tx1"/>
              </a:solidFill>
              <a:latin typeface="Montserrat" panose="02000505000000020004" pitchFamily="2" charset="0"/>
              <a:cs typeface="Franklin Gothic Medium"/>
            </a:endParaRPr>
          </a:p>
        </p:txBody>
      </p:sp>
      <p:sp>
        <p:nvSpPr>
          <p:cNvPr id="89" name="Rectangle 88"/>
          <p:cNvSpPr/>
          <p:nvPr/>
        </p:nvSpPr>
        <p:spPr>
          <a:xfrm>
            <a:off x="4876183" y="4343568"/>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12065">
              <a:lnSpc>
                <a:spcPct val="100000"/>
              </a:lnSpc>
              <a:tabLst>
                <a:tab pos="372745" algn="l"/>
                <a:tab pos="373380" algn="l"/>
              </a:tabLst>
            </a:pPr>
            <a:r>
              <a:rPr lang="en-US" sz="2000" spc="-20" dirty="0">
                <a:solidFill>
                  <a:schemeClr val="tx1"/>
                </a:solidFill>
                <a:latin typeface="Montserrat" panose="02000505000000020004" pitchFamily="2" charset="0"/>
                <a:cs typeface="Franklin Gothic Medium"/>
              </a:rPr>
              <a:t>Financial</a:t>
            </a:r>
            <a:r>
              <a:rPr lang="en-US" sz="2000" spc="-5" dirty="0">
                <a:solidFill>
                  <a:schemeClr val="tx1"/>
                </a:solidFill>
                <a:latin typeface="Montserrat" panose="02000505000000020004" pitchFamily="2" charset="0"/>
                <a:cs typeface="Franklin Gothic Medium"/>
              </a:rPr>
              <a:t> </a:t>
            </a:r>
            <a:r>
              <a:rPr lang="en-US" sz="2000" spc="-35" dirty="0">
                <a:solidFill>
                  <a:schemeClr val="tx1"/>
                </a:solidFill>
                <a:latin typeface="Montserrat" panose="02000505000000020004" pitchFamily="2" charset="0"/>
                <a:cs typeface="Franklin Gothic Medium"/>
              </a:rPr>
              <a:t>Analysis</a:t>
            </a:r>
            <a:endParaRPr lang="en-US" sz="2000" dirty="0">
              <a:solidFill>
                <a:schemeClr val="tx1"/>
              </a:solidFill>
              <a:latin typeface="Montserrat" panose="02000505000000020004" pitchFamily="2" charset="0"/>
              <a:cs typeface="Franklin Gothic Medium"/>
            </a:endParaRPr>
          </a:p>
        </p:txBody>
      </p:sp>
      <p:sp>
        <p:nvSpPr>
          <p:cNvPr id="90" name="Rectangle 89"/>
          <p:cNvSpPr/>
          <p:nvPr/>
        </p:nvSpPr>
        <p:spPr>
          <a:xfrm>
            <a:off x="4876183" y="4820403"/>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12065">
              <a:lnSpc>
                <a:spcPct val="100000"/>
              </a:lnSpc>
              <a:tabLst>
                <a:tab pos="372745" algn="l"/>
                <a:tab pos="373380" algn="l"/>
              </a:tabLst>
            </a:pPr>
            <a:r>
              <a:rPr lang="en-US" sz="2000" spc="-30" dirty="0">
                <a:solidFill>
                  <a:schemeClr val="tx1"/>
                </a:solidFill>
                <a:latin typeface="Montserrat" panose="02000505000000020004" pitchFamily="2" charset="0"/>
                <a:cs typeface="Franklin Gothic Medium"/>
              </a:rPr>
              <a:t>Appendix</a:t>
            </a:r>
            <a:endParaRPr lang="en-US" sz="2000" dirty="0">
              <a:solidFill>
                <a:schemeClr val="tx1"/>
              </a:solidFill>
              <a:latin typeface="Montserrat" panose="02000505000000020004" pitchFamily="2" charset="0"/>
              <a:cs typeface="Franklin Gothic Medium"/>
            </a:endParaRPr>
          </a:p>
        </p:txBody>
      </p:sp>
      <p:sp>
        <p:nvSpPr>
          <p:cNvPr id="91" name="Rectangle 90"/>
          <p:cNvSpPr/>
          <p:nvPr/>
        </p:nvSpPr>
        <p:spPr>
          <a:xfrm>
            <a:off x="4876183" y="5297186"/>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12065">
              <a:lnSpc>
                <a:spcPct val="100000"/>
              </a:lnSpc>
              <a:tabLst>
                <a:tab pos="348615" algn="l"/>
                <a:tab pos="349250" algn="l"/>
              </a:tabLst>
            </a:pPr>
            <a:r>
              <a:rPr lang="en-US" sz="2000" spc="-20" dirty="0">
                <a:solidFill>
                  <a:schemeClr val="tx1"/>
                </a:solidFill>
                <a:latin typeface="Montserrat" panose="02000505000000020004" pitchFamily="2" charset="0"/>
                <a:cs typeface="Franklin Gothic Medium"/>
              </a:rPr>
              <a:t>Contact</a:t>
            </a:r>
            <a:r>
              <a:rPr lang="en-US" sz="2000" spc="-45" dirty="0">
                <a:solidFill>
                  <a:schemeClr val="tx1"/>
                </a:solidFill>
                <a:latin typeface="Montserrat" panose="02000505000000020004" pitchFamily="2" charset="0"/>
                <a:cs typeface="Franklin Gothic Medium"/>
              </a:rPr>
              <a:t> </a:t>
            </a:r>
            <a:r>
              <a:rPr lang="en-US" sz="2000" spc="5" dirty="0">
                <a:solidFill>
                  <a:schemeClr val="tx1"/>
                </a:solidFill>
                <a:latin typeface="Montserrat" panose="02000505000000020004" pitchFamily="2" charset="0"/>
                <a:cs typeface="Franklin Gothic Medium"/>
              </a:rPr>
              <a:t>US</a:t>
            </a:r>
            <a:endParaRPr lang="en-US" sz="2000" dirty="0">
              <a:solidFill>
                <a:schemeClr val="tx1"/>
              </a:solidFill>
              <a:latin typeface="Montserrat" panose="02000505000000020004" pitchFamily="2" charset="0"/>
              <a:cs typeface="Franklin Gothic Medium"/>
            </a:endParaRPr>
          </a:p>
        </p:txBody>
      </p:sp>
      <p:grpSp>
        <p:nvGrpSpPr>
          <p:cNvPr id="12" name="Group 11"/>
          <p:cNvGrpSpPr/>
          <p:nvPr/>
        </p:nvGrpSpPr>
        <p:grpSpPr>
          <a:xfrm>
            <a:off x="3431705" y="2921223"/>
            <a:ext cx="6192688" cy="2847360"/>
            <a:chOff x="3431704" y="2921223"/>
            <a:chExt cx="8357247" cy="2847360"/>
          </a:xfrm>
        </p:grpSpPr>
        <p:cxnSp>
          <p:nvCxnSpPr>
            <p:cNvPr id="10" name="Straight Connector 9"/>
            <p:cNvCxnSpPr/>
            <p:nvPr/>
          </p:nvCxnSpPr>
          <p:spPr>
            <a:xfrm>
              <a:off x="3431704" y="292122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431704" y="339578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431704" y="387034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431704" y="434490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431704" y="481946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431704" y="529402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431704" y="576858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428148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 y="13648"/>
            <a:ext cx="12191998" cy="318675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sp>
        <p:nvSpPr>
          <p:cNvPr id="19" name="object 20"/>
          <p:cNvSpPr txBox="1"/>
          <p:nvPr/>
        </p:nvSpPr>
        <p:spPr>
          <a:xfrm>
            <a:off x="974626" y="3383021"/>
            <a:ext cx="2044979" cy="443070"/>
          </a:xfrm>
          <a:prstGeom prst="rect">
            <a:avLst/>
          </a:prstGeom>
        </p:spPr>
        <p:txBody>
          <a:bodyPr vert="horz" wrap="square" lIns="0" tIns="12065" rIns="0" bIns="0" rtlCol="0">
            <a:spAutoFit/>
          </a:bodyPr>
          <a:lstStyle/>
          <a:p>
            <a:pPr marL="12065" marR="5080">
              <a:lnSpc>
                <a:spcPct val="100000"/>
              </a:lnSpc>
              <a:spcBef>
                <a:spcPts val="95"/>
              </a:spcBef>
            </a:pPr>
            <a:r>
              <a:rPr sz="1400" b="1" spc="-120" dirty="0">
                <a:latin typeface="Montserrat" panose="02000505000000020004" pitchFamily="2" charset="0"/>
                <a:cs typeface="Franklin Gothic Medium"/>
              </a:rPr>
              <a:t>W</a:t>
            </a:r>
            <a:r>
              <a:rPr sz="1400" b="1" spc="-15" dirty="0">
                <a:latin typeface="Montserrat" panose="02000505000000020004" pitchFamily="2" charset="0"/>
                <a:cs typeface="Franklin Gothic Medium"/>
              </a:rPr>
              <a:t>OOD</a:t>
            </a:r>
            <a:r>
              <a:rPr sz="1400" b="1" spc="-145" dirty="0">
                <a:latin typeface="Montserrat" panose="02000505000000020004" pitchFamily="2" charset="0"/>
                <a:cs typeface="Franklin Gothic Medium"/>
              </a:rPr>
              <a:t>W</a:t>
            </a:r>
            <a:r>
              <a:rPr sz="1400" b="1" spc="-105" dirty="0">
                <a:latin typeface="Montserrat" panose="02000505000000020004" pitchFamily="2" charset="0"/>
                <a:cs typeface="Franklin Gothic Medium"/>
              </a:rPr>
              <a:t>A</a:t>
            </a:r>
            <a:r>
              <a:rPr sz="1400" b="1" spc="-40" dirty="0">
                <a:latin typeface="Montserrat" panose="02000505000000020004" pitchFamily="2" charset="0"/>
                <a:cs typeface="Franklin Gothic Medium"/>
              </a:rPr>
              <a:t>R</a:t>
            </a:r>
            <a:r>
              <a:rPr sz="1400" b="1" spc="-20" dirty="0">
                <a:latin typeface="Montserrat" panose="02000505000000020004" pitchFamily="2" charset="0"/>
                <a:cs typeface="Franklin Gothic Medium"/>
              </a:rPr>
              <a:t>D</a:t>
            </a:r>
            <a:r>
              <a:rPr sz="1400" b="1" spc="-30" dirty="0">
                <a:latin typeface="Montserrat" panose="02000505000000020004" pitchFamily="2" charset="0"/>
                <a:cs typeface="Franklin Gothic Medium"/>
              </a:rPr>
              <a:t> </a:t>
            </a:r>
            <a:r>
              <a:rPr sz="1400" b="1" spc="25" dirty="0">
                <a:latin typeface="Montserrat" panose="02000505000000020004" pitchFamily="2" charset="0"/>
                <a:cs typeface="Franklin Gothic Medium"/>
              </a:rPr>
              <a:t>E</a:t>
            </a:r>
            <a:r>
              <a:rPr sz="1400" b="1" spc="-35" dirty="0">
                <a:latin typeface="Montserrat" panose="02000505000000020004" pitchFamily="2" charset="0"/>
                <a:cs typeface="Franklin Gothic Medium"/>
              </a:rPr>
              <a:t>S</a:t>
            </a:r>
            <a:r>
              <a:rPr sz="1400" b="1" spc="-90" dirty="0">
                <a:latin typeface="Montserrat" panose="02000505000000020004" pitchFamily="2" charset="0"/>
                <a:cs typeface="Franklin Gothic Medium"/>
              </a:rPr>
              <a:t>T</a:t>
            </a:r>
            <a:r>
              <a:rPr sz="1400" b="1" spc="-210" dirty="0">
                <a:latin typeface="Montserrat" panose="02000505000000020004" pitchFamily="2" charset="0"/>
                <a:cs typeface="Franklin Gothic Medium"/>
              </a:rPr>
              <a:t>A</a:t>
            </a:r>
            <a:r>
              <a:rPr sz="1400" b="1" dirty="0">
                <a:latin typeface="Montserrat" panose="02000505000000020004" pitchFamily="2" charset="0"/>
                <a:cs typeface="Franklin Gothic Medium"/>
              </a:rPr>
              <a:t>T</a:t>
            </a:r>
            <a:r>
              <a:rPr sz="1400" b="1" spc="10" dirty="0">
                <a:latin typeface="Montserrat" panose="02000505000000020004" pitchFamily="2" charset="0"/>
                <a:cs typeface="Franklin Gothic Medium"/>
              </a:rPr>
              <a:t>E  </a:t>
            </a:r>
            <a:r>
              <a:rPr sz="1400" b="1" spc="-35" dirty="0">
                <a:latin typeface="Montserrat" panose="02000505000000020004" pitchFamily="2" charset="0"/>
                <a:cs typeface="Franklin Gothic Medium"/>
              </a:rPr>
              <a:t>APARTMENTS</a:t>
            </a:r>
            <a:endParaRPr sz="1400" b="1" dirty="0">
              <a:latin typeface="Montserrat" panose="02000505000000020004" pitchFamily="2" charset="0"/>
              <a:cs typeface="Franklin Gothic Medium"/>
            </a:endParaRPr>
          </a:p>
        </p:txBody>
      </p:sp>
      <p:sp>
        <p:nvSpPr>
          <p:cNvPr id="20" name="object 31"/>
          <p:cNvSpPr txBox="1"/>
          <p:nvPr/>
        </p:nvSpPr>
        <p:spPr>
          <a:xfrm>
            <a:off x="974626" y="4005158"/>
            <a:ext cx="2040185" cy="1897314"/>
          </a:xfrm>
          <a:prstGeom prst="rect">
            <a:avLst/>
          </a:prstGeom>
        </p:spPr>
        <p:txBody>
          <a:bodyPr vert="horz" wrap="square" lIns="0" tIns="12065" rIns="0" bIns="0" rtlCol="0">
            <a:spAutoFit/>
          </a:bodyPr>
          <a:lstStyle/>
          <a:p>
            <a:pPr marL="183515" marR="5080" indent="-171450">
              <a:spcBef>
                <a:spcPts val="95"/>
              </a:spcBef>
              <a:buClr>
                <a:srgbClr val="BCB563"/>
              </a:buClr>
              <a:buFont typeface="Arial" panose="020B0604020202020204" pitchFamily="34" charset="0"/>
              <a:buChar char="•"/>
              <a:tabLst>
                <a:tab pos="184785" algn="l"/>
                <a:tab pos="185420" algn="l"/>
              </a:tabLst>
            </a:pPr>
            <a:r>
              <a:rPr sz="1000" spc="-10" dirty="0">
                <a:latin typeface="Montserrat" panose="02000505000000020004" pitchFamily="2" charset="0"/>
                <a:cs typeface="Franklin Gothic Medium"/>
              </a:rPr>
              <a:t>28unit </a:t>
            </a:r>
            <a:r>
              <a:rPr sz="1000" spc="-5" dirty="0">
                <a:latin typeface="Montserrat" panose="02000505000000020004" pitchFamily="2" charset="0"/>
                <a:cs typeface="Franklin Gothic Medium"/>
              </a:rPr>
              <a:t>Class- C </a:t>
            </a:r>
            <a:r>
              <a:rPr sz="1000" spc="-15" dirty="0">
                <a:latin typeface="Montserrat" panose="02000505000000020004" pitchFamily="2" charset="0"/>
                <a:cs typeface="Franklin Gothic Medium"/>
              </a:rPr>
              <a:t>Value-Add </a:t>
            </a:r>
            <a:r>
              <a:rPr sz="1000" spc="-5" dirty="0">
                <a:latin typeface="Montserrat" panose="02000505000000020004" pitchFamily="2" charset="0"/>
                <a:cs typeface="Franklin Gothic Medium"/>
              </a:rPr>
              <a:t>7 </a:t>
            </a:r>
            <a:r>
              <a:rPr sz="1000" spc="-235" dirty="0">
                <a:latin typeface="Montserrat" panose="02000505000000020004" pitchFamily="2" charset="0"/>
                <a:cs typeface="Franklin Gothic Medium"/>
              </a:rPr>
              <a:t> </a:t>
            </a:r>
            <a:r>
              <a:rPr sz="1000" spc="-15" dirty="0">
                <a:latin typeface="Montserrat" panose="02000505000000020004" pitchFamily="2" charset="0"/>
                <a:cs typeface="Franklin Gothic Medium"/>
              </a:rPr>
              <a:t>Separate</a:t>
            </a:r>
            <a:r>
              <a:rPr sz="1000" spc="20" dirty="0">
                <a:latin typeface="Montserrat" panose="02000505000000020004" pitchFamily="2" charset="0"/>
                <a:cs typeface="Franklin Gothic Medium"/>
              </a:rPr>
              <a:t> </a:t>
            </a:r>
            <a:r>
              <a:rPr sz="1000" spc="-20" dirty="0">
                <a:latin typeface="Montserrat" panose="02000505000000020004" pitchFamily="2" charset="0"/>
                <a:cs typeface="Franklin Gothic Medium"/>
              </a:rPr>
              <a:t>Complexes</a:t>
            </a:r>
            <a:r>
              <a:rPr sz="1000" spc="25" dirty="0">
                <a:latin typeface="Montserrat" panose="02000505000000020004" pitchFamily="2" charset="0"/>
                <a:cs typeface="Franklin Gothic Medium"/>
              </a:rPr>
              <a:t> </a:t>
            </a:r>
            <a:r>
              <a:rPr sz="1000" spc="-15" dirty="0">
                <a:latin typeface="Montserrat" panose="02000505000000020004" pitchFamily="2" charset="0"/>
                <a:cs typeface="Franklin Gothic Medium"/>
              </a:rPr>
              <a:t>of</a:t>
            </a:r>
            <a:r>
              <a:rPr sz="1000" spc="-10" dirty="0">
                <a:latin typeface="Montserrat" panose="02000505000000020004" pitchFamily="2" charset="0"/>
                <a:cs typeface="Franklin Gothic Medium"/>
              </a:rPr>
              <a:t> </a:t>
            </a:r>
            <a:r>
              <a:rPr sz="1000" spc="-5" dirty="0">
                <a:latin typeface="Montserrat" panose="02000505000000020004" pitchFamily="2" charset="0"/>
                <a:cs typeface="Franklin Gothic Medium"/>
              </a:rPr>
              <a:t>4 </a:t>
            </a:r>
            <a:r>
              <a:rPr sz="1000" dirty="0">
                <a:latin typeface="Montserrat" panose="02000505000000020004" pitchFamily="2" charset="0"/>
                <a:cs typeface="Franklin Gothic Medium"/>
              </a:rPr>
              <a:t> </a:t>
            </a:r>
            <a:r>
              <a:rPr sz="1000" spc="-5" dirty="0">
                <a:latin typeface="Montserrat" panose="02000505000000020004" pitchFamily="2" charset="0"/>
                <a:cs typeface="Franklin Gothic Medium"/>
              </a:rPr>
              <a:t>units</a:t>
            </a:r>
            <a:r>
              <a:rPr sz="1000" spc="-10" dirty="0">
                <a:latin typeface="Montserrat" panose="02000505000000020004" pitchFamily="2" charset="0"/>
                <a:cs typeface="Franklin Gothic Medium"/>
              </a:rPr>
              <a:t> each</a:t>
            </a:r>
            <a:r>
              <a:rPr sz="1000" spc="-15" dirty="0">
                <a:latin typeface="Montserrat" panose="02000505000000020004" pitchFamily="2" charset="0"/>
                <a:cs typeface="Franklin Gothic Medium"/>
              </a:rPr>
              <a:t> in</a:t>
            </a:r>
            <a:r>
              <a:rPr sz="1000" dirty="0">
                <a:latin typeface="Montserrat" panose="02000505000000020004" pitchFamily="2" charset="0"/>
                <a:cs typeface="Franklin Gothic Medium"/>
              </a:rPr>
              <a:t> </a:t>
            </a:r>
            <a:r>
              <a:rPr sz="1000" spc="-15" dirty="0">
                <a:latin typeface="Montserrat" panose="02000505000000020004" pitchFamily="2" charset="0"/>
                <a:cs typeface="Franklin Gothic Medium"/>
              </a:rPr>
              <a:t>the</a:t>
            </a:r>
            <a:r>
              <a:rPr sz="1000" spc="-10" dirty="0">
                <a:latin typeface="Montserrat" panose="02000505000000020004" pitchFamily="2" charset="0"/>
                <a:cs typeface="Franklin Gothic Medium"/>
              </a:rPr>
              <a:t> </a:t>
            </a:r>
            <a:r>
              <a:rPr sz="1000" spc="-20" dirty="0">
                <a:latin typeface="Montserrat" panose="02000505000000020004" pitchFamily="2" charset="0"/>
                <a:cs typeface="Franklin Gothic Medium"/>
              </a:rPr>
              <a:t>city</a:t>
            </a:r>
            <a:r>
              <a:rPr sz="1000" spc="-10" dirty="0">
                <a:latin typeface="Montserrat" panose="02000505000000020004" pitchFamily="2" charset="0"/>
                <a:cs typeface="Franklin Gothic Medium"/>
              </a:rPr>
              <a:t> </a:t>
            </a:r>
            <a:r>
              <a:rPr sz="1000" spc="-15" dirty="0">
                <a:latin typeface="Montserrat" panose="02000505000000020004" pitchFamily="2" charset="0"/>
                <a:cs typeface="Franklin Gothic Medium"/>
              </a:rPr>
              <a:t>of </a:t>
            </a:r>
            <a:r>
              <a:rPr sz="1000" spc="-10" dirty="0">
                <a:latin typeface="Montserrat" panose="02000505000000020004" pitchFamily="2" charset="0"/>
                <a:cs typeface="Franklin Gothic Medium"/>
              </a:rPr>
              <a:t> </a:t>
            </a:r>
            <a:r>
              <a:rPr sz="1000" spc="-20" dirty="0">
                <a:latin typeface="Montserrat" panose="02000505000000020004" pitchFamily="2" charset="0"/>
                <a:cs typeface="Franklin Gothic Medium"/>
              </a:rPr>
              <a:t>College</a:t>
            </a:r>
            <a:r>
              <a:rPr sz="1000" spc="5" dirty="0">
                <a:latin typeface="Montserrat" panose="02000505000000020004" pitchFamily="2" charset="0"/>
                <a:cs typeface="Franklin Gothic Medium"/>
              </a:rPr>
              <a:t> </a:t>
            </a:r>
            <a:r>
              <a:rPr sz="1000" spc="-20" dirty="0">
                <a:latin typeface="Montserrat" panose="02000505000000020004" pitchFamily="2" charset="0"/>
                <a:cs typeface="Franklin Gothic Medium"/>
              </a:rPr>
              <a:t>Park.</a:t>
            </a:r>
            <a:endParaRPr lang="en-US" sz="1000" spc="-20" dirty="0">
              <a:latin typeface="Montserrat" panose="02000505000000020004" pitchFamily="2" charset="0"/>
              <a:cs typeface="Franklin Gothic Medium"/>
            </a:endParaRPr>
          </a:p>
          <a:p>
            <a:pPr marL="183515" marR="5080" indent="-171450">
              <a:spcBef>
                <a:spcPts val="95"/>
              </a:spcBef>
              <a:buClr>
                <a:srgbClr val="BCB563"/>
              </a:buClr>
              <a:buFont typeface="Arial" panose="020B0604020202020204" pitchFamily="34" charset="0"/>
              <a:buChar char="•"/>
              <a:tabLst>
                <a:tab pos="184785" algn="l"/>
                <a:tab pos="185420" algn="l"/>
              </a:tabLst>
            </a:pPr>
            <a:r>
              <a:rPr lang="en-US" sz="1000" spc="-40" dirty="0">
                <a:latin typeface="Montserrat" panose="02000505000000020004" pitchFamily="2" charset="0"/>
                <a:cs typeface="Franklin Gothic Medium"/>
              </a:rPr>
              <a:t>All</a:t>
            </a:r>
            <a:r>
              <a:rPr lang="en-US" sz="1000" spc="-15" dirty="0">
                <a:latin typeface="Montserrat" panose="02000505000000020004" pitchFamily="2" charset="0"/>
                <a:cs typeface="Franklin Gothic Medium"/>
              </a:rPr>
              <a:t> Properties</a:t>
            </a:r>
            <a:r>
              <a:rPr lang="en-US" sz="1000" spc="35" dirty="0">
                <a:latin typeface="Montserrat" panose="02000505000000020004" pitchFamily="2" charset="0"/>
                <a:cs typeface="Franklin Gothic Medium"/>
              </a:rPr>
              <a:t> </a:t>
            </a:r>
            <a:r>
              <a:rPr lang="en-US" sz="1000" spc="-10" dirty="0">
                <a:latin typeface="Montserrat" panose="02000505000000020004" pitchFamily="2" charset="0"/>
                <a:cs typeface="Franklin Gothic Medium"/>
              </a:rPr>
              <a:t>are</a:t>
            </a:r>
            <a:r>
              <a:rPr lang="en-US" sz="1000" dirty="0">
                <a:latin typeface="Montserrat" panose="02000505000000020004" pitchFamily="2" charset="0"/>
                <a:cs typeface="Franklin Gothic Medium"/>
              </a:rPr>
              <a:t> </a:t>
            </a:r>
            <a:r>
              <a:rPr lang="en-US" sz="1000" spc="-15" dirty="0">
                <a:latin typeface="Montserrat" panose="02000505000000020004" pitchFamily="2" charset="0"/>
                <a:cs typeface="Franklin Gothic Medium"/>
              </a:rPr>
              <a:t>in</a:t>
            </a:r>
            <a:r>
              <a:rPr lang="en-US" sz="1000" spc="-20" dirty="0">
                <a:latin typeface="Montserrat" panose="02000505000000020004" pitchFamily="2" charset="0"/>
                <a:cs typeface="Franklin Gothic Medium"/>
              </a:rPr>
              <a:t> </a:t>
            </a:r>
            <a:r>
              <a:rPr lang="en-US" sz="1000" spc="-10" dirty="0">
                <a:latin typeface="Montserrat" panose="02000505000000020004" pitchFamily="2" charset="0"/>
                <a:cs typeface="Franklin Gothic Medium"/>
              </a:rPr>
              <a:t>Class</a:t>
            </a:r>
            <a:r>
              <a:rPr lang="en-US" sz="1000" spc="-25" dirty="0">
                <a:latin typeface="Montserrat" panose="02000505000000020004" pitchFamily="2" charset="0"/>
                <a:cs typeface="Franklin Gothic Medium"/>
              </a:rPr>
              <a:t> </a:t>
            </a:r>
            <a:r>
              <a:rPr lang="en-US" sz="1000" spc="-5" dirty="0">
                <a:latin typeface="Montserrat" panose="02000505000000020004" pitchFamily="2" charset="0"/>
                <a:cs typeface="Franklin Gothic Medium"/>
              </a:rPr>
              <a:t>C </a:t>
            </a:r>
            <a:r>
              <a:rPr lang="en-US" sz="1000" dirty="0">
                <a:latin typeface="Montserrat" panose="02000505000000020004" pitchFamily="2" charset="0"/>
                <a:cs typeface="Franklin Gothic Medium"/>
              </a:rPr>
              <a:t> </a:t>
            </a:r>
            <a:r>
              <a:rPr lang="en-US" sz="1000" spc="-10" dirty="0">
                <a:latin typeface="Montserrat" panose="02000505000000020004" pitchFamily="2" charset="0"/>
                <a:cs typeface="Franklin Gothic Medium"/>
              </a:rPr>
              <a:t>Neighborhoods</a:t>
            </a:r>
            <a:r>
              <a:rPr lang="en-US" sz="1000" spc="5" dirty="0">
                <a:latin typeface="Montserrat" panose="02000505000000020004" pitchFamily="2" charset="0"/>
                <a:cs typeface="Franklin Gothic Medium"/>
              </a:rPr>
              <a:t> </a:t>
            </a:r>
            <a:r>
              <a:rPr lang="en-US" sz="1000" spc="-10" dirty="0">
                <a:latin typeface="Montserrat" panose="02000505000000020004" pitchFamily="2" charset="0"/>
                <a:cs typeface="Franklin Gothic Medium"/>
              </a:rPr>
              <a:t>Surrounded </a:t>
            </a:r>
            <a:r>
              <a:rPr lang="en-US" sz="1000" spc="-5" dirty="0">
                <a:latin typeface="Montserrat" panose="02000505000000020004" pitchFamily="2" charset="0"/>
                <a:cs typeface="Franklin Gothic Medium"/>
              </a:rPr>
              <a:t> </a:t>
            </a:r>
            <a:r>
              <a:rPr lang="en-US" sz="1000" spc="-20" dirty="0">
                <a:latin typeface="Montserrat" panose="02000505000000020004" pitchFamily="2" charset="0"/>
                <a:cs typeface="Franklin Gothic Medium"/>
              </a:rPr>
              <a:t>by</a:t>
            </a:r>
            <a:r>
              <a:rPr lang="en-US" sz="1000" spc="-40" dirty="0">
                <a:latin typeface="Montserrat" panose="02000505000000020004" pitchFamily="2" charset="0"/>
                <a:cs typeface="Franklin Gothic Medium"/>
              </a:rPr>
              <a:t> </a:t>
            </a:r>
            <a:r>
              <a:rPr lang="en-US" sz="1000" spc="-20" dirty="0">
                <a:latin typeface="Montserrat" panose="02000505000000020004" pitchFamily="2" charset="0"/>
                <a:cs typeface="Franklin Gothic Medium"/>
              </a:rPr>
              <a:t>Single-Family</a:t>
            </a:r>
            <a:r>
              <a:rPr lang="en-US" sz="1000" spc="-35" dirty="0">
                <a:latin typeface="Montserrat" panose="02000505000000020004" pitchFamily="2" charset="0"/>
                <a:cs typeface="Franklin Gothic Medium"/>
              </a:rPr>
              <a:t> </a:t>
            </a:r>
            <a:r>
              <a:rPr lang="en-US" sz="1000" spc="-5" dirty="0">
                <a:latin typeface="Montserrat" panose="02000505000000020004" pitchFamily="2" charset="0"/>
                <a:cs typeface="Franklin Gothic Medium"/>
              </a:rPr>
              <a:t>Residences.</a:t>
            </a:r>
          </a:p>
          <a:p>
            <a:pPr marL="183515" marR="5080" indent="-171450">
              <a:spcBef>
                <a:spcPts val="95"/>
              </a:spcBef>
              <a:buClr>
                <a:srgbClr val="BCB563"/>
              </a:buClr>
              <a:buFont typeface="Arial" panose="020B0604020202020204" pitchFamily="34" charset="0"/>
              <a:buChar char="•"/>
              <a:tabLst>
                <a:tab pos="184785" algn="l"/>
                <a:tab pos="185420" algn="l"/>
              </a:tabLst>
            </a:pPr>
            <a:r>
              <a:rPr lang="en-US" sz="1000" dirty="0">
                <a:latin typeface="Montserrat" panose="02000505000000020004" pitchFamily="2" charset="0"/>
                <a:cs typeface="Franklin Gothic Medium"/>
              </a:rPr>
              <a:t>Less </a:t>
            </a:r>
            <a:r>
              <a:rPr lang="en-US" sz="1000" spc="-10" dirty="0">
                <a:latin typeface="Montserrat" panose="02000505000000020004" pitchFamily="2" charset="0"/>
                <a:cs typeface="Franklin Gothic Medium"/>
              </a:rPr>
              <a:t>than </a:t>
            </a:r>
            <a:r>
              <a:rPr lang="en-US" sz="1000" dirty="0">
                <a:latin typeface="Montserrat" panose="02000505000000020004" pitchFamily="2" charset="0"/>
                <a:cs typeface="Franklin Gothic Medium"/>
              </a:rPr>
              <a:t>2 </a:t>
            </a:r>
            <a:r>
              <a:rPr lang="en-US" sz="1000" spc="-20" dirty="0">
                <a:latin typeface="Montserrat" panose="02000505000000020004" pitchFamily="2" charset="0"/>
                <a:cs typeface="Franklin Gothic Medium"/>
              </a:rPr>
              <a:t>miles </a:t>
            </a:r>
            <a:r>
              <a:rPr lang="en-US" sz="1000" spc="-25" dirty="0">
                <a:latin typeface="Montserrat" panose="02000505000000020004" pitchFamily="2" charset="0"/>
                <a:cs typeface="Franklin Gothic Medium"/>
              </a:rPr>
              <a:t>from </a:t>
            </a:r>
            <a:r>
              <a:rPr lang="en-US" sz="1000" spc="-20" dirty="0">
                <a:latin typeface="Montserrat" panose="02000505000000020004" pitchFamily="2" charset="0"/>
                <a:cs typeface="Franklin Gothic Medium"/>
              </a:rPr>
              <a:t> </a:t>
            </a:r>
            <a:r>
              <a:rPr lang="en-US" sz="1000" spc="-10" dirty="0">
                <a:latin typeface="Montserrat" panose="02000505000000020004" pitchFamily="2" charset="0"/>
                <a:cs typeface="Franklin Gothic Medium"/>
              </a:rPr>
              <a:t>Hartsfield- Jackson </a:t>
            </a:r>
            <a:r>
              <a:rPr lang="en-US" sz="1000" spc="-25" dirty="0">
                <a:latin typeface="Montserrat" panose="02000505000000020004" pitchFamily="2" charset="0"/>
                <a:cs typeface="Franklin Gothic Medium"/>
              </a:rPr>
              <a:t>Atlanta </a:t>
            </a:r>
            <a:r>
              <a:rPr lang="en-US" sz="1000" spc="-260" dirty="0">
                <a:latin typeface="Montserrat" panose="02000505000000020004" pitchFamily="2" charset="0"/>
                <a:cs typeface="Franklin Gothic Medium"/>
              </a:rPr>
              <a:t> </a:t>
            </a:r>
            <a:r>
              <a:rPr lang="en-US" sz="1000" spc="-10" dirty="0">
                <a:latin typeface="Montserrat" panose="02000505000000020004" pitchFamily="2" charset="0"/>
                <a:cs typeface="Franklin Gothic Medium"/>
              </a:rPr>
              <a:t>International </a:t>
            </a:r>
            <a:r>
              <a:rPr lang="en-US" sz="1000" spc="-20" dirty="0">
                <a:latin typeface="Montserrat" panose="02000505000000020004" pitchFamily="2" charset="0"/>
                <a:cs typeface="Franklin Gothic Medium"/>
              </a:rPr>
              <a:t>Airport.</a:t>
            </a:r>
            <a:r>
              <a:rPr lang="en-US" sz="1000" spc="-5" dirty="0">
                <a:latin typeface="Montserrat" panose="02000505000000020004" pitchFamily="2" charset="0"/>
                <a:cs typeface="Franklin Gothic Medium"/>
              </a:rPr>
              <a:t> </a:t>
            </a:r>
          </a:p>
          <a:p>
            <a:pPr marL="183515" marR="5080" indent="-171450">
              <a:spcBef>
                <a:spcPts val="95"/>
              </a:spcBef>
              <a:buClr>
                <a:srgbClr val="BCB563"/>
              </a:buClr>
              <a:buFont typeface="Arial" panose="020B0604020202020204" pitchFamily="34" charset="0"/>
              <a:buChar char="•"/>
              <a:tabLst>
                <a:tab pos="184785" algn="l"/>
                <a:tab pos="185420" algn="l"/>
              </a:tabLst>
            </a:pPr>
            <a:r>
              <a:rPr lang="en-US" sz="1000" spc="-5" dirty="0">
                <a:latin typeface="Montserrat" panose="02000505000000020004" pitchFamily="2" charset="0"/>
                <a:cs typeface="Franklin Gothic Medium"/>
              </a:rPr>
              <a:t>Current </a:t>
            </a:r>
            <a:r>
              <a:rPr lang="en-US" sz="1000" spc="-15" dirty="0">
                <a:latin typeface="Montserrat" panose="02000505000000020004" pitchFamily="2" charset="0"/>
                <a:cs typeface="Franklin Gothic Medium"/>
              </a:rPr>
              <a:t>Physical </a:t>
            </a:r>
            <a:r>
              <a:rPr lang="en-US" sz="1000" spc="-10" dirty="0">
                <a:latin typeface="Montserrat" panose="02000505000000020004" pitchFamily="2" charset="0"/>
                <a:cs typeface="Franklin Gothic Medium"/>
              </a:rPr>
              <a:t> Occupancy</a:t>
            </a:r>
            <a:r>
              <a:rPr lang="en-US" sz="1000" spc="-25" dirty="0">
                <a:latin typeface="Montserrat" panose="02000505000000020004" pitchFamily="2" charset="0"/>
                <a:cs typeface="Franklin Gothic Medium"/>
              </a:rPr>
              <a:t> </a:t>
            </a:r>
            <a:r>
              <a:rPr lang="en-US" sz="1000" dirty="0">
                <a:latin typeface="Montserrat" panose="02000505000000020004" pitchFamily="2" charset="0"/>
                <a:cs typeface="Franklin Gothic Medium"/>
              </a:rPr>
              <a:t>under</a:t>
            </a:r>
            <a:r>
              <a:rPr lang="en-US" sz="1000" spc="-35" dirty="0">
                <a:latin typeface="Montserrat" panose="02000505000000020004" pitchFamily="2" charset="0"/>
                <a:cs typeface="Franklin Gothic Medium"/>
              </a:rPr>
              <a:t> </a:t>
            </a:r>
            <a:r>
              <a:rPr lang="en-US" sz="1000" spc="-15" dirty="0">
                <a:latin typeface="Montserrat" panose="02000505000000020004" pitchFamily="2" charset="0"/>
                <a:cs typeface="Franklin Gothic Medium"/>
              </a:rPr>
              <a:t>50%.</a:t>
            </a:r>
            <a:endParaRPr sz="1000" dirty="0">
              <a:latin typeface="Montserrat" panose="02000505000000020004" pitchFamily="2" charset="0"/>
              <a:cs typeface="Franklin Gothic Medium"/>
            </a:endParaRPr>
          </a:p>
        </p:txBody>
      </p:sp>
      <p:sp>
        <p:nvSpPr>
          <p:cNvPr id="120" name="object 108"/>
          <p:cNvSpPr txBox="1"/>
          <p:nvPr/>
        </p:nvSpPr>
        <p:spPr>
          <a:xfrm>
            <a:off x="9218275" y="4005158"/>
            <a:ext cx="2081095" cy="1731243"/>
          </a:xfrm>
          <a:prstGeom prst="rect">
            <a:avLst/>
          </a:prstGeom>
        </p:spPr>
        <p:txBody>
          <a:bodyPr vert="horz" wrap="square" lIns="0" tIns="12700" rIns="0" bIns="0" rtlCol="0">
            <a:spAutoFit/>
          </a:bodyPr>
          <a:lstStyle/>
          <a:p>
            <a:pPr marL="183515" marR="5080" indent="-171450">
              <a:spcBef>
                <a:spcPts val="100"/>
              </a:spcBef>
              <a:buFont typeface="Arial" panose="020B0604020202020204" pitchFamily="34" charset="0"/>
              <a:buChar char="•"/>
              <a:tabLst>
                <a:tab pos="184785" algn="l"/>
                <a:tab pos="185420" algn="l"/>
              </a:tabLst>
            </a:pPr>
            <a:r>
              <a:rPr sz="1000" dirty="0">
                <a:latin typeface="Montserrat" panose="02000505000000020004" pitchFamily="2" charset="0"/>
              </a:rPr>
              <a:t>18-24 Month Renovation  Scheduled to Update 26  Remaining </a:t>
            </a:r>
            <a:r>
              <a:rPr sz="1000" dirty="0" err="1">
                <a:latin typeface="Montserrat" panose="02000505000000020004" pitchFamily="2" charset="0"/>
              </a:rPr>
              <a:t>Unrenovated</a:t>
            </a:r>
            <a:r>
              <a:rPr sz="1000" dirty="0">
                <a:latin typeface="Montserrat" panose="02000505000000020004" pitchFamily="2" charset="0"/>
              </a:rPr>
              <a:t> Units</a:t>
            </a:r>
            <a:endParaRPr lang="en-US" sz="1000" dirty="0">
              <a:latin typeface="Montserrat" panose="02000505000000020004" pitchFamily="2" charset="0"/>
            </a:endParaRPr>
          </a:p>
          <a:p>
            <a:pPr marL="183515" marR="5080" indent="-171450">
              <a:spcBef>
                <a:spcPts val="100"/>
              </a:spcBef>
              <a:buFont typeface="Arial" panose="020B0604020202020204" pitchFamily="34" charset="0"/>
              <a:buChar char="•"/>
              <a:tabLst>
                <a:tab pos="184785" algn="l"/>
                <a:tab pos="185420" algn="l"/>
              </a:tabLst>
            </a:pPr>
            <a:r>
              <a:rPr lang="en-US" sz="1000" dirty="0">
                <a:latin typeface="Montserrat" panose="02000505000000020004" pitchFamily="2" charset="0"/>
              </a:rPr>
              <a:t>Return 50% of Cash at  Refinance in 24-36 Months.</a:t>
            </a:r>
          </a:p>
          <a:p>
            <a:pPr marL="183515" marR="5080" indent="-171450">
              <a:spcBef>
                <a:spcPts val="100"/>
              </a:spcBef>
              <a:buFont typeface="Arial" panose="020B0604020202020204" pitchFamily="34" charset="0"/>
              <a:buChar char="•"/>
              <a:tabLst>
                <a:tab pos="184785" algn="l"/>
                <a:tab pos="185420" algn="l"/>
              </a:tabLst>
            </a:pPr>
            <a:r>
              <a:rPr lang="en-US" sz="1000" dirty="0">
                <a:latin typeface="Montserrat" panose="02000505000000020004" pitchFamily="2" charset="0"/>
              </a:rPr>
              <a:t>75/25 JV Split Between  Capital and Operational  Partners, with 8% preferred  given quarterly starting month  12.</a:t>
            </a:r>
          </a:p>
        </p:txBody>
      </p:sp>
      <p:sp>
        <p:nvSpPr>
          <p:cNvPr id="123" name="object 100"/>
          <p:cNvSpPr txBox="1"/>
          <p:nvPr/>
        </p:nvSpPr>
        <p:spPr>
          <a:xfrm>
            <a:off x="9218276" y="3407962"/>
            <a:ext cx="1891664" cy="444352"/>
          </a:xfrm>
          <a:prstGeom prst="rect">
            <a:avLst/>
          </a:prstGeom>
        </p:spPr>
        <p:txBody>
          <a:bodyPr vert="horz" wrap="square" lIns="0" tIns="13335" rIns="0" bIns="0" rtlCol="0">
            <a:spAutoFit/>
          </a:bodyPr>
          <a:lstStyle/>
          <a:p>
            <a:pPr marL="12700">
              <a:lnSpc>
                <a:spcPct val="100000"/>
              </a:lnSpc>
              <a:spcBef>
                <a:spcPts val="105"/>
              </a:spcBef>
            </a:pPr>
            <a:r>
              <a:rPr sz="1400" b="1" dirty="0">
                <a:latin typeface="Montserrat" panose="02000505000000020004" pitchFamily="2" charset="0"/>
              </a:rPr>
              <a:t>TIMELINE AND RETURNS</a:t>
            </a:r>
          </a:p>
        </p:txBody>
      </p:sp>
      <p:sp>
        <p:nvSpPr>
          <p:cNvPr id="124" name="object 81"/>
          <p:cNvSpPr txBox="1"/>
          <p:nvPr/>
        </p:nvSpPr>
        <p:spPr>
          <a:xfrm>
            <a:off x="6363120" y="4005158"/>
            <a:ext cx="2206114" cy="1936428"/>
          </a:xfrm>
          <a:prstGeom prst="rect">
            <a:avLst/>
          </a:prstGeom>
        </p:spPr>
        <p:txBody>
          <a:bodyPr vert="horz" wrap="square" lIns="0" tIns="12700" rIns="0" bIns="0" rtlCol="0">
            <a:spAutoFit/>
          </a:bodyPr>
          <a:lstStyle/>
          <a:p>
            <a:pPr marL="183515" marR="5080" indent="-171450">
              <a:spcBef>
                <a:spcPts val="100"/>
              </a:spcBef>
              <a:buClr>
                <a:srgbClr val="BCB563"/>
              </a:buClr>
              <a:buFont typeface="Arial" panose="020B0604020202020204" pitchFamily="34" charset="0"/>
              <a:buChar char="•"/>
              <a:tabLst>
                <a:tab pos="184785" algn="l"/>
                <a:tab pos="185420" algn="l"/>
              </a:tabLst>
            </a:pPr>
            <a:r>
              <a:rPr sz="1000" dirty="0">
                <a:latin typeface="Montserrat" panose="02000505000000020004" pitchFamily="2" charset="0"/>
              </a:rPr>
              <a:t>New Professional Management  will be placed On Site during  Contract Phase for smooth  transition.</a:t>
            </a:r>
            <a:endParaRPr lang="en-US" sz="1000" dirty="0">
              <a:latin typeface="Montserrat" panose="02000505000000020004" pitchFamily="2" charset="0"/>
            </a:endParaRPr>
          </a:p>
          <a:p>
            <a:pPr marL="183515" marR="5080" indent="-171450">
              <a:spcBef>
                <a:spcPts val="100"/>
              </a:spcBef>
              <a:buClr>
                <a:srgbClr val="BCB563"/>
              </a:buClr>
              <a:buFont typeface="Arial" panose="020B0604020202020204" pitchFamily="34" charset="0"/>
              <a:buChar char="•"/>
              <a:tabLst>
                <a:tab pos="184785" algn="l"/>
                <a:tab pos="185420" algn="l"/>
              </a:tabLst>
            </a:pPr>
            <a:r>
              <a:rPr lang="en-US" sz="1000" dirty="0">
                <a:latin typeface="Montserrat" panose="02000505000000020004" pitchFamily="2" charset="0"/>
              </a:rPr>
              <a:t>Licensed contractors with  experience for future renovations.</a:t>
            </a:r>
          </a:p>
          <a:p>
            <a:pPr marL="183515" marR="5080" indent="-171450">
              <a:spcBef>
                <a:spcPts val="100"/>
              </a:spcBef>
              <a:buClr>
                <a:srgbClr val="BCB563"/>
              </a:buClr>
              <a:buFont typeface="Arial" panose="020B0604020202020204" pitchFamily="34" charset="0"/>
              <a:buChar char="•"/>
              <a:tabLst>
                <a:tab pos="184785" algn="l"/>
                <a:tab pos="185420" algn="l"/>
              </a:tabLst>
            </a:pPr>
            <a:r>
              <a:rPr lang="en-US" sz="1000" dirty="0">
                <a:latin typeface="Montserrat" panose="02000505000000020004" pitchFamily="2" charset="0"/>
              </a:rPr>
              <a:t>Experienced team with an  extensive track record.</a:t>
            </a:r>
          </a:p>
          <a:p>
            <a:pPr marL="171450" marR="5080" indent="-171450">
              <a:spcBef>
                <a:spcPts val="204"/>
              </a:spcBef>
              <a:buClr>
                <a:srgbClr val="BCB563"/>
              </a:buClr>
              <a:buFont typeface="Arial" panose="020B0604020202020204" pitchFamily="34" charset="0"/>
              <a:buChar char="•"/>
              <a:tabLst>
                <a:tab pos="172085" algn="l"/>
                <a:tab pos="172720" algn="l"/>
              </a:tabLst>
            </a:pPr>
            <a:r>
              <a:rPr lang="en-US" sz="1000" dirty="0">
                <a:latin typeface="Montserrat" panose="02000505000000020004" pitchFamily="2" charset="0"/>
              </a:rPr>
              <a:t>New On-</a:t>
            </a:r>
            <a:r>
              <a:rPr lang="en-US" sz="1000" dirty="0" err="1">
                <a:latin typeface="Montserrat" panose="02000505000000020004" pitchFamily="2" charset="0"/>
              </a:rPr>
              <a:t>Stie</a:t>
            </a:r>
            <a:r>
              <a:rPr lang="en-US" sz="1000" dirty="0">
                <a:latin typeface="Montserrat" panose="02000505000000020004" pitchFamily="2" charset="0"/>
              </a:rPr>
              <a:t> Leasing and</a:t>
            </a:r>
          </a:p>
          <a:p>
            <a:pPr marL="171450" marR="60960" indent="-171450">
              <a:spcBef>
                <a:spcPts val="105"/>
              </a:spcBef>
              <a:buFont typeface="Arial" panose="020B0604020202020204" pitchFamily="34" charset="0"/>
              <a:buChar char="•"/>
            </a:pPr>
            <a:r>
              <a:rPr lang="en-US" sz="1000" dirty="0">
                <a:latin typeface="Montserrat" panose="02000505000000020004" pitchFamily="2" charset="0"/>
              </a:rPr>
              <a:t>Maintenance Managers</a:t>
            </a:r>
          </a:p>
          <a:p>
            <a:pPr marL="183515" marR="5080" indent="-171450">
              <a:spcBef>
                <a:spcPts val="100"/>
              </a:spcBef>
              <a:buClr>
                <a:srgbClr val="BCB563"/>
              </a:buClr>
              <a:buFont typeface="Arial" panose="020B0604020202020204" pitchFamily="34" charset="0"/>
              <a:buChar char="•"/>
              <a:tabLst>
                <a:tab pos="184785" algn="l"/>
                <a:tab pos="185420" algn="l"/>
              </a:tabLst>
            </a:pPr>
            <a:endParaRPr lang="en-US" sz="1000" dirty="0">
              <a:latin typeface="Montserrat" panose="02000505000000020004" pitchFamily="2" charset="0"/>
            </a:endParaRPr>
          </a:p>
        </p:txBody>
      </p:sp>
      <p:sp>
        <p:nvSpPr>
          <p:cNvPr id="128" name="object 58"/>
          <p:cNvSpPr txBox="1"/>
          <p:nvPr/>
        </p:nvSpPr>
        <p:spPr>
          <a:xfrm>
            <a:off x="3653759" y="4005158"/>
            <a:ext cx="1790064" cy="1577355"/>
          </a:xfrm>
          <a:prstGeom prst="rect">
            <a:avLst/>
          </a:prstGeom>
        </p:spPr>
        <p:txBody>
          <a:bodyPr vert="horz" wrap="square" lIns="0" tIns="12700" rIns="0" bIns="0" rtlCol="0">
            <a:spAutoFit/>
          </a:bodyPr>
          <a:lstStyle/>
          <a:p>
            <a:pPr marL="183515" marR="5080" indent="-171450">
              <a:spcBef>
                <a:spcPts val="100"/>
              </a:spcBef>
              <a:buClr>
                <a:srgbClr val="BCB563"/>
              </a:buClr>
              <a:buFont typeface="Arial" panose="020B0604020202020204" pitchFamily="34" charset="0"/>
              <a:buChar char="•"/>
              <a:tabLst>
                <a:tab pos="184785" algn="l"/>
                <a:tab pos="185420" algn="l"/>
              </a:tabLst>
            </a:pPr>
            <a:r>
              <a:rPr sz="1000" dirty="0">
                <a:latin typeface="Montserrat" panose="02000505000000020004" pitchFamily="2" charset="0"/>
              </a:rPr>
              <a:t>Attractive Purchase Price at  2.1m at $75,000.00 per unit.</a:t>
            </a:r>
            <a:endParaRPr lang="en-US" sz="1000" dirty="0">
              <a:latin typeface="Montserrat" panose="02000505000000020004" pitchFamily="2" charset="0"/>
            </a:endParaRPr>
          </a:p>
          <a:p>
            <a:pPr marL="183515" marR="5080" indent="-171450">
              <a:spcBef>
                <a:spcPts val="100"/>
              </a:spcBef>
              <a:buClr>
                <a:srgbClr val="BCB563"/>
              </a:buClr>
              <a:buFont typeface="Arial" panose="020B0604020202020204" pitchFamily="34" charset="0"/>
              <a:buChar char="•"/>
              <a:tabLst>
                <a:tab pos="184785" algn="l"/>
                <a:tab pos="185420" algn="l"/>
              </a:tabLst>
            </a:pPr>
            <a:r>
              <a:rPr lang="en-US" sz="1000" dirty="0">
                <a:latin typeface="Montserrat" panose="02000505000000020004" pitchFamily="2" charset="0"/>
              </a:rPr>
              <a:t>Huge Opportunity with $208K  Investment for Forced  Appreciation to increase value  to $2.08m.</a:t>
            </a:r>
          </a:p>
          <a:p>
            <a:pPr marL="183515" marR="5080" indent="-171450">
              <a:spcBef>
                <a:spcPts val="100"/>
              </a:spcBef>
              <a:buClr>
                <a:srgbClr val="BCB563"/>
              </a:buClr>
              <a:buFont typeface="Arial" panose="020B0604020202020204" pitchFamily="34" charset="0"/>
              <a:buChar char="•"/>
              <a:tabLst>
                <a:tab pos="184785" algn="l"/>
                <a:tab pos="185420" algn="l"/>
              </a:tabLst>
            </a:pPr>
            <a:r>
              <a:rPr lang="en-US" sz="1000" dirty="0">
                <a:latin typeface="Montserrat" panose="02000505000000020004" pitchFamily="2" charset="0"/>
              </a:rPr>
              <a:t>26 Units needing cosmetic  rehab.</a:t>
            </a:r>
          </a:p>
        </p:txBody>
      </p:sp>
      <p:sp>
        <p:nvSpPr>
          <p:cNvPr id="131" name="object 74"/>
          <p:cNvSpPr txBox="1"/>
          <p:nvPr/>
        </p:nvSpPr>
        <p:spPr>
          <a:xfrm>
            <a:off x="6363120" y="3383021"/>
            <a:ext cx="1511872" cy="228909"/>
          </a:xfrm>
          <a:prstGeom prst="rect">
            <a:avLst/>
          </a:prstGeom>
        </p:spPr>
        <p:txBody>
          <a:bodyPr vert="horz" wrap="square" lIns="0" tIns="13335" rIns="0" bIns="0" rtlCol="0">
            <a:spAutoFit/>
          </a:bodyPr>
          <a:lstStyle/>
          <a:p>
            <a:pPr marL="12700">
              <a:lnSpc>
                <a:spcPct val="100000"/>
              </a:lnSpc>
              <a:spcBef>
                <a:spcPts val="105"/>
              </a:spcBef>
            </a:pPr>
            <a:r>
              <a:rPr sz="1400" b="1" dirty="0">
                <a:latin typeface="Montserrat" panose="02000505000000020004" pitchFamily="2" charset="0"/>
              </a:rPr>
              <a:t>MANAGEMENT</a:t>
            </a:r>
          </a:p>
        </p:txBody>
      </p:sp>
      <p:sp>
        <p:nvSpPr>
          <p:cNvPr id="132" name="object 127"/>
          <p:cNvSpPr txBox="1"/>
          <p:nvPr/>
        </p:nvSpPr>
        <p:spPr>
          <a:xfrm>
            <a:off x="3594556" y="3402191"/>
            <a:ext cx="1425280" cy="455894"/>
          </a:xfrm>
          <a:prstGeom prst="rect">
            <a:avLst/>
          </a:prstGeom>
        </p:spPr>
        <p:txBody>
          <a:bodyPr vert="horz" wrap="square" lIns="0" tIns="12065" rIns="0" bIns="0" rtlCol="0">
            <a:spAutoFit/>
          </a:bodyPr>
          <a:lstStyle/>
          <a:p>
            <a:pPr>
              <a:lnSpc>
                <a:spcPct val="100000"/>
              </a:lnSpc>
              <a:spcBef>
                <a:spcPts val="95"/>
              </a:spcBef>
            </a:pPr>
            <a:r>
              <a:rPr sz="1400" b="1" dirty="0">
                <a:latin typeface="Montserrat" panose="02000505000000020004" pitchFamily="2" charset="0"/>
              </a:rPr>
              <a:t>VALUE ADD</a:t>
            </a:r>
            <a:endParaRPr lang="en-US" sz="1400" b="1" dirty="0">
              <a:latin typeface="Montserrat" panose="02000505000000020004" pitchFamily="2" charset="0"/>
            </a:endParaRPr>
          </a:p>
          <a:p>
            <a:pPr>
              <a:lnSpc>
                <a:spcPct val="100000"/>
              </a:lnSpc>
              <a:spcBef>
                <a:spcPts val="95"/>
              </a:spcBef>
            </a:pPr>
            <a:r>
              <a:rPr sz="1400" b="1" dirty="0">
                <a:latin typeface="Montserrat" panose="02000505000000020004" pitchFamily="2" charset="0"/>
              </a:rPr>
              <a:t>OPPORTUNITY</a:t>
            </a:r>
          </a:p>
        </p:txBody>
      </p:sp>
      <p:sp>
        <p:nvSpPr>
          <p:cNvPr id="3" name="Rectangle 2"/>
          <p:cNvSpPr/>
          <p:nvPr/>
        </p:nvSpPr>
        <p:spPr>
          <a:xfrm>
            <a:off x="1062245" y="943870"/>
            <a:ext cx="5429050" cy="646331"/>
          </a:xfrm>
          <a:prstGeom prst="rect">
            <a:avLst/>
          </a:prstGeom>
        </p:spPr>
        <p:txBody>
          <a:bodyPr wrap="none">
            <a:spAutoFit/>
          </a:bodyPr>
          <a:lstStyle/>
          <a:p>
            <a:r>
              <a:rPr lang="en-US" sz="3600" b="1" spc="-5" dirty="0">
                <a:solidFill>
                  <a:schemeClr val="bg1"/>
                </a:solidFill>
                <a:latin typeface="Montserrat" panose="02000505000000020004" pitchFamily="2" charset="0"/>
              </a:rPr>
              <a:t>EXECUTIVE</a:t>
            </a:r>
            <a:r>
              <a:rPr lang="en-US" sz="3600" b="1" spc="-60" dirty="0">
                <a:solidFill>
                  <a:schemeClr val="bg1"/>
                </a:solidFill>
                <a:latin typeface="Montserrat" panose="02000505000000020004" pitchFamily="2" charset="0"/>
              </a:rPr>
              <a:t> </a:t>
            </a:r>
            <a:r>
              <a:rPr lang="en-US" sz="3600" b="1" spc="-50" dirty="0">
                <a:solidFill>
                  <a:schemeClr val="bg1"/>
                </a:solidFill>
                <a:latin typeface="Montserrat" panose="02000505000000020004" pitchFamily="2" charset="0"/>
              </a:rPr>
              <a:t>SUMMARY</a:t>
            </a:r>
            <a:endParaRPr lang="en-US" sz="3600" b="1" dirty="0">
              <a:solidFill>
                <a:schemeClr val="bg1"/>
              </a:solidFill>
              <a:latin typeface="Montserrat" panose="02000505000000020004" pitchFamily="2" charset="0"/>
            </a:endParaRPr>
          </a:p>
        </p:txBody>
      </p:sp>
      <p:pic>
        <p:nvPicPr>
          <p:cNvPr id="22" name="object 128"/>
          <p:cNvPicPr/>
          <p:nvPr/>
        </p:nvPicPr>
        <p:blipFill>
          <a:blip r:embed="rId2" cstate="print">
            <a:duotone>
              <a:prstClr val="black"/>
              <a:schemeClr val="accent3">
                <a:tint val="45000"/>
                <a:satMod val="400000"/>
              </a:schemeClr>
            </a:duotone>
          </a:blip>
          <a:stretch>
            <a:fillRect/>
          </a:stretch>
        </p:blipFill>
        <p:spPr>
          <a:xfrm>
            <a:off x="971892" y="2298954"/>
            <a:ext cx="687324" cy="685800"/>
          </a:xfrm>
          <a:prstGeom prst="rect">
            <a:avLst/>
          </a:prstGeom>
        </p:spPr>
      </p:pic>
      <p:pic>
        <p:nvPicPr>
          <p:cNvPr id="23" name="object 129"/>
          <p:cNvPicPr/>
          <p:nvPr/>
        </p:nvPicPr>
        <p:blipFill>
          <a:blip r:embed="rId3" cstate="print">
            <a:duotone>
              <a:prstClr val="black"/>
              <a:schemeClr val="accent3">
                <a:tint val="45000"/>
                <a:satMod val="400000"/>
              </a:schemeClr>
            </a:duotone>
          </a:blip>
          <a:stretch>
            <a:fillRect/>
          </a:stretch>
        </p:blipFill>
        <p:spPr>
          <a:xfrm>
            <a:off x="9229220" y="2359269"/>
            <a:ext cx="687324" cy="687324"/>
          </a:xfrm>
          <a:prstGeom prst="rect">
            <a:avLst/>
          </a:prstGeom>
        </p:spPr>
      </p:pic>
      <p:pic>
        <p:nvPicPr>
          <p:cNvPr id="25" name="object 130"/>
          <p:cNvPicPr/>
          <p:nvPr/>
        </p:nvPicPr>
        <p:blipFill>
          <a:blip r:embed="rId4" cstate="print">
            <a:lum bright="70000" contrast="-70000"/>
          </a:blip>
          <a:stretch>
            <a:fillRect/>
          </a:stretch>
        </p:blipFill>
        <p:spPr>
          <a:xfrm>
            <a:off x="3594556" y="2447987"/>
            <a:ext cx="536448" cy="536448"/>
          </a:xfrm>
          <a:prstGeom prst="rect">
            <a:avLst/>
          </a:prstGeom>
        </p:spPr>
      </p:pic>
      <p:pic>
        <p:nvPicPr>
          <p:cNvPr id="29" name="object 133"/>
          <p:cNvPicPr/>
          <p:nvPr/>
        </p:nvPicPr>
        <p:blipFill>
          <a:blip r:embed="rId5" cstate="print">
            <a:duotone>
              <a:prstClr val="black"/>
              <a:schemeClr val="accent3">
                <a:tint val="45000"/>
                <a:satMod val="400000"/>
              </a:schemeClr>
            </a:duotone>
          </a:blip>
          <a:stretch>
            <a:fillRect/>
          </a:stretch>
        </p:blipFill>
        <p:spPr>
          <a:xfrm>
            <a:off x="6363120" y="2359269"/>
            <a:ext cx="633984" cy="633984"/>
          </a:xfrm>
          <a:prstGeom prst="rect">
            <a:avLst/>
          </a:prstGeom>
        </p:spPr>
      </p:pic>
    </p:spTree>
    <p:extLst>
      <p:ext uri="{BB962C8B-B14F-4D97-AF65-F5344CB8AC3E}">
        <p14:creationId xmlns:p14="http://schemas.microsoft.com/office/powerpoint/2010/main" val="542714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g object 17"/>
          <p:cNvPicPr>
            <a:picLocks noGrp="1"/>
          </p:cNvPicPr>
          <p:nvPr>
            <p:ph type="pic" sz="quarter" idx="10"/>
          </p:nvPr>
        </p:nvPicPr>
        <p:blipFill>
          <a:blip r:embed="rId3" cstate="print"/>
          <a:srcRect l="590" r="590"/>
          <a:stretch>
            <a:fillRect/>
          </a:stretch>
        </p:blipFill>
        <p:spPr>
          <a:prstGeom prst="rect">
            <a:avLst/>
          </a:prstGeom>
        </p:spPr>
      </p:pic>
      <p:sp>
        <p:nvSpPr>
          <p:cNvPr id="16" name="Rectangle 15"/>
          <p:cNvSpPr/>
          <p:nvPr/>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sp>
        <p:nvSpPr>
          <p:cNvPr id="6" name="Snip Single Corner Rectangle 5"/>
          <p:cNvSpPr/>
          <p:nvPr/>
        </p:nvSpPr>
        <p:spPr>
          <a:xfrm>
            <a:off x="2570926" y="1377298"/>
            <a:ext cx="7050150" cy="4168718"/>
          </a:xfrm>
          <a:prstGeom prst="snip1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1600" dirty="0">
              <a:latin typeface="Montserrat" charset="0"/>
            </a:endParaRPr>
          </a:p>
        </p:txBody>
      </p:sp>
      <p:sp>
        <p:nvSpPr>
          <p:cNvPr id="7" name="TextBox 6"/>
          <p:cNvSpPr txBox="1"/>
          <p:nvPr/>
        </p:nvSpPr>
        <p:spPr>
          <a:xfrm>
            <a:off x="3155931" y="2530633"/>
            <a:ext cx="5880136" cy="1862048"/>
          </a:xfrm>
          <a:prstGeom prst="rect">
            <a:avLst/>
          </a:prstGeom>
          <a:noFill/>
        </p:spPr>
        <p:txBody>
          <a:bodyPr wrap="none" rtlCol="0">
            <a:spAutoFit/>
          </a:bodyPr>
          <a:lstStyle/>
          <a:p>
            <a:pPr algn="ctr"/>
            <a:r>
              <a:rPr lang="en-US" sz="5750" b="1" spc="1500" dirty="0">
                <a:solidFill>
                  <a:schemeClr val="bg1"/>
                </a:solidFill>
                <a:latin typeface="Montserrat" charset="0"/>
                <a:ea typeface="Montserrat" charset="0"/>
                <a:cs typeface="Montserrat" charset="0"/>
              </a:rPr>
              <a:t>PROJECT</a:t>
            </a:r>
          </a:p>
          <a:p>
            <a:pPr algn="ctr"/>
            <a:r>
              <a:rPr lang="en-US" sz="5750" b="1" spc="1500" dirty="0">
                <a:solidFill>
                  <a:schemeClr val="bg1"/>
                </a:solidFill>
                <a:latin typeface="Montserrat" charset="0"/>
                <a:ea typeface="Montserrat" charset="0"/>
                <a:cs typeface="Montserrat" charset="0"/>
              </a:rPr>
              <a:t>OVERVIEW</a:t>
            </a: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4277140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6"/>
          <p:cNvGraphicFramePr>
            <a:graphicFrameLocks noGrp="1"/>
          </p:cNvGraphicFramePr>
          <p:nvPr>
            <p:extLst>
              <p:ext uri="{D42A27DB-BD31-4B8C-83A1-F6EECF244321}">
                <p14:modId xmlns:p14="http://schemas.microsoft.com/office/powerpoint/2010/main" val="3810655506"/>
              </p:ext>
            </p:extLst>
          </p:nvPr>
        </p:nvGraphicFramePr>
        <p:xfrm>
          <a:off x="363366" y="2475773"/>
          <a:ext cx="5330430" cy="3471670"/>
        </p:xfrm>
        <a:graphic>
          <a:graphicData uri="http://schemas.openxmlformats.org/drawingml/2006/table">
            <a:tbl>
              <a:tblPr firstRow="1" bandRow="1">
                <a:tableStyleId>{C083E6E3-FA7D-4D7B-A595-EF9225AFEA82}</a:tableStyleId>
              </a:tblPr>
              <a:tblGrid>
                <a:gridCol w="970752">
                  <a:extLst>
                    <a:ext uri="{9D8B030D-6E8A-4147-A177-3AD203B41FA5}">
                      <a16:colId xmlns:a16="http://schemas.microsoft.com/office/drawing/2014/main" val="1903502200"/>
                    </a:ext>
                  </a:extLst>
                </a:gridCol>
                <a:gridCol w="2903407">
                  <a:extLst>
                    <a:ext uri="{9D8B030D-6E8A-4147-A177-3AD203B41FA5}">
                      <a16:colId xmlns:a16="http://schemas.microsoft.com/office/drawing/2014/main" val="3829391257"/>
                    </a:ext>
                  </a:extLst>
                </a:gridCol>
                <a:gridCol w="1456271">
                  <a:extLst>
                    <a:ext uri="{9D8B030D-6E8A-4147-A177-3AD203B41FA5}">
                      <a16:colId xmlns:a16="http://schemas.microsoft.com/office/drawing/2014/main" val="956583197"/>
                    </a:ext>
                  </a:extLst>
                </a:gridCol>
              </a:tblGrid>
              <a:tr h="745133">
                <a:tc>
                  <a:txBody>
                    <a:bodyPr/>
                    <a:lstStyle/>
                    <a:p>
                      <a:endParaRPr lang="en-US" sz="1400" b="0" dirty="0">
                        <a:latin typeface="Montserrat" panose="02000505000000020004" pitchFamily="2"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spc="-10" dirty="0">
                          <a:latin typeface="Montserrat" panose="02000505000000020004" pitchFamily="2" charset="0"/>
                        </a:rPr>
                        <a:t>Purchase</a:t>
                      </a:r>
                      <a:r>
                        <a:rPr lang="en-US" sz="1400" b="0" spc="-45" dirty="0">
                          <a:latin typeface="Montserrat" panose="02000505000000020004" pitchFamily="2" charset="0"/>
                        </a:rPr>
                        <a:t> </a:t>
                      </a:r>
                      <a:r>
                        <a:rPr lang="en-US" sz="1400" b="0" dirty="0">
                          <a:latin typeface="Montserrat" panose="02000505000000020004" pitchFamily="2" charset="0"/>
                        </a:rPr>
                        <a:t>Price</a:t>
                      </a:r>
                      <a:endParaRPr lang="en-US" sz="1400" b="0" dirty="0">
                        <a:latin typeface="Montserrat" panose="02000505000000020004" pitchFamily="2" charset="0"/>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spc="25" dirty="0">
                          <a:latin typeface="Montserrat" panose="02000505000000020004" pitchFamily="2" charset="0"/>
                        </a:rPr>
                        <a:t>$</a:t>
                      </a:r>
                      <a:r>
                        <a:rPr lang="en-US" sz="1400" b="0" dirty="0">
                          <a:latin typeface="Montserrat" panose="02000505000000020004" pitchFamily="2" charset="0"/>
                        </a:rPr>
                        <a:t>2,100,0</a:t>
                      </a:r>
                      <a:r>
                        <a:rPr lang="en-US" sz="1400" b="0" spc="-10" dirty="0">
                          <a:latin typeface="Montserrat" panose="02000505000000020004" pitchFamily="2" charset="0"/>
                        </a:rPr>
                        <a:t>0</a:t>
                      </a:r>
                      <a:r>
                        <a:rPr lang="en-US" sz="1400" b="0" spc="-75" dirty="0">
                          <a:latin typeface="Montserrat" panose="02000505000000020004" pitchFamily="2" charset="0"/>
                        </a:rPr>
                        <a:t>0</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20128053"/>
                  </a:ext>
                </a:extLst>
              </a:tr>
              <a:tr h="613584">
                <a:tc>
                  <a:txBody>
                    <a:bodyPr/>
                    <a:lstStyle/>
                    <a:p>
                      <a:endParaRPr lang="en-US" sz="1400" b="0">
                        <a:latin typeface="Montserrat" panose="02000505000000020004" pitchFamily="2"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spc="-5" dirty="0">
                          <a:latin typeface="Montserrat" panose="02000505000000020004" pitchFamily="2" charset="0"/>
                        </a:rPr>
                        <a:t>Capital</a:t>
                      </a:r>
                      <a:r>
                        <a:rPr lang="en-US" sz="1400" b="0" spc="-20" dirty="0">
                          <a:latin typeface="Montserrat" panose="02000505000000020004" pitchFamily="2" charset="0"/>
                        </a:rPr>
                        <a:t> </a:t>
                      </a:r>
                      <a:r>
                        <a:rPr lang="en-US" sz="1400" b="0" spc="-5" dirty="0">
                          <a:latin typeface="Montserrat" panose="02000505000000020004" pitchFamily="2" charset="0"/>
                        </a:rPr>
                        <a:t>Improvement</a:t>
                      </a:r>
                      <a:r>
                        <a:rPr lang="en-US" sz="1400" b="0" spc="-15" dirty="0">
                          <a:latin typeface="Montserrat" panose="02000505000000020004" pitchFamily="2" charset="0"/>
                        </a:rPr>
                        <a:t> </a:t>
                      </a:r>
                      <a:r>
                        <a:rPr lang="en-US" sz="1400" b="0" spc="-5" dirty="0">
                          <a:latin typeface="Montserrat" panose="02000505000000020004" pitchFamily="2" charset="0"/>
                        </a:rPr>
                        <a:t>Budget</a:t>
                      </a:r>
                      <a:endParaRPr lang="en-US" sz="1400" b="0" dirty="0">
                        <a:latin typeface="Montserrat" panose="02000505000000020004" pitchFamily="2" charset="0"/>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spc="25" dirty="0">
                          <a:latin typeface="Montserrat" panose="02000505000000020004" pitchFamily="2" charset="0"/>
                        </a:rPr>
                        <a:t>$</a:t>
                      </a:r>
                      <a:r>
                        <a:rPr lang="en-US" sz="1400" b="0" spc="-75" dirty="0">
                          <a:latin typeface="Montserrat" panose="02000505000000020004" pitchFamily="2" charset="0"/>
                        </a:rPr>
                        <a:t>20</a:t>
                      </a:r>
                      <a:r>
                        <a:rPr lang="en-US" sz="1400" b="0" spc="-70" dirty="0">
                          <a:latin typeface="Montserrat" panose="02000505000000020004" pitchFamily="2" charset="0"/>
                        </a:rPr>
                        <a:t>8</a:t>
                      </a:r>
                      <a:r>
                        <a:rPr lang="en-US" sz="1400" b="0" dirty="0">
                          <a:latin typeface="Montserrat" panose="02000505000000020004" pitchFamily="2" charset="0"/>
                        </a:rPr>
                        <a:t>,000</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1852563306"/>
                  </a:ext>
                </a:extLst>
              </a:tr>
              <a:tr h="748367">
                <a:tc>
                  <a:txBody>
                    <a:bodyPr/>
                    <a:lstStyle/>
                    <a:p>
                      <a:endParaRPr lang="en-US" sz="1400" b="0">
                        <a:latin typeface="Montserrat" panose="02000505000000020004" pitchFamily="2"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spc="-35" dirty="0">
                          <a:latin typeface="Montserrat" panose="02000505000000020004" pitchFamily="2" charset="0"/>
                        </a:rPr>
                        <a:t>Total</a:t>
                      </a:r>
                      <a:r>
                        <a:rPr lang="en-US" sz="1400" b="0" spc="-20" dirty="0">
                          <a:latin typeface="Montserrat" panose="02000505000000020004" pitchFamily="2" charset="0"/>
                        </a:rPr>
                        <a:t> </a:t>
                      </a:r>
                      <a:r>
                        <a:rPr lang="en-US" sz="1400" b="0" spc="-5" dirty="0">
                          <a:latin typeface="Montserrat" panose="02000505000000020004" pitchFamily="2" charset="0"/>
                        </a:rPr>
                        <a:t>Equity</a:t>
                      </a:r>
                      <a:r>
                        <a:rPr lang="en-US" sz="1400" b="0" spc="-15" dirty="0">
                          <a:latin typeface="Montserrat" panose="02000505000000020004" pitchFamily="2" charset="0"/>
                        </a:rPr>
                        <a:t> </a:t>
                      </a:r>
                      <a:r>
                        <a:rPr lang="en-US" sz="1400" b="0" spc="-10" dirty="0">
                          <a:latin typeface="Montserrat" panose="02000505000000020004" pitchFamily="2" charset="0"/>
                        </a:rPr>
                        <a:t>Required</a:t>
                      </a:r>
                      <a:endParaRPr lang="en-US" sz="1400" b="0" dirty="0">
                        <a:latin typeface="Montserrat" panose="02000505000000020004"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0" spc="-5" dirty="0">
                          <a:latin typeface="Montserrat" panose="02000505000000020004" pitchFamily="2" charset="0"/>
                        </a:rPr>
                        <a:t>(Down</a:t>
                      </a:r>
                      <a:r>
                        <a:rPr lang="en-US" sz="1050" b="0" spc="-25" dirty="0">
                          <a:latin typeface="Montserrat" panose="02000505000000020004" pitchFamily="2" charset="0"/>
                        </a:rPr>
                        <a:t> </a:t>
                      </a:r>
                      <a:r>
                        <a:rPr lang="en-US" sz="1050" b="0" spc="-5" dirty="0">
                          <a:latin typeface="Montserrat" panose="02000505000000020004" pitchFamily="2" charset="0"/>
                        </a:rPr>
                        <a:t>Payment,</a:t>
                      </a:r>
                      <a:r>
                        <a:rPr lang="en-US" sz="1050" b="0" spc="30" dirty="0">
                          <a:latin typeface="Montserrat" panose="02000505000000020004" pitchFamily="2" charset="0"/>
                        </a:rPr>
                        <a:t> </a:t>
                      </a:r>
                      <a:r>
                        <a:rPr lang="en-US" sz="1050" b="0" spc="-5" dirty="0">
                          <a:latin typeface="Montserrat" panose="02000505000000020004" pitchFamily="2" charset="0"/>
                        </a:rPr>
                        <a:t>Closing,</a:t>
                      </a:r>
                      <a:r>
                        <a:rPr lang="en-US" sz="1050" b="0" spc="-15" dirty="0">
                          <a:latin typeface="Montserrat" panose="02000505000000020004" pitchFamily="2" charset="0"/>
                        </a:rPr>
                        <a:t> </a:t>
                      </a:r>
                      <a:r>
                        <a:rPr lang="en-US" sz="1050" b="0" spc="-5" dirty="0">
                          <a:latin typeface="Montserrat" panose="02000505000000020004" pitchFamily="2" charset="0"/>
                        </a:rPr>
                        <a:t>Fees,</a:t>
                      </a:r>
                      <a:r>
                        <a:rPr lang="en-US" sz="1050" b="0" spc="40" dirty="0">
                          <a:latin typeface="Montserrat" panose="02000505000000020004" pitchFamily="2" charset="0"/>
                        </a:rPr>
                        <a:t> </a:t>
                      </a:r>
                      <a:r>
                        <a:rPr lang="en-US" sz="1050" b="0" spc="-5" dirty="0">
                          <a:latin typeface="Montserrat" panose="02000505000000020004" pitchFamily="2" charset="0"/>
                        </a:rPr>
                        <a:t>Renovations)</a:t>
                      </a:r>
                      <a:endParaRPr lang="en-US" sz="1050" b="0" dirty="0">
                        <a:latin typeface="Montserrat" panose="02000505000000020004" pitchFamily="2" charset="0"/>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spc="-35" dirty="0">
                          <a:latin typeface="Montserrat" panose="02000505000000020004" pitchFamily="2" charset="0"/>
                        </a:rPr>
                        <a:t>973,812</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3294452893"/>
                  </a:ext>
                </a:extLst>
              </a:tr>
              <a:tr h="682293">
                <a:tc>
                  <a:txBody>
                    <a:bodyPr/>
                    <a:lstStyle/>
                    <a:p>
                      <a:endParaRPr lang="en-US" sz="1400" b="0">
                        <a:latin typeface="Montserrat" panose="02000505000000020004" pitchFamily="2" charset="0"/>
                      </a:endParaRPr>
                    </a:p>
                  </a:txBody>
                  <a:tcPr anchor="ctr"/>
                </a:tc>
                <a:tc>
                  <a:txBody>
                    <a:bodyPr/>
                    <a:lstStyle/>
                    <a:p>
                      <a:pPr marL="12700">
                        <a:lnSpc>
                          <a:spcPct val="100000"/>
                        </a:lnSpc>
                        <a:spcBef>
                          <a:spcPts val="995"/>
                        </a:spcBef>
                      </a:pPr>
                      <a:r>
                        <a:rPr lang="en-US" sz="1400" b="0" spc="-5" dirty="0">
                          <a:latin typeface="Montserrat" panose="02000505000000020004" pitchFamily="2" charset="0"/>
                        </a:rPr>
                        <a:t>Equity Returned </a:t>
                      </a:r>
                      <a:r>
                        <a:rPr lang="en-US" sz="1400" b="0" dirty="0">
                          <a:latin typeface="Montserrat" panose="02000505000000020004" pitchFamily="2" charset="0"/>
                        </a:rPr>
                        <a:t>at</a:t>
                      </a:r>
                      <a:r>
                        <a:rPr lang="en-US" sz="1400" b="0" spc="-5" dirty="0">
                          <a:latin typeface="Montserrat" panose="02000505000000020004" pitchFamily="2" charset="0"/>
                        </a:rPr>
                        <a:t> Refinance</a:t>
                      </a:r>
                      <a:br>
                        <a:rPr lang="en-US" sz="1400" b="0" spc="0" dirty="0">
                          <a:latin typeface="Montserrat" panose="02000505000000020004" pitchFamily="2" charset="0"/>
                        </a:rPr>
                      </a:br>
                      <a:r>
                        <a:rPr lang="en-US" sz="1050" b="0" spc="-5" dirty="0">
                          <a:latin typeface="Montserrat" panose="02000505000000020004" pitchFamily="2" charset="0"/>
                        </a:rPr>
                        <a:t>(expected</a:t>
                      </a:r>
                      <a:r>
                        <a:rPr lang="en-US" sz="1050" b="0" spc="5" dirty="0">
                          <a:latin typeface="Montserrat" panose="02000505000000020004" pitchFamily="2" charset="0"/>
                        </a:rPr>
                        <a:t> </a:t>
                      </a:r>
                      <a:r>
                        <a:rPr lang="en-US" sz="1050" b="0" dirty="0">
                          <a:latin typeface="Montserrat" panose="02000505000000020004" pitchFamily="2" charset="0"/>
                        </a:rPr>
                        <a:t>in</a:t>
                      </a:r>
                      <a:r>
                        <a:rPr lang="en-US" sz="1050" b="0" spc="-15" dirty="0">
                          <a:latin typeface="Montserrat" panose="02000505000000020004" pitchFamily="2" charset="0"/>
                        </a:rPr>
                        <a:t> </a:t>
                      </a:r>
                      <a:r>
                        <a:rPr lang="en-US" sz="1050" b="0" dirty="0">
                          <a:latin typeface="Montserrat" panose="02000505000000020004" pitchFamily="2" charset="0"/>
                        </a:rPr>
                        <a:t>24-36</a:t>
                      </a:r>
                      <a:r>
                        <a:rPr lang="en-US" sz="1050" b="0" spc="-15" dirty="0">
                          <a:latin typeface="Montserrat" panose="02000505000000020004" pitchFamily="2" charset="0"/>
                        </a:rPr>
                        <a:t> </a:t>
                      </a:r>
                      <a:r>
                        <a:rPr lang="en-US" sz="1050" b="0" spc="-5" dirty="0">
                          <a:latin typeface="Montserrat" panose="02000505000000020004" pitchFamily="2" charset="0"/>
                        </a:rPr>
                        <a:t>months)</a:t>
                      </a:r>
                      <a:endParaRPr lang="en-US" sz="1050" b="0" dirty="0">
                        <a:latin typeface="Montserrat" panose="02000505000000020004" pitchFamily="2" charset="0"/>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spc="-80" dirty="0">
                          <a:latin typeface="Montserrat" panose="02000505000000020004" pitchFamily="2" charset="0"/>
                        </a:rPr>
                        <a:t>50%</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400901489"/>
                  </a:ext>
                </a:extLst>
              </a:tr>
              <a:tr h="682293">
                <a:tc>
                  <a:txBody>
                    <a:bodyPr/>
                    <a:lstStyle/>
                    <a:p>
                      <a:endParaRPr lang="en-US" sz="1400" b="0">
                        <a:latin typeface="Montserrat" panose="02000505000000020004" pitchFamily="2" charset="0"/>
                      </a:endParaRPr>
                    </a:p>
                  </a:txBody>
                  <a:tcPr anchor="ctr"/>
                </a:tc>
                <a:tc>
                  <a:txBody>
                    <a:bodyPr/>
                    <a:lstStyle/>
                    <a:p>
                      <a:pPr marL="12700">
                        <a:lnSpc>
                          <a:spcPct val="100000"/>
                        </a:lnSpc>
                        <a:spcBef>
                          <a:spcPts val="1000"/>
                        </a:spcBef>
                      </a:pPr>
                      <a:r>
                        <a:rPr lang="en-US" sz="1400" b="0" spc="-5" dirty="0">
                          <a:latin typeface="Montserrat" panose="02000505000000020004" pitchFamily="2" charset="0"/>
                        </a:rPr>
                        <a:t>Estimated</a:t>
                      </a:r>
                      <a:r>
                        <a:rPr lang="en-US" sz="1400" b="0" spc="-15" dirty="0">
                          <a:latin typeface="Montserrat" panose="02000505000000020004" pitchFamily="2" charset="0"/>
                        </a:rPr>
                        <a:t> </a:t>
                      </a:r>
                      <a:r>
                        <a:rPr lang="en-US" sz="1400" b="0" dirty="0">
                          <a:latin typeface="Montserrat" panose="02000505000000020004" pitchFamily="2" charset="0"/>
                        </a:rPr>
                        <a:t>Hold</a:t>
                      </a:r>
                      <a:r>
                        <a:rPr lang="en-US" sz="1400" b="0" spc="-30" dirty="0">
                          <a:latin typeface="Montserrat" panose="02000505000000020004" pitchFamily="2" charset="0"/>
                        </a:rPr>
                        <a:t> </a:t>
                      </a:r>
                      <a:r>
                        <a:rPr lang="en-US" sz="1400" b="0" dirty="0">
                          <a:latin typeface="Montserrat" panose="02000505000000020004" pitchFamily="2" charset="0"/>
                        </a:rPr>
                        <a:t>Period</a:t>
                      </a:r>
                      <a:br>
                        <a:rPr lang="en-US" sz="1400" b="0" dirty="0">
                          <a:latin typeface="Montserrat" panose="02000505000000020004" pitchFamily="2" charset="0"/>
                        </a:rPr>
                      </a:br>
                      <a:r>
                        <a:rPr lang="en-US" sz="1050" b="0" spc="-5" dirty="0">
                          <a:latin typeface="Montserrat" panose="02000505000000020004" pitchFamily="2" charset="0"/>
                        </a:rPr>
                        <a:t>(Depending</a:t>
                      </a:r>
                      <a:r>
                        <a:rPr lang="en-US" sz="1050" b="0" spc="-30" dirty="0">
                          <a:latin typeface="Montserrat" panose="02000505000000020004" pitchFamily="2" charset="0"/>
                        </a:rPr>
                        <a:t> </a:t>
                      </a:r>
                      <a:r>
                        <a:rPr lang="en-US" sz="1050" b="0" spc="-5" dirty="0">
                          <a:latin typeface="Montserrat" panose="02000505000000020004" pitchFamily="2" charset="0"/>
                        </a:rPr>
                        <a:t>on</a:t>
                      </a:r>
                      <a:r>
                        <a:rPr lang="en-US" sz="1050" b="0" spc="-20" dirty="0">
                          <a:latin typeface="Montserrat" panose="02000505000000020004" pitchFamily="2" charset="0"/>
                        </a:rPr>
                        <a:t> </a:t>
                      </a:r>
                      <a:r>
                        <a:rPr lang="en-US" sz="1050" b="0" spc="-5" dirty="0">
                          <a:latin typeface="Montserrat" panose="02000505000000020004" pitchFamily="2" charset="0"/>
                        </a:rPr>
                        <a:t>Market</a:t>
                      </a:r>
                      <a:r>
                        <a:rPr lang="en-US" sz="1050" b="0" spc="5" dirty="0">
                          <a:latin typeface="Montserrat" panose="02000505000000020004" pitchFamily="2" charset="0"/>
                        </a:rPr>
                        <a:t> </a:t>
                      </a:r>
                      <a:r>
                        <a:rPr lang="en-US" sz="1050" b="0" dirty="0">
                          <a:latin typeface="Montserrat" panose="02000505000000020004" pitchFamily="2" charset="0"/>
                        </a:rPr>
                        <a:t>Conditions)</a:t>
                      </a:r>
                      <a:endParaRPr lang="en-US" sz="1050" b="0" dirty="0">
                        <a:latin typeface="Montserrat" panose="02000505000000020004" pitchFamily="2" charset="0"/>
                        <a:cs typeface="Times New Roman"/>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spc="-75" dirty="0">
                          <a:latin typeface="Montserrat" panose="02000505000000020004" pitchFamily="2" charset="0"/>
                        </a:rPr>
                        <a:t>7</a:t>
                      </a:r>
                      <a:r>
                        <a:rPr lang="en-US" sz="1400" b="0" spc="-180" dirty="0">
                          <a:latin typeface="Montserrat" panose="02000505000000020004" pitchFamily="2" charset="0"/>
                        </a:rPr>
                        <a:t>  </a:t>
                      </a:r>
                      <a:r>
                        <a:rPr lang="en-US" sz="1400" b="0" spc="-65" dirty="0">
                          <a:latin typeface="Montserrat" panose="02000505000000020004" pitchFamily="2" charset="0"/>
                        </a:rPr>
                        <a:t>Y</a:t>
                      </a:r>
                      <a:r>
                        <a:rPr lang="en-US" sz="1400" b="0" spc="40" dirty="0">
                          <a:latin typeface="Montserrat" panose="02000505000000020004" pitchFamily="2" charset="0"/>
                        </a:rPr>
                        <a:t>ea</a:t>
                      </a:r>
                      <a:r>
                        <a:rPr lang="en-US" sz="1400" b="0" spc="30" dirty="0">
                          <a:latin typeface="Montserrat" panose="02000505000000020004" pitchFamily="2" charset="0"/>
                        </a:rPr>
                        <a:t>r</a:t>
                      </a:r>
                      <a:r>
                        <a:rPr lang="en-US" sz="1400" b="0" spc="90" dirty="0">
                          <a:latin typeface="Montserrat" panose="02000505000000020004" pitchFamily="2" charset="0"/>
                        </a:rPr>
                        <a:t>s</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1861548363"/>
                  </a:ext>
                </a:extLst>
              </a:tr>
            </a:tbl>
          </a:graphicData>
        </a:graphic>
      </p:graphicFrame>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INVESTMENT AT A GLANCE</a:t>
            </a:r>
          </a:p>
        </p:txBody>
      </p:sp>
      <p:sp>
        <p:nvSpPr>
          <p:cNvPr id="6" name="object 12"/>
          <p:cNvSpPr txBox="1"/>
          <p:nvPr/>
        </p:nvSpPr>
        <p:spPr>
          <a:xfrm>
            <a:off x="363366" y="1959314"/>
            <a:ext cx="5330430" cy="282129"/>
          </a:xfrm>
          <a:prstGeom prst="rect">
            <a:avLst/>
          </a:prstGeom>
        </p:spPr>
        <p:txBody>
          <a:bodyPr vert="horz" wrap="square" lIns="0" tIns="0" rIns="0" bIns="0" rtlCol="0">
            <a:spAutoFit/>
          </a:bodyPr>
          <a:lstStyle/>
          <a:p>
            <a:pPr algn="ctr">
              <a:lnSpc>
                <a:spcPts val="2190"/>
              </a:lnSpc>
            </a:pPr>
            <a:r>
              <a:rPr lang="en-US" sz="2000" b="1" dirty="0">
                <a:latin typeface="Montserrat" panose="02000505000000020004" pitchFamily="2" charset="0"/>
                <a:cs typeface="Times New Roman"/>
              </a:rPr>
              <a:t>INVESTMENT</a:t>
            </a:r>
            <a:r>
              <a:rPr lang="en-US" sz="2000" b="1" spc="-114" dirty="0">
                <a:latin typeface="Montserrat" panose="02000505000000020004" pitchFamily="2" charset="0"/>
                <a:cs typeface="Times New Roman"/>
              </a:rPr>
              <a:t> </a:t>
            </a:r>
            <a:r>
              <a:rPr lang="en-US" sz="2000" b="1" dirty="0">
                <a:latin typeface="Montserrat" panose="02000505000000020004" pitchFamily="2" charset="0"/>
                <a:cs typeface="Times New Roman"/>
              </a:rPr>
              <a:t>SUMMARY</a:t>
            </a:r>
            <a:endParaRPr lang="en-US" sz="2000" dirty="0">
              <a:latin typeface="Montserrat" panose="02000505000000020004" pitchFamily="2" charset="0"/>
              <a:cs typeface="Times New Roman"/>
            </a:endParaRPr>
          </a:p>
        </p:txBody>
      </p:sp>
      <p:pic>
        <p:nvPicPr>
          <p:cNvPr id="44" name="object 50"/>
          <p:cNvPicPr/>
          <p:nvPr/>
        </p:nvPicPr>
        <p:blipFill>
          <a:blip r:embed="rId2" cstate="print"/>
          <a:stretch>
            <a:fillRect/>
          </a:stretch>
        </p:blipFill>
        <p:spPr>
          <a:xfrm>
            <a:off x="592798" y="2593764"/>
            <a:ext cx="511845" cy="461402"/>
          </a:xfrm>
          <a:prstGeom prst="rect">
            <a:avLst/>
          </a:prstGeom>
        </p:spPr>
      </p:pic>
      <p:pic>
        <p:nvPicPr>
          <p:cNvPr id="45" name="object 51"/>
          <p:cNvPicPr/>
          <p:nvPr/>
        </p:nvPicPr>
        <p:blipFill>
          <a:blip r:embed="rId3" cstate="print"/>
          <a:stretch>
            <a:fillRect/>
          </a:stretch>
        </p:blipFill>
        <p:spPr>
          <a:xfrm>
            <a:off x="653046" y="3309594"/>
            <a:ext cx="391351" cy="351233"/>
          </a:xfrm>
          <a:prstGeom prst="rect">
            <a:avLst/>
          </a:prstGeom>
        </p:spPr>
      </p:pic>
      <p:pic>
        <p:nvPicPr>
          <p:cNvPr id="46" name="object 52"/>
          <p:cNvPicPr/>
          <p:nvPr/>
        </p:nvPicPr>
        <p:blipFill>
          <a:blip r:embed="rId4" cstate="print"/>
          <a:stretch>
            <a:fillRect/>
          </a:stretch>
        </p:blipFill>
        <p:spPr>
          <a:xfrm>
            <a:off x="567036" y="3915255"/>
            <a:ext cx="514936" cy="464185"/>
          </a:xfrm>
          <a:prstGeom prst="rect">
            <a:avLst/>
          </a:prstGeom>
        </p:spPr>
      </p:pic>
      <p:pic>
        <p:nvPicPr>
          <p:cNvPr id="47" name="object 53"/>
          <p:cNvPicPr/>
          <p:nvPr/>
        </p:nvPicPr>
        <p:blipFill>
          <a:blip r:embed="rId5" cstate="print"/>
          <a:stretch>
            <a:fillRect/>
          </a:stretch>
        </p:blipFill>
        <p:spPr>
          <a:xfrm>
            <a:off x="623009" y="4698761"/>
            <a:ext cx="451427" cy="406935"/>
          </a:xfrm>
          <a:prstGeom prst="rect">
            <a:avLst/>
          </a:prstGeom>
        </p:spPr>
      </p:pic>
      <p:pic>
        <p:nvPicPr>
          <p:cNvPr id="48" name="object 54"/>
          <p:cNvPicPr/>
          <p:nvPr/>
        </p:nvPicPr>
        <p:blipFill>
          <a:blip r:embed="rId6" cstate="print"/>
          <a:stretch>
            <a:fillRect/>
          </a:stretch>
        </p:blipFill>
        <p:spPr>
          <a:xfrm>
            <a:off x="580099" y="5360124"/>
            <a:ext cx="537249" cy="484299"/>
          </a:xfrm>
          <a:prstGeom prst="rect">
            <a:avLst/>
          </a:prstGeom>
        </p:spPr>
      </p:pic>
      <p:sp>
        <p:nvSpPr>
          <p:cNvPr id="59" name="object 12"/>
          <p:cNvSpPr txBox="1"/>
          <p:nvPr/>
        </p:nvSpPr>
        <p:spPr>
          <a:xfrm>
            <a:off x="6289549" y="1959314"/>
            <a:ext cx="5330430" cy="282129"/>
          </a:xfrm>
          <a:prstGeom prst="rect">
            <a:avLst/>
          </a:prstGeom>
        </p:spPr>
        <p:txBody>
          <a:bodyPr vert="horz" wrap="square" lIns="0" tIns="0" rIns="0" bIns="0" rtlCol="0">
            <a:spAutoFit/>
          </a:bodyPr>
          <a:lstStyle/>
          <a:p>
            <a:pPr algn="ctr">
              <a:lnSpc>
                <a:spcPts val="2190"/>
              </a:lnSpc>
            </a:pPr>
            <a:r>
              <a:rPr lang="en-US" sz="2000" b="1" dirty="0">
                <a:latin typeface="Montserrat" panose="02000505000000020004" pitchFamily="2" charset="0"/>
                <a:cs typeface="Times New Roman"/>
              </a:rPr>
              <a:t>INVESTOR RETURNS</a:t>
            </a:r>
            <a:endParaRPr lang="en-US" sz="2000" dirty="0">
              <a:latin typeface="Montserrat" panose="02000505000000020004" pitchFamily="2" charset="0"/>
              <a:cs typeface="Times New Roman"/>
            </a:endParaRPr>
          </a:p>
        </p:txBody>
      </p:sp>
      <p:graphicFrame>
        <p:nvGraphicFramePr>
          <p:cNvPr id="67" name="Table 66"/>
          <p:cNvGraphicFramePr>
            <a:graphicFrameLocks noGrp="1"/>
          </p:cNvGraphicFramePr>
          <p:nvPr>
            <p:extLst>
              <p:ext uri="{D42A27DB-BD31-4B8C-83A1-F6EECF244321}">
                <p14:modId xmlns:p14="http://schemas.microsoft.com/office/powerpoint/2010/main" val="2086178709"/>
              </p:ext>
            </p:extLst>
          </p:nvPr>
        </p:nvGraphicFramePr>
        <p:xfrm>
          <a:off x="6289549" y="2483467"/>
          <a:ext cx="5330430" cy="3471670"/>
        </p:xfrm>
        <a:graphic>
          <a:graphicData uri="http://schemas.openxmlformats.org/drawingml/2006/table">
            <a:tbl>
              <a:tblPr firstRow="1" bandRow="1">
                <a:tableStyleId>{C083E6E3-FA7D-4D7B-A595-EF9225AFEA82}</a:tableStyleId>
              </a:tblPr>
              <a:tblGrid>
                <a:gridCol w="970752">
                  <a:extLst>
                    <a:ext uri="{9D8B030D-6E8A-4147-A177-3AD203B41FA5}">
                      <a16:colId xmlns:a16="http://schemas.microsoft.com/office/drawing/2014/main" val="1903502200"/>
                    </a:ext>
                  </a:extLst>
                </a:gridCol>
                <a:gridCol w="2903407">
                  <a:extLst>
                    <a:ext uri="{9D8B030D-6E8A-4147-A177-3AD203B41FA5}">
                      <a16:colId xmlns:a16="http://schemas.microsoft.com/office/drawing/2014/main" val="3829391257"/>
                    </a:ext>
                  </a:extLst>
                </a:gridCol>
                <a:gridCol w="1456271">
                  <a:extLst>
                    <a:ext uri="{9D8B030D-6E8A-4147-A177-3AD203B41FA5}">
                      <a16:colId xmlns:a16="http://schemas.microsoft.com/office/drawing/2014/main" val="956583197"/>
                    </a:ext>
                  </a:extLst>
                </a:gridCol>
              </a:tblGrid>
              <a:tr h="745133">
                <a:tc>
                  <a:txBody>
                    <a:bodyPr/>
                    <a:lstStyle/>
                    <a:p>
                      <a:pPr algn="ctr"/>
                      <a:endParaRPr lang="en-US" sz="1400" b="0" dirty="0">
                        <a:latin typeface="Montserrat" panose="02000505000000020004" pitchFamily="2" charset="0"/>
                      </a:endParaRPr>
                    </a:p>
                  </a:txBody>
                  <a:tcPr anchor="ctr"/>
                </a:tc>
                <a:tc>
                  <a:txBody>
                    <a:bodyPr/>
                    <a:lstStyle/>
                    <a:p>
                      <a:pPr marL="12700" algn="l">
                        <a:lnSpc>
                          <a:spcPct val="100000"/>
                        </a:lnSpc>
                        <a:spcBef>
                          <a:spcPts val="1005"/>
                        </a:spcBef>
                      </a:pPr>
                      <a:r>
                        <a:rPr lang="en-US" sz="1400" b="0" spc="-5" dirty="0">
                          <a:latin typeface="Montserrat" panose="02000505000000020004" pitchFamily="2" charset="0"/>
                          <a:cs typeface="Times New Roman"/>
                        </a:rPr>
                        <a:t>Annual</a:t>
                      </a:r>
                      <a:r>
                        <a:rPr lang="en-US" sz="1400" b="0" spc="-10" dirty="0">
                          <a:latin typeface="Montserrat" panose="02000505000000020004" pitchFamily="2" charset="0"/>
                          <a:cs typeface="Times New Roman"/>
                        </a:rPr>
                        <a:t> </a:t>
                      </a:r>
                      <a:r>
                        <a:rPr lang="en-US" sz="1400" b="0" spc="-5" dirty="0">
                          <a:latin typeface="Montserrat" panose="02000505000000020004" pitchFamily="2" charset="0"/>
                          <a:cs typeface="Times New Roman"/>
                        </a:rPr>
                        <a:t>Cash-on-Cash</a:t>
                      </a:r>
                      <a:r>
                        <a:rPr lang="en-US" sz="1400" b="0" spc="-10" dirty="0">
                          <a:latin typeface="Montserrat" panose="02000505000000020004" pitchFamily="2" charset="0"/>
                          <a:cs typeface="Times New Roman"/>
                        </a:rPr>
                        <a:t> </a:t>
                      </a:r>
                      <a:r>
                        <a:rPr lang="en-US" sz="1400" b="0" spc="-5" dirty="0">
                          <a:latin typeface="Montserrat" panose="02000505000000020004" pitchFamily="2" charset="0"/>
                          <a:cs typeface="Times New Roman"/>
                        </a:rPr>
                        <a:t>Return</a:t>
                      </a:r>
                      <a:br>
                        <a:rPr lang="en-US" sz="1400" b="0" spc="0" dirty="0">
                          <a:latin typeface="Montserrat" panose="02000505000000020004" pitchFamily="2" charset="0"/>
                          <a:cs typeface="Times New Roman"/>
                        </a:rPr>
                      </a:br>
                      <a:r>
                        <a:rPr lang="en-US" sz="1050" b="0" spc="-5" dirty="0">
                          <a:latin typeface="Montserrat" panose="02000505000000020004" pitchFamily="2" charset="0"/>
                          <a:cs typeface="Times New Roman"/>
                        </a:rPr>
                        <a:t>(Overall</a:t>
                      </a:r>
                      <a:r>
                        <a:rPr lang="en-US" sz="1050" b="0" spc="25" dirty="0">
                          <a:latin typeface="Montserrat" panose="02000505000000020004" pitchFamily="2" charset="0"/>
                          <a:cs typeface="Times New Roman"/>
                        </a:rPr>
                        <a:t> </a:t>
                      </a:r>
                      <a:r>
                        <a:rPr lang="en-US" sz="1050" b="0" spc="-5" dirty="0">
                          <a:latin typeface="Montserrat" panose="02000505000000020004" pitchFamily="2" charset="0"/>
                          <a:cs typeface="Times New Roman"/>
                        </a:rPr>
                        <a:t>Cash-on-Cash)</a:t>
                      </a:r>
                      <a:endParaRPr lang="en-US" sz="1050" b="0" dirty="0">
                        <a:latin typeface="Montserrat" panose="02000505000000020004" pitchFamily="2" charset="0"/>
                        <a:cs typeface="Times New Roman"/>
                      </a:endParaRPr>
                    </a:p>
                  </a:txBody>
                  <a:tcPr anchor="ctr"/>
                </a:tc>
                <a:tc>
                  <a:txBody>
                    <a:bodyPr/>
                    <a:lstStyle/>
                    <a:p>
                      <a:pPr algn="ctr">
                        <a:lnSpc>
                          <a:spcPct val="100000"/>
                        </a:lnSpc>
                        <a:spcBef>
                          <a:spcPts val="100"/>
                        </a:spcBef>
                      </a:pPr>
                      <a:r>
                        <a:rPr lang="en-US" sz="1400" b="0" spc="-30" dirty="0">
                          <a:latin typeface="Montserrat" panose="02000505000000020004" pitchFamily="2" charset="0"/>
                          <a:cs typeface="Cambria"/>
                        </a:rPr>
                        <a:t>12.89%</a:t>
                      </a:r>
                      <a:endParaRPr lang="en-US" sz="1400" b="0" dirty="0">
                        <a:latin typeface="Montserrat" panose="02000505000000020004" pitchFamily="2" charset="0"/>
                        <a:cs typeface="Cambria"/>
                      </a:endParaRPr>
                    </a:p>
                    <a:p>
                      <a:pPr algn="ctr">
                        <a:lnSpc>
                          <a:spcPct val="100000"/>
                        </a:lnSpc>
                        <a:spcBef>
                          <a:spcPts val="25"/>
                        </a:spcBef>
                      </a:pPr>
                      <a:r>
                        <a:rPr lang="en-US" sz="1050" b="0" spc="-25" dirty="0">
                          <a:latin typeface="Montserrat" panose="02000505000000020004" pitchFamily="2" charset="0"/>
                          <a:cs typeface="Cambria"/>
                        </a:rPr>
                        <a:t>15.37%</a:t>
                      </a:r>
                      <a:endParaRPr lang="en-US" sz="1050" b="0" dirty="0">
                        <a:latin typeface="Montserrat" panose="02000505000000020004" pitchFamily="2" charset="0"/>
                        <a:cs typeface="Cambria"/>
                      </a:endParaRPr>
                    </a:p>
                  </a:txBody>
                  <a:tcPr anchor="ctr"/>
                </a:tc>
                <a:extLst>
                  <a:ext uri="{0D108BD9-81ED-4DB2-BD59-A6C34878D82A}">
                    <a16:rowId xmlns:a16="http://schemas.microsoft.com/office/drawing/2014/main" val="20128053"/>
                  </a:ext>
                </a:extLst>
              </a:tr>
              <a:tr h="613584">
                <a:tc>
                  <a:txBody>
                    <a:bodyPr/>
                    <a:lstStyle/>
                    <a:p>
                      <a:pPr algn="ctr"/>
                      <a:endParaRPr lang="en-US" sz="1400" b="0">
                        <a:latin typeface="Montserrat" panose="02000505000000020004" pitchFamily="2" charset="0"/>
                      </a:endParaRPr>
                    </a:p>
                  </a:txBody>
                  <a:tcPr anchor="ctr"/>
                </a:tc>
                <a:tc>
                  <a:txBody>
                    <a:bodyPr/>
                    <a:lstStyle/>
                    <a:p>
                      <a:pPr marL="12700" algn="l">
                        <a:lnSpc>
                          <a:spcPct val="100000"/>
                        </a:lnSpc>
                        <a:spcBef>
                          <a:spcPts val="100"/>
                        </a:spcBef>
                      </a:pPr>
                      <a:r>
                        <a:rPr lang="en-US" sz="1400" b="0" spc="-5" dirty="0">
                          <a:latin typeface="Montserrat" panose="02000505000000020004" pitchFamily="2" charset="0"/>
                          <a:cs typeface="Times New Roman"/>
                        </a:rPr>
                        <a:t>Investor</a:t>
                      </a:r>
                      <a:r>
                        <a:rPr lang="en-US" sz="1400" b="0" spc="-50" dirty="0">
                          <a:latin typeface="Montserrat" panose="02000505000000020004" pitchFamily="2" charset="0"/>
                          <a:cs typeface="Times New Roman"/>
                        </a:rPr>
                        <a:t> </a:t>
                      </a:r>
                      <a:r>
                        <a:rPr lang="en-US" sz="1400" b="0" spc="-5" dirty="0">
                          <a:latin typeface="Montserrat" panose="02000505000000020004" pitchFamily="2" charset="0"/>
                          <a:cs typeface="Times New Roman"/>
                        </a:rPr>
                        <a:t>Equity</a:t>
                      </a:r>
                      <a:r>
                        <a:rPr lang="en-US" sz="1400" b="0" spc="-25" dirty="0">
                          <a:latin typeface="Montserrat" panose="02000505000000020004" pitchFamily="2" charset="0"/>
                          <a:cs typeface="Times New Roman"/>
                        </a:rPr>
                        <a:t> </a:t>
                      </a:r>
                      <a:r>
                        <a:rPr lang="en-US" sz="1400" b="0" dirty="0">
                          <a:latin typeface="Montserrat" panose="02000505000000020004" pitchFamily="2" charset="0"/>
                          <a:cs typeface="Times New Roman"/>
                        </a:rPr>
                        <a:t>Multiple</a:t>
                      </a:r>
                    </a:p>
                  </a:txBody>
                  <a:tcPr anchor="ctr"/>
                </a:tc>
                <a:tc>
                  <a:txBody>
                    <a:bodyPr/>
                    <a:lstStyle/>
                    <a:p>
                      <a:pPr marL="12700" algn="ctr">
                        <a:lnSpc>
                          <a:spcPct val="100000"/>
                        </a:lnSpc>
                        <a:spcBef>
                          <a:spcPts val="100"/>
                        </a:spcBef>
                      </a:pPr>
                      <a:r>
                        <a:rPr lang="en-US" sz="1400" b="0" dirty="0">
                          <a:latin typeface="Montserrat" panose="02000505000000020004" pitchFamily="2" charset="0"/>
                          <a:cs typeface="Cambria"/>
                        </a:rPr>
                        <a:t>3.24</a:t>
                      </a:r>
                      <a:r>
                        <a:rPr lang="en-US" sz="1400" b="0" spc="65" dirty="0">
                          <a:latin typeface="Montserrat" panose="02000505000000020004" pitchFamily="2" charset="0"/>
                          <a:cs typeface="Cambria"/>
                        </a:rPr>
                        <a:t>x</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1852563306"/>
                  </a:ext>
                </a:extLst>
              </a:tr>
              <a:tr h="748367">
                <a:tc>
                  <a:txBody>
                    <a:bodyPr/>
                    <a:lstStyle/>
                    <a:p>
                      <a:pPr algn="ctr"/>
                      <a:endParaRPr lang="en-US" sz="1400" b="0">
                        <a:latin typeface="Montserrat" panose="02000505000000020004" pitchFamily="2" charset="0"/>
                      </a:endParaRPr>
                    </a:p>
                  </a:txBody>
                  <a:tcPr anchor="ctr"/>
                </a:tc>
                <a:tc>
                  <a:txBody>
                    <a:bodyPr/>
                    <a:lstStyle/>
                    <a:p>
                      <a:pPr marL="30480" algn="l">
                        <a:lnSpc>
                          <a:spcPct val="100000"/>
                        </a:lnSpc>
                        <a:spcBef>
                          <a:spcPts val="100"/>
                        </a:spcBef>
                      </a:pPr>
                      <a:r>
                        <a:rPr lang="en-US" sz="1400" b="0" spc="10" dirty="0">
                          <a:latin typeface="Montserrat" panose="02000505000000020004" pitchFamily="2" charset="0"/>
                          <a:cs typeface="Cambria"/>
                        </a:rPr>
                        <a:t>Total</a:t>
                      </a:r>
                      <a:r>
                        <a:rPr lang="en-US" sz="1400" b="0" spc="5" dirty="0">
                          <a:latin typeface="Montserrat" panose="02000505000000020004" pitchFamily="2" charset="0"/>
                          <a:cs typeface="Cambria"/>
                        </a:rPr>
                        <a:t> </a:t>
                      </a:r>
                      <a:r>
                        <a:rPr lang="en-US" sz="1400" b="0" spc="165" dirty="0">
                          <a:latin typeface="Montserrat" panose="02000505000000020004" pitchFamily="2" charset="0"/>
                          <a:cs typeface="Cambria"/>
                        </a:rPr>
                        <a:t>ROI</a:t>
                      </a:r>
                      <a:endParaRPr lang="en-US" sz="1400" b="0" dirty="0">
                        <a:latin typeface="Montserrat" panose="02000505000000020004" pitchFamily="2" charset="0"/>
                        <a:cs typeface="Cambria"/>
                      </a:endParaRPr>
                    </a:p>
                    <a:p>
                      <a:pPr marL="12700" algn="l">
                        <a:lnSpc>
                          <a:spcPct val="100000"/>
                        </a:lnSpc>
                        <a:spcBef>
                          <a:spcPts val="25"/>
                        </a:spcBef>
                      </a:pPr>
                      <a:r>
                        <a:rPr lang="en-US" sz="1050" b="0" spc="-5" dirty="0">
                          <a:latin typeface="Montserrat" panose="02000505000000020004" pitchFamily="2" charset="0"/>
                          <a:cs typeface="Cambria"/>
                        </a:rPr>
                        <a:t>(after</a:t>
                      </a:r>
                      <a:r>
                        <a:rPr lang="en-US" sz="1050" b="0" spc="35" dirty="0">
                          <a:latin typeface="Montserrat" panose="02000505000000020004" pitchFamily="2" charset="0"/>
                          <a:cs typeface="Cambria"/>
                        </a:rPr>
                        <a:t> </a:t>
                      </a:r>
                      <a:r>
                        <a:rPr lang="en-US" sz="1050" b="0" spc="60" dirty="0">
                          <a:latin typeface="Montserrat" panose="02000505000000020004" pitchFamily="2" charset="0"/>
                          <a:cs typeface="Cambria"/>
                        </a:rPr>
                        <a:t>Capital</a:t>
                      </a:r>
                      <a:r>
                        <a:rPr lang="en-US" sz="1050" b="0" spc="15" dirty="0">
                          <a:latin typeface="Montserrat" panose="02000505000000020004" pitchFamily="2" charset="0"/>
                          <a:cs typeface="Cambria"/>
                        </a:rPr>
                        <a:t> Return)</a:t>
                      </a:r>
                      <a:endParaRPr lang="en-US" sz="1050" b="0" dirty="0">
                        <a:latin typeface="Montserrat" panose="02000505000000020004" pitchFamily="2" charset="0"/>
                        <a:cs typeface="Cambria"/>
                      </a:endParaRPr>
                    </a:p>
                  </a:txBody>
                  <a:tcPr anchor="ctr"/>
                </a:tc>
                <a:tc>
                  <a:txBody>
                    <a:bodyPr/>
                    <a:lstStyle/>
                    <a:p>
                      <a:pPr marL="12700" algn="ctr">
                        <a:lnSpc>
                          <a:spcPct val="100000"/>
                        </a:lnSpc>
                        <a:spcBef>
                          <a:spcPts val="100"/>
                        </a:spcBef>
                      </a:pPr>
                      <a:r>
                        <a:rPr lang="en-US" sz="1400" b="0" spc="-75" dirty="0">
                          <a:latin typeface="Montserrat" panose="02000505000000020004" pitchFamily="2" charset="0"/>
                          <a:cs typeface="Cambria"/>
                        </a:rPr>
                        <a:t>13</a:t>
                      </a:r>
                      <a:r>
                        <a:rPr lang="en-US" sz="1400" b="0" spc="-70" dirty="0">
                          <a:latin typeface="Montserrat" panose="02000505000000020004" pitchFamily="2" charset="0"/>
                          <a:cs typeface="Cambria"/>
                        </a:rPr>
                        <a:t>6</a:t>
                      </a:r>
                      <a:r>
                        <a:rPr lang="en-US" sz="1400" b="0" spc="70" dirty="0">
                          <a:latin typeface="Montserrat" panose="02000505000000020004" pitchFamily="2" charset="0"/>
                          <a:cs typeface="Cambria"/>
                        </a:rPr>
                        <a:t>.5</a:t>
                      </a:r>
                      <a:r>
                        <a:rPr lang="en-US" sz="1400" b="0" spc="-90" dirty="0">
                          <a:latin typeface="Montserrat" panose="02000505000000020004" pitchFamily="2" charset="0"/>
                          <a:cs typeface="Cambria"/>
                        </a:rPr>
                        <a:t>%</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3294452893"/>
                  </a:ext>
                </a:extLst>
              </a:tr>
              <a:tr h="682293">
                <a:tc>
                  <a:txBody>
                    <a:bodyPr/>
                    <a:lstStyle/>
                    <a:p>
                      <a:pPr algn="ctr"/>
                      <a:endParaRPr lang="en-US" sz="1400" b="0">
                        <a:latin typeface="Montserrat" panose="02000505000000020004" pitchFamily="2" charset="0"/>
                      </a:endParaRPr>
                    </a:p>
                  </a:txBody>
                  <a:tcPr anchor="ctr"/>
                </a:tc>
                <a:tc>
                  <a:txBody>
                    <a:bodyPr/>
                    <a:lstStyle/>
                    <a:p>
                      <a:pPr marL="12700" algn="l">
                        <a:lnSpc>
                          <a:spcPct val="100000"/>
                        </a:lnSpc>
                        <a:spcBef>
                          <a:spcPts val="1005"/>
                        </a:spcBef>
                      </a:pPr>
                      <a:r>
                        <a:rPr lang="en-US" sz="1400" b="0" spc="-5" dirty="0">
                          <a:latin typeface="Montserrat" panose="02000505000000020004" pitchFamily="2" charset="0"/>
                          <a:cs typeface="Times New Roman"/>
                        </a:rPr>
                        <a:t>Internal</a:t>
                      </a:r>
                      <a:r>
                        <a:rPr lang="en-US" sz="1400" b="0" spc="-10" dirty="0">
                          <a:latin typeface="Montserrat" panose="02000505000000020004" pitchFamily="2" charset="0"/>
                          <a:cs typeface="Times New Roman"/>
                        </a:rPr>
                        <a:t> </a:t>
                      </a:r>
                      <a:r>
                        <a:rPr lang="en-US" sz="1400" b="0" spc="-5" dirty="0">
                          <a:latin typeface="Montserrat" panose="02000505000000020004" pitchFamily="2" charset="0"/>
                          <a:cs typeface="Times New Roman"/>
                        </a:rPr>
                        <a:t>Rate </a:t>
                      </a:r>
                      <a:r>
                        <a:rPr lang="en-US" sz="1400" b="0" dirty="0">
                          <a:latin typeface="Montserrat" panose="02000505000000020004" pitchFamily="2" charset="0"/>
                          <a:cs typeface="Times New Roman"/>
                        </a:rPr>
                        <a:t>of</a:t>
                      </a:r>
                      <a:r>
                        <a:rPr lang="en-US" sz="1400" b="0" spc="-10" dirty="0">
                          <a:latin typeface="Montserrat" panose="02000505000000020004" pitchFamily="2" charset="0"/>
                          <a:cs typeface="Times New Roman"/>
                        </a:rPr>
                        <a:t> </a:t>
                      </a:r>
                      <a:r>
                        <a:rPr lang="en-US" sz="1400" b="0" dirty="0">
                          <a:latin typeface="Montserrat" panose="02000505000000020004" pitchFamily="2" charset="0"/>
                          <a:cs typeface="Times New Roman"/>
                        </a:rPr>
                        <a:t>Return</a:t>
                      </a:r>
                      <a:r>
                        <a:rPr lang="en-US" sz="1400" b="0" spc="-25" dirty="0">
                          <a:latin typeface="Montserrat" panose="02000505000000020004" pitchFamily="2" charset="0"/>
                          <a:cs typeface="Times New Roman"/>
                        </a:rPr>
                        <a:t> </a:t>
                      </a:r>
                      <a:r>
                        <a:rPr lang="en-US" sz="1400" b="0" spc="-5" dirty="0">
                          <a:latin typeface="Montserrat" panose="02000505000000020004" pitchFamily="2" charset="0"/>
                          <a:cs typeface="Times New Roman"/>
                        </a:rPr>
                        <a:t>(IRR)</a:t>
                      </a:r>
                      <a:br>
                        <a:rPr lang="en-US" sz="1400" b="0" spc="0" dirty="0">
                          <a:latin typeface="Montserrat" panose="02000505000000020004" pitchFamily="2" charset="0"/>
                          <a:cs typeface="Times New Roman"/>
                        </a:rPr>
                      </a:br>
                      <a:r>
                        <a:rPr lang="en-US" sz="1050" b="0" spc="-5" dirty="0">
                          <a:latin typeface="Montserrat" panose="02000505000000020004" pitchFamily="2" charset="0"/>
                          <a:cs typeface="Times New Roman"/>
                        </a:rPr>
                        <a:t>(Includes</a:t>
                      </a:r>
                      <a:r>
                        <a:rPr lang="en-US" sz="1050" b="0" spc="-20" dirty="0">
                          <a:latin typeface="Montserrat" panose="02000505000000020004" pitchFamily="2" charset="0"/>
                          <a:cs typeface="Times New Roman"/>
                        </a:rPr>
                        <a:t> </a:t>
                      </a:r>
                      <a:r>
                        <a:rPr lang="en-US" sz="1050" b="0" spc="-10" dirty="0">
                          <a:latin typeface="Montserrat" panose="02000505000000020004" pitchFamily="2" charset="0"/>
                          <a:cs typeface="Times New Roman"/>
                        </a:rPr>
                        <a:t>proceeds</a:t>
                      </a:r>
                      <a:r>
                        <a:rPr lang="en-US" sz="1050" b="0" spc="15" dirty="0">
                          <a:latin typeface="Montserrat" panose="02000505000000020004" pitchFamily="2" charset="0"/>
                          <a:cs typeface="Times New Roman"/>
                        </a:rPr>
                        <a:t> </a:t>
                      </a:r>
                      <a:r>
                        <a:rPr lang="en-US" sz="1050" b="0" spc="-10" dirty="0">
                          <a:latin typeface="Montserrat" panose="02000505000000020004" pitchFamily="2" charset="0"/>
                          <a:cs typeface="Times New Roman"/>
                        </a:rPr>
                        <a:t>from</a:t>
                      </a:r>
                      <a:r>
                        <a:rPr lang="en-US" sz="1050" b="0" spc="-5" dirty="0">
                          <a:latin typeface="Montserrat" panose="02000505000000020004" pitchFamily="2" charset="0"/>
                          <a:cs typeface="Times New Roman"/>
                        </a:rPr>
                        <a:t> </a:t>
                      </a:r>
                      <a:r>
                        <a:rPr lang="en-US" sz="1050" b="0" dirty="0">
                          <a:latin typeface="Montserrat" panose="02000505000000020004" pitchFamily="2" charset="0"/>
                          <a:cs typeface="Times New Roman"/>
                        </a:rPr>
                        <a:t>sale)</a:t>
                      </a:r>
                    </a:p>
                  </a:txBody>
                  <a:tcPr anchor="ctr"/>
                </a:tc>
                <a:tc>
                  <a:txBody>
                    <a:bodyPr/>
                    <a:lstStyle/>
                    <a:p>
                      <a:pPr marL="12700" algn="ctr">
                        <a:lnSpc>
                          <a:spcPct val="100000"/>
                        </a:lnSpc>
                        <a:spcBef>
                          <a:spcPts val="100"/>
                        </a:spcBef>
                      </a:pPr>
                      <a:r>
                        <a:rPr lang="en-US" sz="1400" b="0" spc="-30" dirty="0">
                          <a:latin typeface="Montserrat" panose="02000505000000020004" pitchFamily="2" charset="0"/>
                          <a:cs typeface="Cambria"/>
                        </a:rPr>
                        <a:t>20.95%</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400901489"/>
                  </a:ext>
                </a:extLst>
              </a:tr>
              <a:tr h="682293">
                <a:tc>
                  <a:txBody>
                    <a:bodyPr/>
                    <a:lstStyle/>
                    <a:p>
                      <a:pPr algn="ctr"/>
                      <a:endParaRPr lang="en-US" sz="1400" b="0">
                        <a:latin typeface="Montserrat" panose="02000505000000020004" pitchFamily="2" charset="0"/>
                      </a:endParaRPr>
                    </a:p>
                  </a:txBody>
                  <a:tcPr anchor="ctr"/>
                </a:tc>
                <a:tc>
                  <a:txBody>
                    <a:bodyPr/>
                    <a:lstStyle/>
                    <a:p>
                      <a:pPr marL="12700" algn="l">
                        <a:lnSpc>
                          <a:spcPct val="100000"/>
                        </a:lnSpc>
                        <a:spcBef>
                          <a:spcPts val="1000"/>
                        </a:spcBef>
                      </a:pPr>
                      <a:r>
                        <a:rPr lang="en-US" sz="1400" b="0" spc="-5" dirty="0">
                          <a:latin typeface="Montserrat" panose="02000505000000020004" pitchFamily="2" charset="0"/>
                          <a:cs typeface="Times New Roman"/>
                        </a:rPr>
                        <a:t>Partnership</a:t>
                      </a:r>
                      <a:r>
                        <a:rPr lang="en-US" sz="1400" b="0" spc="-25" dirty="0">
                          <a:latin typeface="Montserrat" panose="02000505000000020004" pitchFamily="2" charset="0"/>
                          <a:cs typeface="Times New Roman"/>
                        </a:rPr>
                        <a:t> </a:t>
                      </a:r>
                      <a:r>
                        <a:rPr lang="en-US" sz="1400" b="0" spc="-5" dirty="0">
                          <a:latin typeface="Montserrat" panose="02000505000000020004" pitchFamily="2" charset="0"/>
                          <a:cs typeface="Times New Roman"/>
                        </a:rPr>
                        <a:t>Split</a:t>
                      </a:r>
                      <a:br>
                        <a:rPr lang="en-US" sz="1400" b="0" spc="0" dirty="0">
                          <a:latin typeface="Montserrat" panose="02000505000000020004" pitchFamily="2" charset="0"/>
                          <a:cs typeface="Times New Roman"/>
                        </a:rPr>
                      </a:br>
                      <a:r>
                        <a:rPr lang="en-US" sz="1050" b="0" spc="-5" dirty="0">
                          <a:latin typeface="Montserrat" panose="02000505000000020004" pitchFamily="2" charset="0"/>
                          <a:cs typeface="Times New Roman"/>
                        </a:rPr>
                        <a:t>Operations</a:t>
                      </a:r>
                      <a:r>
                        <a:rPr lang="en-US" sz="1050" b="0" dirty="0">
                          <a:latin typeface="Montserrat" panose="02000505000000020004" pitchFamily="2" charset="0"/>
                          <a:cs typeface="Times New Roman"/>
                        </a:rPr>
                        <a:t> /</a:t>
                      </a:r>
                      <a:r>
                        <a:rPr lang="en-US" sz="1050" b="0" spc="-5" dirty="0">
                          <a:latin typeface="Montserrat" panose="02000505000000020004" pitchFamily="2" charset="0"/>
                          <a:cs typeface="Times New Roman"/>
                        </a:rPr>
                        <a:t> Capital</a:t>
                      </a:r>
                      <a:endParaRPr lang="en-US" sz="1050" b="0" dirty="0">
                        <a:latin typeface="Montserrat" panose="02000505000000020004" pitchFamily="2" charset="0"/>
                        <a:cs typeface="Times New Roman"/>
                      </a:endParaRPr>
                    </a:p>
                  </a:txBody>
                  <a:tcPr anchor="ctr"/>
                </a:tc>
                <a:tc>
                  <a:txBody>
                    <a:bodyPr/>
                    <a:lstStyle/>
                    <a:p>
                      <a:pPr marL="12700" algn="ctr">
                        <a:lnSpc>
                          <a:spcPct val="100000"/>
                        </a:lnSpc>
                        <a:spcBef>
                          <a:spcPts val="100"/>
                        </a:spcBef>
                      </a:pPr>
                      <a:r>
                        <a:rPr lang="en-US" sz="1400" b="0" spc="-60" dirty="0">
                          <a:latin typeface="Montserrat" panose="02000505000000020004" pitchFamily="2" charset="0"/>
                          <a:cs typeface="Cambria"/>
                        </a:rPr>
                        <a:t>75/25</a:t>
                      </a:r>
                      <a:endParaRPr lang="en-US" sz="1400" b="0" dirty="0">
                        <a:latin typeface="Montserrat" panose="02000505000000020004" pitchFamily="2" charset="0"/>
                        <a:cs typeface="Cambria"/>
                      </a:endParaRPr>
                    </a:p>
                  </a:txBody>
                  <a:tcPr anchor="ctr"/>
                </a:tc>
                <a:extLst>
                  <a:ext uri="{0D108BD9-81ED-4DB2-BD59-A6C34878D82A}">
                    <a16:rowId xmlns:a16="http://schemas.microsoft.com/office/drawing/2014/main" val="1861548363"/>
                  </a:ext>
                </a:extLst>
              </a:tr>
            </a:tbl>
          </a:graphicData>
        </a:graphic>
      </p:graphicFrame>
      <p:pic>
        <p:nvPicPr>
          <p:cNvPr id="68" name="object 55"/>
          <p:cNvPicPr/>
          <p:nvPr/>
        </p:nvPicPr>
        <p:blipFill>
          <a:blip r:embed="rId7" cstate="print"/>
          <a:stretch>
            <a:fillRect/>
          </a:stretch>
        </p:blipFill>
        <p:spPr>
          <a:xfrm>
            <a:off x="6564052" y="2638003"/>
            <a:ext cx="460597" cy="415202"/>
          </a:xfrm>
          <a:prstGeom prst="rect">
            <a:avLst/>
          </a:prstGeom>
        </p:spPr>
      </p:pic>
      <p:pic>
        <p:nvPicPr>
          <p:cNvPr id="69" name="object 56"/>
          <p:cNvPicPr/>
          <p:nvPr/>
        </p:nvPicPr>
        <p:blipFill>
          <a:blip r:embed="rId8" cstate="print"/>
          <a:stretch>
            <a:fillRect/>
          </a:stretch>
        </p:blipFill>
        <p:spPr>
          <a:xfrm>
            <a:off x="6514337" y="3314886"/>
            <a:ext cx="460597" cy="415202"/>
          </a:xfrm>
          <a:prstGeom prst="rect">
            <a:avLst/>
          </a:prstGeom>
        </p:spPr>
      </p:pic>
      <p:pic>
        <p:nvPicPr>
          <p:cNvPr id="70" name="object 57"/>
          <p:cNvPicPr/>
          <p:nvPr/>
        </p:nvPicPr>
        <p:blipFill>
          <a:blip r:embed="rId9" cstate="print"/>
          <a:stretch>
            <a:fillRect/>
          </a:stretch>
        </p:blipFill>
        <p:spPr>
          <a:xfrm>
            <a:off x="6505183" y="4668768"/>
            <a:ext cx="525395" cy="473613"/>
          </a:xfrm>
          <a:prstGeom prst="rect">
            <a:avLst/>
          </a:prstGeom>
        </p:spPr>
      </p:pic>
      <p:grpSp>
        <p:nvGrpSpPr>
          <p:cNvPr id="74" name="Group 73"/>
          <p:cNvGrpSpPr/>
          <p:nvPr/>
        </p:nvGrpSpPr>
        <p:grpSpPr>
          <a:xfrm>
            <a:off x="6537581" y="3976762"/>
            <a:ext cx="460597" cy="576414"/>
            <a:chOff x="6480808" y="3720186"/>
            <a:chExt cx="460597" cy="576414"/>
          </a:xfrm>
        </p:grpSpPr>
        <p:pic>
          <p:nvPicPr>
            <p:cNvPr id="71" name="object 58"/>
            <p:cNvPicPr/>
            <p:nvPr/>
          </p:nvPicPr>
          <p:blipFill>
            <a:blip r:embed="rId10" cstate="print"/>
            <a:stretch>
              <a:fillRect/>
            </a:stretch>
          </p:blipFill>
          <p:spPr>
            <a:xfrm>
              <a:off x="6480808" y="3881398"/>
              <a:ext cx="460597" cy="415202"/>
            </a:xfrm>
            <a:prstGeom prst="rect">
              <a:avLst/>
            </a:prstGeom>
          </p:spPr>
        </p:pic>
        <p:pic>
          <p:nvPicPr>
            <p:cNvPr id="72" name="object 59"/>
            <p:cNvPicPr/>
            <p:nvPr/>
          </p:nvPicPr>
          <p:blipFill>
            <a:blip r:embed="rId11" cstate="print"/>
            <a:stretch>
              <a:fillRect/>
            </a:stretch>
          </p:blipFill>
          <p:spPr>
            <a:xfrm>
              <a:off x="6610349" y="3720186"/>
              <a:ext cx="241682" cy="217863"/>
            </a:xfrm>
            <a:prstGeom prst="rect">
              <a:avLst/>
            </a:prstGeom>
          </p:spPr>
        </p:pic>
      </p:grpSp>
      <p:pic>
        <p:nvPicPr>
          <p:cNvPr id="73" name="object 60"/>
          <p:cNvPicPr/>
          <p:nvPr/>
        </p:nvPicPr>
        <p:blipFill>
          <a:blip r:embed="rId12" cstate="print"/>
          <a:stretch>
            <a:fillRect/>
          </a:stretch>
        </p:blipFill>
        <p:spPr>
          <a:xfrm>
            <a:off x="6514337" y="5414509"/>
            <a:ext cx="460597" cy="415202"/>
          </a:xfrm>
          <a:prstGeom prst="rect">
            <a:avLst/>
          </a:prstGeom>
        </p:spPr>
      </p:pic>
    </p:spTree>
    <p:extLst>
      <p:ext uri="{BB962C8B-B14F-4D97-AF65-F5344CB8AC3E}">
        <p14:creationId xmlns:p14="http://schemas.microsoft.com/office/powerpoint/2010/main" val="1344524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2" cstate="print"/>
          <a:stretch>
            <a:fillRect/>
          </a:stretch>
        </p:blipFill>
        <p:spPr>
          <a:xfrm>
            <a:off x="1698878" y="750278"/>
            <a:ext cx="8794243" cy="5779476"/>
          </a:xfrm>
          <a:prstGeom prst="rect">
            <a:avLst/>
          </a:prstGeom>
        </p:spPr>
      </p:pic>
      <p:sp>
        <p:nvSpPr>
          <p:cNvPr id="3"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spcBef>
                <a:spcPts val="95"/>
              </a:spcBef>
              <a:tabLst>
                <a:tab pos="1705610" algn="l"/>
              </a:tabLst>
            </a:pPr>
            <a:r>
              <a:rPr lang="pt-BR" sz="2800" b="1" dirty="0">
                <a:solidFill>
                  <a:schemeClr val="tx1">
                    <a:lumMod val="85000"/>
                    <a:lumOff val="15000"/>
                  </a:schemeClr>
                </a:solidFill>
                <a:latin typeface="Montserrat" panose="02000505000000020004" pitchFamily="2" charset="0"/>
              </a:rPr>
              <a:t>LOCATION PROXIMITY: </a:t>
            </a:r>
            <a:r>
              <a:rPr lang="pt-BR" sz="2800" b="1" spc="-5" dirty="0">
                <a:solidFill>
                  <a:srgbClr val="FFFFFF"/>
                </a:solidFill>
                <a:latin typeface="Montserrat" panose="02000505000000020004" pitchFamily="2" charset="0"/>
                <a:cs typeface="Arial"/>
              </a:rPr>
              <a:t>A</a:t>
            </a:r>
            <a:r>
              <a:rPr lang="pt-BR" sz="2800" b="1" spc="-195"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T</a:t>
            </a:r>
            <a:r>
              <a:rPr lang="pt-BR" sz="2800" b="1" spc="-85"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L</a:t>
            </a:r>
            <a:r>
              <a:rPr lang="pt-BR" sz="2800" b="1" spc="-145"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A</a:t>
            </a:r>
            <a:r>
              <a:rPr lang="pt-BR" sz="2800" b="1" spc="-110"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N</a:t>
            </a:r>
            <a:r>
              <a:rPr lang="pt-BR" sz="2800" b="1" spc="-65"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T</a:t>
            </a:r>
            <a:r>
              <a:rPr lang="pt-BR" sz="2800" b="1" spc="-215"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A</a:t>
            </a:r>
            <a:r>
              <a:rPr lang="pt-BR" sz="2800" b="1" dirty="0">
                <a:solidFill>
                  <a:srgbClr val="FFFFFF"/>
                </a:solidFill>
                <a:latin typeface="Montserrat" panose="02000505000000020004" pitchFamily="2" charset="0"/>
                <a:cs typeface="Arial"/>
              </a:rPr>
              <a:t> </a:t>
            </a:r>
            <a:r>
              <a:rPr lang="pt-BR" sz="2800" b="1" spc="85"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M</a:t>
            </a:r>
            <a:r>
              <a:rPr lang="pt-BR" sz="2800" b="1" spc="-114"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A</a:t>
            </a:r>
            <a:r>
              <a:rPr lang="pt-BR" sz="2800" b="1" spc="-110" dirty="0">
                <a:solidFill>
                  <a:srgbClr val="FFFFFF"/>
                </a:solidFill>
                <a:latin typeface="Montserrat" panose="02000505000000020004" pitchFamily="2" charset="0"/>
                <a:cs typeface="Arial"/>
              </a:rPr>
              <a:t> </a:t>
            </a:r>
            <a:r>
              <a:rPr lang="pt-BR" sz="2800" b="1" spc="-5" dirty="0">
                <a:solidFill>
                  <a:srgbClr val="FFFFFF"/>
                </a:solidFill>
                <a:latin typeface="Montserrat" panose="02000505000000020004" pitchFamily="2" charset="0"/>
                <a:cs typeface="Arial"/>
              </a:rPr>
              <a:t>P</a:t>
            </a:r>
            <a:endParaRPr lang="pt-BR" sz="2800" dirty="0">
              <a:latin typeface="Montserrat" panose="02000505000000020004" pitchFamily="2" charset="0"/>
              <a:cs typeface="Arial"/>
            </a:endParaRPr>
          </a:p>
        </p:txBody>
      </p:sp>
    </p:spTree>
    <p:extLst>
      <p:ext uri="{BB962C8B-B14F-4D97-AF65-F5344CB8AC3E}">
        <p14:creationId xmlns:p14="http://schemas.microsoft.com/office/powerpoint/2010/main" val="344929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3"/>
          <p:cNvPicPr/>
          <p:nvPr/>
        </p:nvPicPr>
        <p:blipFill>
          <a:blip r:embed="rId2" cstate="print"/>
          <a:stretch>
            <a:fillRect/>
          </a:stretch>
        </p:blipFill>
        <p:spPr>
          <a:xfrm>
            <a:off x="0" y="0"/>
            <a:ext cx="12192000" cy="6858000"/>
          </a:xfrm>
          <a:prstGeom prst="rect">
            <a:avLst/>
          </a:prstGeom>
        </p:spPr>
      </p:pic>
      <p:sp>
        <p:nvSpPr>
          <p:cNvPr id="2"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ATLANTA</a:t>
            </a:r>
          </a:p>
        </p:txBody>
      </p:sp>
      <p:sp>
        <p:nvSpPr>
          <p:cNvPr id="3" name="object 65"/>
          <p:cNvSpPr txBox="1"/>
          <p:nvPr/>
        </p:nvSpPr>
        <p:spPr>
          <a:xfrm>
            <a:off x="353713" y="766533"/>
            <a:ext cx="5347970" cy="5475858"/>
          </a:xfrm>
          <a:prstGeom prst="rect">
            <a:avLst/>
          </a:prstGeom>
        </p:spPr>
        <p:txBody>
          <a:bodyPr vert="horz" wrap="square" lIns="0" tIns="12700" rIns="0" bIns="0" rtlCol="0">
            <a:spAutoFit/>
          </a:bodyPr>
          <a:lstStyle/>
          <a:p>
            <a:pPr marL="12700" algn="just">
              <a:spcBef>
                <a:spcPts val="100"/>
              </a:spcBef>
            </a:pPr>
            <a:r>
              <a:rPr sz="1000" b="1" spc="114" dirty="0">
                <a:latin typeface="Montserrat" panose="02000505000000020004" pitchFamily="2" charset="0"/>
                <a:cs typeface="Calibri"/>
              </a:rPr>
              <a:t>B</a:t>
            </a:r>
            <a:r>
              <a:rPr sz="1000" b="1" spc="120" dirty="0">
                <a:latin typeface="Montserrat" panose="02000505000000020004" pitchFamily="2" charset="0"/>
                <a:cs typeface="Calibri"/>
              </a:rPr>
              <a:t>U</a:t>
            </a:r>
            <a:r>
              <a:rPr sz="1000" b="1" spc="114" dirty="0">
                <a:latin typeface="Montserrat" panose="02000505000000020004" pitchFamily="2" charset="0"/>
                <a:cs typeface="Calibri"/>
              </a:rPr>
              <a:t>S</a:t>
            </a:r>
            <a:r>
              <a:rPr sz="1000" b="1" spc="125" dirty="0">
                <a:latin typeface="Montserrat" panose="02000505000000020004" pitchFamily="2" charset="0"/>
                <a:cs typeface="Calibri"/>
              </a:rPr>
              <a:t>I</a:t>
            </a:r>
            <a:r>
              <a:rPr sz="1000" b="1" spc="130" dirty="0">
                <a:latin typeface="Montserrat" panose="02000505000000020004" pitchFamily="2" charset="0"/>
                <a:cs typeface="Calibri"/>
              </a:rPr>
              <a:t>N</a:t>
            </a:r>
            <a:r>
              <a:rPr sz="1000" b="1" spc="35" dirty="0">
                <a:latin typeface="Montserrat" panose="02000505000000020004" pitchFamily="2" charset="0"/>
                <a:cs typeface="Calibri"/>
              </a:rPr>
              <a:t>E</a:t>
            </a:r>
            <a:r>
              <a:rPr sz="1000" b="1" dirty="0">
                <a:latin typeface="Montserrat" panose="02000505000000020004" pitchFamily="2" charset="0"/>
                <a:cs typeface="Calibri"/>
              </a:rPr>
              <a:t>S</a:t>
            </a:r>
            <a:r>
              <a:rPr sz="1000" b="1" spc="-110" dirty="0">
                <a:latin typeface="Montserrat" panose="02000505000000020004" pitchFamily="2" charset="0"/>
                <a:cs typeface="Calibri"/>
              </a:rPr>
              <a:t> </a:t>
            </a:r>
            <a:r>
              <a:rPr sz="1000" b="1" spc="45" dirty="0">
                <a:latin typeface="Montserrat" panose="02000505000000020004" pitchFamily="2" charset="0"/>
                <a:cs typeface="Calibri"/>
              </a:rPr>
              <a:t>S</a:t>
            </a:r>
            <a:r>
              <a:rPr sz="1000" b="1" dirty="0">
                <a:latin typeface="Montserrat" panose="02000505000000020004" pitchFamily="2" charset="0"/>
                <a:cs typeface="Calibri"/>
              </a:rPr>
              <a:t>-</a:t>
            </a:r>
            <a:r>
              <a:rPr sz="1000" b="1" spc="-135" dirty="0">
                <a:latin typeface="Montserrat" panose="02000505000000020004" pitchFamily="2" charset="0"/>
                <a:cs typeface="Calibri"/>
              </a:rPr>
              <a:t> </a:t>
            </a:r>
            <a:r>
              <a:rPr sz="1000" b="1" spc="114" dirty="0">
                <a:latin typeface="Montserrat" panose="02000505000000020004" pitchFamily="2" charset="0"/>
                <a:cs typeface="Calibri"/>
              </a:rPr>
              <a:t>F</a:t>
            </a:r>
            <a:r>
              <a:rPr sz="1000" b="1" spc="130" dirty="0">
                <a:latin typeface="Montserrat" panose="02000505000000020004" pitchFamily="2" charset="0"/>
                <a:cs typeface="Calibri"/>
              </a:rPr>
              <a:t>R</a:t>
            </a:r>
            <a:r>
              <a:rPr sz="1000" b="1" spc="114" dirty="0">
                <a:latin typeface="Montserrat" panose="02000505000000020004" pitchFamily="2" charset="0"/>
                <a:cs typeface="Calibri"/>
              </a:rPr>
              <a:t>I</a:t>
            </a:r>
            <a:r>
              <a:rPr sz="1000" b="1" spc="130" dirty="0">
                <a:latin typeface="Montserrat" panose="02000505000000020004" pitchFamily="2" charset="0"/>
                <a:cs typeface="Calibri"/>
              </a:rPr>
              <a:t>E</a:t>
            </a:r>
            <a:r>
              <a:rPr sz="1000" b="1" spc="105" dirty="0">
                <a:latin typeface="Montserrat" panose="02000505000000020004" pitchFamily="2" charset="0"/>
                <a:cs typeface="Calibri"/>
              </a:rPr>
              <a:t>N</a:t>
            </a:r>
            <a:r>
              <a:rPr sz="1000" b="1" dirty="0">
                <a:latin typeface="Montserrat" panose="02000505000000020004" pitchFamily="2" charset="0"/>
                <a:cs typeface="Calibri"/>
              </a:rPr>
              <a:t>D</a:t>
            </a:r>
            <a:r>
              <a:rPr sz="1000" b="1" spc="-114" dirty="0">
                <a:latin typeface="Montserrat" panose="02000505000000020004" pitchFamily="2" charset="0"/>
                <a:cs typeface="Calibri"/>
              </a:rPr>
              <a:t> </a:t>
            </a:r>
            <a:r>
              <a:rPr sz="1000" b="1" spc="-5" dirty="0">
                <a:latin typeface="Montserrat" panose="02000505000000020004" pitchFamily="2" charset="0"/>
                <a:cs typeface="Calibri"/>
              </a:rPr>
              <a:t>L</a:t>
            </a:r>
            <a:r>
              <a:rPr sz="1000" b="1" dirty="0">
                <a:latin typeface="Montserrat" panose="02000505000000020004" pitchFamily="2" charset="0"/>
                <a:cs typeface="Calibri"/>
              </a:rPr>
              <a:t>Y </a:t>
            </a:r>
            <a:r>
              <a:rPr sz="1000" b="1" spc="10" dirty="0">
                <a:latin typeface="Montserrat" panose="02000505000000020004" pitchFamily="2" charset="0"/>
                <a:cs typeface="Calibri"/>
              </a:rPr>
              <a:t> </a:t>
            </a:r>
            <a:r>
              <a:rPr sz="1000" b="1" spc="114" dirty="0">
                <a:latin typeface="Montserrat" panose="02000505000000020004" pitchFamily="2" charset="0"/>
                <a:cs typeface="Calibri"/>
              </a:rPr>
              <a:t>C</a:t>
            </a:r>
            <a:r>
              <a:rPr sz="1000" b="1" spc="125" dirty="0">
                <a:latin typeface="Montserrat" panose="02000505000000020004" pitchFamily="2" charset="0"/>
                <a:cs typeface="Calibri"/>
              </a:rPr>
              <a:t>I</a:t>
            </a:r>
            <a:r>
              <a:rPr sz="1000" b="1" spc="120" dirty="0">
                <a:latin typeface="Montserrat" panose="02000505000000020004" pitchFamily="2" charset="0"/>
                <a:cs typeface="Calibri"/>
              </a:rPr>
              <a:t>T</a:t>
            </a:r>
            <a:r>
              <a:rPr sz="1000" b="1" dirty="0">
                <a:latin typeface="Montserrat" panose="02000505000000020004" pitchFamily="2" charset="0"/>
                <a:cs typeface="Calibri"/>
              </a:rPr>
              <a:t>Y</a:t>
            </a:r>
          </a:p>
          <a:p>
            <a:pPr marL="12700" marR="5080" algn="just">
              <a:spcBef>
                <a:spcPts val="550"/>
              </a:spcBef>
            </a:pPr>
            <a:r>
              <a:rPr sz="1000" spc="10" dirty="0">
                <a:latin typeface="Montserrat" panose="02000505000000020004" pitchFamily="2" charset="0"/>
                <a:cs typeface="Arial MT"/>
              </a:rPr>
              <a:t>Atlanta,</a:t>
            </a:r>
            <a:r>
              <a:rPr sz="1000" spc="170" dirty="0">
                <a:latin typeface="Montserrat" panose="02000505000000020004" pitchFamily="2" charset="0"/>
                <a:cs typeface="Arial MT"/>
              </a:rPr>
              <a:t> </a:t>
            </a:r>
            <a:r>
              <a:rPr sz="1000" spc="15" dirty="0">
                <a:latin typeface="Montserrat" panose="02000505000000020004" pitchFamily="2" charset="0"/>
                <a:cs typeface="Arial MT"/>
              </a:rPr>
              <a:t>the</a:t>
            </a:r>
            <a:r>
              <a:rPr sz="1000" spc="180" dirty="0">
                <a:latin typeface="Montserrat" panose="02000505000000020004" pitchFamily="2" charset="0"/>
                <a:cs typeface="Arial MT"/>
              </a:rPr>
              <a:t> </a:t>
            </a:r>
            <a:r>
              <a:rPr sz="1000" spc="10" dirty="0">
                <a:latin typeface="Montserrat" panose="02000505000000020004" pitchFamily="2" charset="0"/>
                <a:cs typeface="Arial MT"/>
              </a:rPr>
              <a:t>capital</a:t>
            </a:r>
            <a:r>
              <a:rPr sz="1000" spc="170" dirty="0">
                <a:latin typeface="Montserrat" panose="02000505000000020004" pitchFamily="2" charset="0"/>
                <a:cs typeface="Arial MT"/>
              </a:rPr>
              <a:t> </a:t>
            </a:r>
            <a:r>
              <a:rPr sz="1000" spc="25" dirty="0">
                <a:latin typeface="Montserrat" panose="02000505000000020004" pitchFamily="2" charset="0"/>
                <a:cs typeface="Arial MT"/>
              </a:rPr>
              <a:t>and</a:t>
            </a:r>
            <a:r>
              <a:rPr sz="1000" spc="180" dirty="0">
                <a:latin typeface="Montserrat" panose="02000505000000020004" pitchFamily="2" charset="0"/>
                <a:cs typeface="Arial MT"/>
              </a:rPr>
              <a:t> </a:t>
            </a:r>
            <a:r>
              <a:rPr sz="1000" spc="20" dirty="0">
                <a:latin typeface="Montserrat" panose="02000505000000020004" pitchFamily="2" charset="0"/>
                <a:cs typeface="Arial MT"/>
              </a:rPr>
              <a:t>most</a:t>
            </a:r>
            <a:r>
              <a:rPr sz="1000" spc="170" dirty="0">
                <a:latin typeface="Montserrat" panose="02000505000000020004" pitchFamily="2" charset="0"/>
                <a:cs typeface="Arial MT"/>
              </a:rPr>
              <a:t> </a:t>
            </a:r>
            <a:r>
              <a:rPr sz="1000" spc="20" dirty="0">
                <a:latin typeface="Montserrat" panose="02000505000000020004" pitchFamily="2" charset="0"/>
                <a:cs typeface="Arial MT"/>
              </a:rPr>
              <a:t>populous</a:t>
            </a:r>
            <a:r>
              <a:rPr sz="1000" spc="180" dirty="0">
                <a:latin typeface="Montserrat" panose="02000505000000020004" pitchFamily="2" charset="0"/>
                <a:cs typeface="Arial MT"/>
              </a:rPr>
              <a:t> </a:t>
            </a:r>
            <a:r>
              <a:rPr sz="1000" spc="10" dirty="0">
                <a:latin typeface="Montserrat" panose="02000505000000020004" pitchFamily="2" charset="0"/>
                <a:cs typeface="Arial MT"/>
              </a:rPr>
              <a:t>city</a:t>
            </a:r>
            <a:r>
              <a:rPr sz="1000" spc="145" dirty="0">
                <a:latin typeface="Montserrat" panose="02000505000000020004" pitchFamily="2" charset="0"/>
                <a:cs typeface="Arial MT"/>
              </a:rPr>
              <a:t> </a:t>
            </a:r>
            <a:r>
              <a:rPr sz="1000" spc="15" dirty="0">
                <a:latin typeface="Montserrat" panose="02000505000000020004" pitchFamily="2" charset="0"/>
                <a:cs typeface="Arial MT"/>
              </a:rPr>
              <a:t>in</a:t>
            </a:r>
            <a:r>
              <a:rPr sz="1000" spc="175" dirty="0">
                <a:latin typeface="Montserrat" panose="02000505000000020004" pitchFamily="2" charset="0"/>
                <a:cs typeface="Arial MT"/>
              </a:rPr>
              <a:t> </a:t>
            </a:r>
            <a:r>
              <a:rPr sz="1000" spc="10" dirty="0">
                <a:latin typeface="Montserrat" panose="02000505000000020004" pitchFamily="2" charset="0"/>
                <a:cs typeface="Arial MT"/>
              </a:rPr>
              <a:t>Georgia,</a:t>
            </a:r>
            <a:r>
              <a:rPr sz="1000" spc="170" dirty="0">
                <a:latin typeface="Montserrat" panose="02000505000000020004" pitchFamily="2" charset="0"/>
                <a:cs typeface="Arial MT"/>
              </a:rPr>
              <a:t> </a:t>
            </a:r>
            <a:r>
              <a:rPr sz="1000" spc="15" dirty="0">
                <a:latin typeface="Montserrat" panose="02000505000000020004" pitchFamily="2" charset="0"/>
                <a:cs typeface="Arial MT"/>
              </a:rPr>
              <a:t>is</a:t>
            </a:r>
            <a:r>
              <a:rPr sz="1000" spc="195" dirty="0">
                <a:latin typeface="Montserrat" panose="02000505000000020004" pitchFamily="2" charset="0"/>
                <a:cs typeface="Arial MT"/>
              </a:rPr>
              <a:t> </a:t>
            </a:r>
            <a:r>
              <a:rPr sz="1000" spc="15" dirty="0">
                <a:latin typeface="Montserrat" panose="02000505000000020004" pitchFamily="2" charset="0"/>
                <a:cs typeface="Arial MT"/>
              </a:rPr>
              <a:t>the</a:t>
            </a:r>
            <a:r>
              <a:rPr sz="1000" spc="165" dirty="0">
                <a:latin typeface="Montserrat" panose="02000505000000020004" pitchFamily="2" charset="0"/>
                <a:cs typeface="Arial MT"/>
              </a:rPr>
              <a:t> </a:t>
            </a:r>
            <a:r>
              <a:rPr sz="1000" spc="15" dirty="0">
                <a:latin typeface="Montserrat" panose="02000505000000020004" pitchFamily="2" charset="0"/>
                <a:cs typeface="Arial MT"/>
              </a:rPr>
              <a:t>ninth-largest</a:t>
            </a:r>
            <a:r>
              <a:rPr sz="1000" spc="175" dirty="0">
                <a:latin typeface="Montserrat" panose="02000505000000020004" pitchFamily="2" charset="0"/>
                <a:cs typeface="Arial MT"/>
              </a:rPr>
              <a:t> </a:t>
            </a:r>
            <a:r>
              <a:rPr sz="1000" spc="15" dirty="0">
                <a:latin typeface="Montserrat" panose="02000505000000020004" pitchFamily="2" charset="0"/>
                <a:cs typeface="Arial MT"/>
              </a:rPr>
              <a:t>metro</a:t>
            </a:r>
            <a:r>
              <a:rPr sz="1000" spc="165" dirty="0">
                <a:latin typeface="Montserrat" panose="02000505000000020004" pitchFamily="2" charset="0"/>
                <a:cs typeface="Arial MT"/>
              </a:rPr>
              <a:t> </a:t>
            </a:r>
            <a:r>
              <a:rPr sz="1000" spc="15" dirty="0">
                <a:latin typeface="Montserrat" panose="02000505000000020004" pitchFamily="2" charset="0"/>
                <a:cs typeface="Arial MT"/>
              </a:rPr>
              <a:t>in</a:t>
            </a:r>
            <a:r>
              <a:rPr sz="1000" spc="175" dirty="0">
                <a:latin typeface="Montserrat" panose="02000505000000020004" pitchFamily="2" charset="0"/>
                <a:cs typeface="Arial MT"/>
              </a:rPr>
              <a:t> </a:t>
            </a:r>
            <a:r>
              <a:rPr sz="1000" spc="15" dirty="0">
                <a:latin typeface="Montserrat" panose="02000505000000020004" pitchFamily="2" charset="0"/>
                <a:cs typeface="Arial MT"/>
              </a:rPr>
              <a:t>the</a:t>
            </a:r>
            <a:r>
              <a:rPr sz="1000" spc="165" dirty="0">
                <a:latin typeface="Montserrat" panose="02000505000000020004" pitchFamily="2" charset="0"/>
                <a:cs typeface="Arial MT"/>
              </a:rPr>
              <a:t> </a:t>
            </a:r>
            <a:r>
              <a:rPr sz="1000" spc="15" dirty="0">
                <a:latin typeface="Montserrat" panose="02000505000000020004" pitchFamily="2" charset="0"/>
                <a:cs typeface="Arial MT"/>
              </a:rPr>
              <a:t>United</a:t>
            </a:r>
            <a:r>
              <a:rPr sz="1000" spc="175" dirty="0">
                <a:latin typeface="Montserrat" panose="02000505000000020004" pitchFamily="2" charset="0"/>
                <a:cs typeface="Arial MT"/>
              </a:rPr>
              <a:t> </a:t>
            </a:r>
            <a:r>
              <a:rPr sz="1000" spc="15" dirty="0">
                <a:latin typeface="Montserrat" panose="02000505000000020004" pitchFamily="2" charset="0"/>
                <a:cs typeface="Arial MT"/>
              </a:rPr>
              <a:t>States </a:t>
            </a:r>
            <a:r>
              <a:rPr sz="1000" spc="-225" dirty="0">
                <a:latin typeface="Montserrat" panose="02000505000000020004" pitchFamily="2" charset="0"/>
                <a:cs typeface="Arial MT"/>
              </a:rPr>
              <a:t> </a:t>
            </a:r>
            <a:r>
              <a:rPr sz="1000" spc="5" dirty="0">
                <a:latin typeface="Montserrat" panose="02000505000000020004" pitchFamily="2" charset="0"/>
                <a:cs typeface="Arial MT"/>
              </a:rPr>
              <a:t>with</a:t>
            </a:r>
            <a:r>
              <a:rPr sz="1000" spc="10" dirty="0">
                <a:latin typeface="Montserrat" panose="02000505000000020004" pitchFamily="2" charset="0"/>
                <a:cs typeface="Arial MT"/>
              </a:rPr>
              <a:t> </a:t>
            </a:r>
            <a:r>
              <a:rPr sz="1000" spc="15" dirty="0">
                <a:latin typeface="Montserrat" panose="02000505000000020004" pitchFamily="2" charset="0"/>
                <a:cs typeface="Arial MT"/>
              </a:rPr>
              <a:t>over</a:t>
            </a:r>
            <a:r>
              <a:rPr sz="1000" spc="20" dirty="0">
                <a:latin typeface="Montserrat" panose="02000505000000020004" pitchFamily="2" charset="0"/>
                <a:cs typeface="Arial MT"/>
              </a:rPr>
              <a:t> </a:t>
            </a:r>
            <a:r>
              <a:rPr sz="1000" dirty="0">
                <a:latin typeface="Montserrat" panose="02000505000000020004" pitchFamily="2" charset="0"/>
                <a:cs typeface="Arial MT"/>
              </a:rPr>
              <a:t>5.9</a:t>
            </a:r>
            <a:r>
              <a:rPr sz="1000" spc="5" dirty="0">
                <a:latin typeface="Montserrat" panose="02000505000000020004" pitchFamily="2" charset="0"/>
                <a:cs typeface="Arial MT"/>
              </a:rPr>
              <a:t> </a:t>
            </a:r>
            <a:r>
              <a:rPr sz="1000" spc="20" dirty="0">
                <a:latin typeface="Montserrat" panose="02000505000000020004" pitchFamily="2" charset="0"/>
                <a:cs typeface="Arial MT"/>
              </a:rPr>
              <a:t>million</a:t>
            </a:r>
            <a:r>
              <a:rPr sz="1000" spc="25" dirty="0">
                <a:latin typeface="Montserrat" panose="02000505000000020004" pitchFamily="2" charset="0"/>
                <a:cs typeface="Arial MT"/>
              </a:rPr>
              <a:t> </a:t>
            </a:r>
            <a:r>
              <a:rPr sz="1000" spc="10" dirty="0">
                <a:latin typeface="Montserrat" panose="02000505000000020004" pitchFamily="2" charset="0"/>
                <a:cs typeface="Arial MT"/>
              </a:rPr>
              <a:t>residents.</a:t>
            </a:r>
            <a:r>
              <a:rPr sz="1000" spc="15" dirty="0">
                <a:latin typeface="Montserrat" panose="02000505000000020004" pitchFamily="2" charset="0"/>
                <a:cs typeface="Arial MT"/>
              </a:rPr>
              <a:t> </a:t>
            </a:r>
            <a:r>
              <a:rPr sz="1000" spc="10" dirty="0">
                <a:latin typeface="Montserrat" panose="02000505000000020004" pitchFamily="2" charset="0"/>
                <a:cs typeface="Arial MT"/>
              </a:rPr>
              <a:t>It</a:t>
            </a:r>
            <a:r>
              <a:rPr sz="1000" spc="15" dirty="0">
                <a:latin typeface="Montserrat" panose="02000505000000020004" pitchFamily="2" charset="0"/>
                <a:cs typeface="Arial MT"/>
              </a:rPr>
              <a:t> </a:t>
            </a:r>
            <a:r>
              <a:rPr sz="1000" spc="20" dirty="0">
                <a:latin typeface="Montserrat" panose="02000505000000020004" pitchFamily="2" charset="0"/>
                <a:cs typeface="Arial MT"/>
              </a:rPr>
              <a:t>prides</a:t>
            </a:r>
            <a:r>
              <a:rPr sz="1000" spc="25" dirty="0">
                <a:latin typeface="Montserrat" panose="02000505000000020004" pitchFamily="2" charset="0"/>
                <a:cs typeface="Arial MT"/>
              </a:rPr>
              <a:t> </a:t>
            </a:r>
            <a:r>
              <a:rPr sz="1000" spc="15" dirty="0">
                <a:latin typeface="Montserrat" panose="02000505000000020004" pitchFamily="2" charset="0"/>
                <a:cs typeface="Arial MT"/>
              </a:rPr>
              <a:t>itself  on  </a:t>
            </a:r>
            <a:r>
              <a:rPr sz="1000" spc="10" dirty="0">
                <a:latin typeface="Montserrat" panose="02000505000000020004" pitchFamily="2" charset="0"/>
                <a:cs typeface="Arial MT"/>
              </a:rPr>
              <a:t>its  low  </a:t>
            </a:r>
            <a:r>
              <a:rPr sz="1000" spc="20" dirty="0">
                <a:latin typeface="Montserrat" panose="02000505000000020004" pitchFamily="2" charset="0"/>
                <a:cs typeface="Arial MT"/>
              </a:rPr>
              <a:t>business  </a:t>
            </a:r>
            <a:r>
              <a:rPr sz="1000" spc="10" dirty="0">
                <a:latin typeface="Montserrat" panose="02000505000000020004" pitchFamily="2" charset="0"/>
                <a:cs typeface="Arial MT"/>
              </a:rPr>
              <a:t>costs,  tax-friendly  </a:t>
            </a:r>
            <a:r>
              <a:rPr sz="1000" spc="15" dirty="0">
                <a:latin typeface="Montserrat" panose="02000505000000020004" pitchFamily="2" charset="0"/>
                <a:cs typeface="Arial MT"/>
              </a:rPr>
              <a:t>environment, </a:t>
            </a:r>
            <a:r>
              <a:rPr sz="1000" spc="20" dirty="0">
                <a:latin typeface="Montserrat" panose="02000505000000020004" pitchFamily="2" charset="0"/>
                <a:cs typeface="Arial MT"/>
              </a:rPr>
              <a:t> diverse</a:t>
            </a:r>
            <a:r>
              <a:rPr sz="1000" spc="25" dirty="0">
                <a:latin typeface="Montserrat" panose="02000505000000020004" pitchFamily="2" charset="0"/>
                <a:cs typeface="Arial MT"/>
              </a:rPr>
              <a:t> </a:t>
            </a:r>
            <a:r>
              <a:rPr sz="1000" spc="20" dirty="0">
                <a:latin typeface="Montserrat" panose="02000505000000020004" pitchFamily="2" charset="0"/>
                <a:cs typeface="Arial MT"/>
              </a:rPr>
              <a:t>economy</a:t>
            </a:r>
            <a:r>
              <a:rPr sz="1000" spc="25" dirty="0">
                <a:latin typeface="Montserrat" panose="02000505000000020004" pitchFamily="2" charset="0"/>
                <a:cs typeface="Arial MT"/>
              </a:rPr>
              <a:t> and</a:t>
            </a:r>
            <a:r>
              <a:rPr sz="1000" spc="30" dirty="0">
                <a:latin typeface="Montserrat" panose="02000505000000020004" pitchFamily="2" charset="0"/>
                <a:cs typeface="Arial MT"/>
              </a:rPr>
              <a:t> </a:t>
            </a:r>
            <a:r>
              <a:rPr sz="1000" spc="20" dirty="0">
                <a:latin typeface="Montserrat" panose="02000505000000020004" pitchFamily="2" charset="0"/>
                <a:cs typeface="Arial MT"/>
              </a:rPr>
              <a:t>suburb</a:t>
            </a:r>
            <a:r>
              <a:rPr sz="1000" spc="25" dirty="0">
                <a:latin typeface="Montserrat" panose="02000505000000020004" pitchFamily="2" charset="0"/>
                <a:cs typeface="Arial MT"/>
              </a:rPr>
              <a:t> </a:t>
            </a:r>
            <a:r>
              <a:rPr sz="1000" spc="15" dirty="0">
                <a:latin typeface="Montserrat" panose="02000505000000020004" pitchFamily="2" charset="0"/>
                <a:cs typeface="Arial MT"/>
              </a:rPr>
              <a:t>quality</a:t>
            </a:r>
            <a:r>
              <a:rPr sz="1000" spc="20" dirty="0">
                <a:latin typeface="Montserrat" panose="02000505000000020004" pitchFamily="2" charset="0"/>
                <a:cs typeface="Arial MT"/>
              </a:rPr>
              <a:t> of</a:t>
            </a:r>
            <a:r>
              <a:rPr sz="1000" spc="25" dirty="0">
                <a:latin typeface="Montserrat" panose="02000505000000020004" pitchFamily="2" charset="0"/>
                <a:cs typeface="Arial MT"/>
              </a:rPr>
              <a:t> </a:t>
            </a:r>
            <a:r>
              <a:rPr sz="1000" spc="5" dirty="0">
                <a:latin typeface="Montserrat" panose="02000505000000020004" pitchFamily="2" charset="0"/>
                <a:cs typeface="Arial MT"/>
              </a:rPr>
              <a:t>life.</a:t>
            </a:r>
            <a:r>
              <a:rPr sz="1000" spc="10" dirty="0">
                <a:latin typeface="Montserrat" panose="02000505000000020004" pitchFamily="2" charset="0"/>
                <a:cs typeface="Arial MT"/>
              </a:rPr>
              <a:t> </a:t>
            </a:r>
            <a:r>
              <a:rPr sz="1000" spc="15" dirty="0">
                <a:latin typeface="Montserrat" panose="02000505000000020004" pitchFamily="2" charset="0"/>
                <a:cs typeface="Arial MT"/>
              </a:rPr>
              <a:t>Encompassing</a:t>
            </a:r>
            <a:r>
              <a:rPr sz="1000" spc="20" dirty="0">
                <a:latin typeface="Montserrat" panose="02000505000000020004" pitchFamily="2" charset="0"/>
                <a:cs typeface="Arial MT"/>
              </a:rPr>
              <a:t> a</a:t>
            </a:r>
            <a:r>
              <a:rPr sz="1000" spc="25" dirty="0">
                <a:latin typeface="Montserrat" panose="02000505000000020004" pitchFamily="2" charset="0"/>
                <a:cs typeface="Arial MT"/>
              </a:rPr>
              <a:t> </a:t>
            </a:r>
            <a:r>
              <a:rPr sz="1000" spc="15" dirty="0">
                <a:latin typeface="Montserrat" panose="02000505000000020004" pitchFamily="2" charset="0"/>
                <a:cs typeface="Arial MT"/>
              </a:rPr>
              <a:t>GDP</a:t>
            </a:r>
            <a:r>
              <a:rPr sz="1000" spc="20" dirty="0">
                <a:latin typeface="Montserrat" panose="02000505000000020004" pitchFamily="2" charset="0"/>
                <a:cs typeface="Arial MT"/>
              </a:rPr>
              <a:t> </a:t>
            </a:r>
            <a:r>
              <a:rPr sz="1000" spc="15" dirty="0">
                <a:latin typeface="Montserrat" panose="02000505000000020004" pitchFamily="2" charset="0"/>
                <a:cs typeface="Arial MT"/>
              </a:rPr>
              <a:t>over</a:t>
            </a:r>
            <a:r>
              <a:rPr sz="1000" spc="20" dirty="0">
                <a:latin typeface="Montserrat" panose="02000505000000020004" pitchFamily="2" charset="0"/>
                <a:cs typeface="Arial MT"/>
              </a:rPr>
              <a:t> </a:t>
            </a:r>
            <a:r>
              <a:rPr sz="1000" spc="-5" dirty="0">
                <a:latin typeface="Montserrat" panose="02000505000000020004" pitchFamily="2" charset="0"/>
                <a:cs typeface="Arial MT"/>
              </a:rPr>
              <a:t>$270</a:t>
            </a:r>
            <a:r>
              <a:rPr sz="1000" dirty="0">
                <a:latin typeface="Montserrat" panose="02000505000000020004" pitchFamily="2" charset="0"/>
                <a:cs typeface="Arial MT"/>
              </a:rPr>
              <a:t> </a:t>
            </a:r>
            <a:r>
              <a:rPr sz="1000" spc="15" dirty="0">
                <a:latin typeface="Montserrat" panose="02000505000000020004" pitchFamily="2" charset="0"/>
                <a:cs typeface="Arial MT"/>
              </a:rPr>
              <a:t>billion,</a:t>
            </a:r>
            <a:r>
              <a:rPr sz="1000" spc="20" dirty="0">
                <a:latin typeface="Montserrat" panose="02000505000000020004" pitchFamily="2" charset="0"/>
                <a:cs typeface="Arial MT"/>
              </a:rPr>
              <a:t> the  </a:t>
            </a:r>
            <a:r>
              <a:rPr sz="1000" spc="10" dirty="0">
                <a:latin typeface="Montserrat" panose="02000505000000020004" pitchFamily="2" charset="0"/>
                <a:cs typeface="Arial MT"/>
              </a:rPr>
              <a:t>Atlanta </a:t>
            </a:r>
            <a:r>
              <a:rPr sz="1000" spc="15" dirty="0">
                <a:latin typeface="Montserrat" panose="02000505000000020004" pitchFamily="2" charset="0"/>
                <a:cs typeface="Arial MT"/>
              </a:rPr>
              <a:t> metropolitan</a:t>
            </a:r>
            <a:r>
              <a:rPr sz="1000" spc="135" dirty="0">
                <a:latin typeface="Montserrat" panose="02000505000000020004" pitchFamily="2" charset="0"/>
                <a:cs typeface="Arial MT"/>
              </a:rPr>
              <a:t> </a:t>
            </a:r>
            <a:r>
              <a:rPr sz="1000" spc="15" dirty="0">
                <a:latin typeface="Montserrat" panose="02000505000000020004" pitchFamily="2" charset="0"/>
                <a:cs typeface="Arial MT"/>
              </a:rPr>
              <a:t>area</a:t>
            </a:r>
            <a:r>
              <a:rPr sz="1000" dirty="0">
                <a:latin typeface="Montserrat" panose="02000505000000020004" pitchFamily="2" charset="0"/>
                <a:cs typeface="Arial MT"/>
              </a:rPr>
              <a:t> </a:t>
            </a:r>
            <a:r>
              <a:rPr sz="1000" spc="15" dirty="0">
                <a:latin typeface="Montserrat" panose="02000505000000020004" pitchFamily="2" charset="0"/>
                <a:cs typeface="Arial MT"/>
              </a:rPr>
              <a:t>is</a:t>
            </a:r>
            <a:r>
              <a:rPr sz="1000" spc="75" dirty="0">
                <a:latin typeface="Montserrat" panose="02000505000000020004" pitchFamily="2" charset="0"/>
                <a:cs typeface="Arial MT"/>
              </a:rPr>
              <a:t> </a:t>
            </a:r>
            <a:r>
              <a:rPr sz="1000" spc="20" dirty="0">
                <a:latin typeface="Montserrat" panose="02000505000000020004" pitchFamily="2" charset="0"/>
                <a:cs typeface="Arial MT"/>
              </a:rPr>
              <a:t>a</a:t>
            </a:r>
            <a:r>
              <a:rPr sz="1000" spc="50" dirty="0">
                <a:latin typeface="Montserrat" panose="02000505000000020004" pitchFamily="2" charset="0"/>
                <a:cs typeface="Arial MT"/>
              </a:rPr>
              <a:t> </a:t>
            </a:r>
            <a:r>
              <a:rPr sz="1000" spc="25" dirty="0">
                <a:latin typeface="Montserrat" panose="02000505000000020004" pitchFamily="2" charset="0"/>
                <a:cs typeface="Arial MT"/>
              </a:rPr>
              <a:t>true</a:t>
            </a:r>
            <a:r>
              <a:rPr sz="1000" spc="30" dirty="0">
                <a:latin typeface="Montserrat" panose="02000505000000020004" pitchFamily="2" charset="0"/>
                <a:cs typeface="Arial MT"/>
              </a:rPr>
              <a:t> </a:t>
            </a:r>
            <a:r>
              <a:rPr sz="1000" dirty="0">
                <a:latin typeface="Montserrat" panose="02000505000000020004" pitchFamily="2" charset="0"/>
                <a:cs typeface="Arial MT"/>
              </a:rPr>
              <a:t>“world</a:t>
            </a:r>
            <a:r>
              <a:rPr sz="1000" spc="25" dirty="0">
                <a:latin typeface="Montserrat" panose="02000505000000020004" pitchFamily="2" charset="0"/>
                <a:cs typeface="Arial MT"/>
              </a:rPr>
              <a:t> </a:t>
            </a:r>
            <a:r>
              <a:rPr sz="1000" spc="-25" dirty="0">
                <a:latin typeface="Montserrat" panose="02000505000000020004" pitchFamily="2" charset="0"/>
                <a:cs typeface="Arial MT"/>
              </a:rPr>
              <a:t>city.”</a:t>
            </a:r>
            <a:endParaRPr lang="en-US" sz="1000" spc="-25" dirty="0">
              <a:latin typeface="Montserrat" panose="02000505000000020004" pitchFamily="2" charset="0"/>
              <a:cs typeface="Arial MT"/>
            </a:endParaRPr>
          </a:p>
          <a:p>
            <a:pPr marL="12700" marR="5080" algn="just">
              <a:spcBef>
                <a:spcPts val="550"/>
              </a:spcBef>
            </a:pPr>
            <a:endParaRPr lang="en-US" sz="1000" spc="-25" dirty="0">
              <a:latin typeface="Montserrat" panose="02000505000000020004" pitchFamily="2" charset="0"/>
              <a:cs typeface="Arial MT"/>
            </a:endParaRPr>
          </a:p>
          <a:p>
            <a:pPr marL="12700" algn="just">
              <a:spcBef>
                <a:spcPts val="100"/>
              </a:spcBef>
            </a:pPr>
            <a:r>
              <a:rPr lang="en-US" sz="1000" b="1" spc="120" dirty="0">
                <a:latin typeface="Montserrat" panose="02000505000000020004" pitchFamily="2" charset="0"/>
                <a:cs typeface="Calibri"/>
              </a:rPr>
              <a:t>H</a:t>
            </a:r>
            <a:r>
              <a:rPr lang="en-US" sz="1000" b="1" spc="110" dirty="0">
                <a:latin typeface="Montserrat" panose="02000505000000020004" pitchFamily="2" charset="0"/>
                <a:cs typeface="Calibri"/>
              </a:rPr>
              <a:t>O</a:t>
            </a:r>
            <a:r>
              <a:rPr lang="en-US" sz="1000" b="1" spc="105" dirty="0">
                <a:latin typeface="Montserrat" panose="02000505000000020004" pitchFamily="2" charset="0"/>
                <a:cs typeface="Calibri"/>
              </a:rPr>
              <a:t>M</a:t>
            </a:r>
            <a:r>
              <a:rPr lang="en-US" sz="1000" b="1" dirty="0">
                <a:latin typeface="Montserrat" panose="02000505000000020004" pitchFamily="2" charset="0"/>
                <a:cs typeface="Calibri"/>
              </a:rPr>
              <a:t>E </a:t>
            </a:r>
            <a:r>
              <a:rPr lang="en-US" sz="1000" b="1" spc="5" dirty="0">
                <a:latin typeface="Montserrat" panose="02000505000000020004" pitchFamily="2" charset="0"/>
                <a:cs typeface="Calibri"/>
              </a:rPr>
              <a:t> </a:t>
            </a:r>
            <a:r>
              <a:rPr lang="en-US" sz="1000" b="1" spc="25" dirty="0">
                <a:latin typeface="Montserrat" panose="02000505000000020004" pitchFamily="2" charset="0"/>
                <a:cs typeface="Calibri"/>
              </a:rPr>
              <a:t>T</a:t>
            </a:r>
            <a:r>
              <a:rPr lang="en-US" sz="1000" b="1" dirty="0">
                <a:latin typeface="Montserrat" panose="02000505000000020004" pitchFamily="2" charset="0"/>
                <a:cs typeface="Calibri"/>
              </a:rPr>
              <a:t>O </a:t>
            </a:r>
            <a:r>
              <a:rPr lang="en-US" sz="1000" b="1" spc="25" dirty="0">
                <a:latin typeface="Montserrat" panose="02000505000000020004" pitchFamily="2" charset="0"/>
                <a:cs typeface="Calibri"/>
              </a:rPr>
              <a:t> </a:t>
            </a:r>
            <a:r>
              <a:rPr lang="en-US" sz="1000" b="1" spc="30" dirty="0">
                <a:latin typeface="Montserrat" panose="02000505000000020004" pitchFamily="2" charset="0"/>
                <a:cs typeface="Calibri"/>
              </a:rPr>
              <a:t>F</a:t>
            </a:r>
            <a:r>
              <a:rPr lang="en-US" sz="1000" b="1" dirty="0">
                <a:latin typeface="Montserrat" panose="02000505000000020004" pitchFamily="2" charset="0"/>
                <a:cs typeface="Calibri"/>
              </a:rPr>
              <a:t>O</a:t>
            </a:r>
            <a:r>
              <a:rPr lang="en-US" sz="1000" b="1" spc="-100" dirty="0">
                <a:latin typeface="Montserrat" panose="02000505000000020004" pitchFamily="2" charset="0"/>
                <a:cs typeface="Calibri"/>
              </a:rPr>
              <a:t> </a:t>
            </a:r>
            <a:r>
              <a:rPr lang="en-US" sz="1000" b="1" spc="30" dirty="0">
                <a:latin typeface="Montserrat" panose="02000505000000020004" pitchFamily="2" charset="0"/>
                <a:cs typeface="Calibri"/>
              </a:rPr>
              <a:t>R</a:t>
            </a:r>
            <a:r>
              <a:rPr lang="en-US" sz="1000" b="1" dirty="0">
                <a:latin typeface="Montserrat" panose="02000505000000020004" pitchFamily="2" charset="0"/>
                <a:cs typeface="Calibri"/>
              </a:rPr>
              <a:t>T</a:t>
            </a:r>
            <a:r>
              <a:rPr lang="en-US" sz="1000" b="1" spc="-114" dirty="0">
                <a:latin typeface="Montserrat" panose="02000505000000020004" pitchFamily="2" charset="0"/>
                <a:cs typeface="Calibri"/>
              </a:rPr>
              <a:t> </a:t>
            </a:r>
            <a:r>
              <a:rPr lang="en-US" sz="1000" b="1" spc="110" dirty="0">
                <a:latin typeface="Montserrat" panose="02000505000000020004" pitchFamily="2" charset="0"/>
                <a:cs typeface="Calibri"/>
              </a:rPr>
              <a:t>U</a:t>
            </a:r>
            <a:r>
              <a:rPr lang="en-US" sz="1000" b="1" spc="120" dirty="0">
                <a:latin typeface="Montserrat" panose="02000505000000020004" pitchFamily="2" charset="0"/>
                <a:cs typeface="Calibri"/>
              </a:rPr>
              <a:t>N</a:t>
            </a:r>
            <a:r>
              <a:rPr lang="en-US" sz="1000" b="1" dirty="0">
                <a:latin typeface="Montserrat" panose="02000505000000020004" pitchFamily="2" charset="0"/>
                <a:cs typeface="Calibri"/>
              </a:rPr>
              <a:t>E </a:t>
            </a:r>
            <a:r>
              <a:rPr lang="en-US" sz="1000" b="1" spc="-15" dirty="0">
                <a:latin typeface="Montserrat" panose="02000505000000020004" pitchFamily="2" charset="0"/>
                <a:cs typeface="Calibri"/>
              </a:rPr>
              <a:t> </a:t>
            </a:r>
            <a:r>
              <a:rPr lang="en-US" sz="1000" b="1" spc="120" dirty="0">
                <a:latin typeface="Montserrat" panose="02000505000000020004" pitchFamily="2" charset="0"/>
                <a:cs typeface="Calibri"/>
              </a:rPr>
              <a:t>5</a:t>
            </a:r>
            <a:r>
              <a:rPr lang="en-US" sz="1000" b="1" spc="135" dirty="0">
                <a:latin typeface="Montserrat" panose="02000505000000020004" pitchFamily="2" charset="0"/>
                <a:cs typeface="Calibri"/>
              </a:rPr>
              <a:t>0</a:t>
            </a:r>
            <a:r>
              <a:rPr lang="en-US" sz="1000" b="1" dirty="0">
                <a:latin typeface="Montserrat" panose="02000505000000020004" pitchFamily="2" charset="0"/>
                <a:cs typeface="Calibri"/>
              </a:rPr>
              <a:t>0 </a:t>
            </a:r>
            <a:r>
              <a:rPr lang="en-US" sz="1000" b="1" spc="10" dirty="0">
                <a:latin typeface="Montserrat" panose="02000505000000020004" pitchFamily="2" charset="0"/>
                <a:cs typeface="Calibri"/>
              </a:rPr>
              <a:t> </a:t>
            </a:r>
            <a:r>
              <a:rPr lang="en-US" sz="1000" b="1" spc="30" dirty="0">
                <a:latin typeface="Montserrat" panose="02000505000000020004" pitchFamily="2" charset="0"/>
                <a:cs typeface="Calibri"/>
              </a:rPr>
              <a:t>C</a:t>
            </a:r>
            <a:r>
              <a:rPr lang="en-US" sz="1000" b="1" spc="135" dirty="0">
                <a:latin typeface="Montserrat" panose="02000505000000020004" pitchFamily="2" charset="0"/>
                <a:cs typeface="Calibri"/>
              </a:rPr>
              <a:t>O</a:t>
            </a:r>
            <a:r>
              <a:rPr lang="en-US" sz="1000" b="1" spc="130" dirty="0">
                <a:latin typeface="Montserrat" panose="02000505000000020004" pitchFamily="2" charset="0"/>
                <a:cs typeface="Calibri"/>
              </a:rPr>
              <a:t>M</a:t>
            </a:r>
            <a:r>
              <a:rPr lang="en-US" sz="1000" b="1" dirty="0">
                <a:latin typeface="Montserrat" panose="02000505000000020004" pitchFamily="2" charset="0"/>
                <a:cs typeface="Calibri"/>
              </a:rPr>
              <a:t>P</a:t>
            </a:r>
            <a:r>
              <a:rPr lang="en-US" sz="1000" b="1" spc="110" dirty="0">
                <a:latin typeface="Montserrat" panose="02000505000000020004" pitchFamily="2" charset="0"/>
                <a:cs typeface="Calibri"/>
              </a:rPr>
              <a:t>A</a:t>
            </a:r>
            <a:r>
              <a:rPr lang="en-US" sz="1000" b="1" spc="120" dirty="0">
                <a:latin typeface="Montserrat" panose="02000505000000020004" pitchFamily="2" charset="0"/>
                <a:cs typeface="Calibri"/>
              </a:rPr>
              <a:t>N</a:t>
            </a:r>
            <a:r>
              <a:rPr lang="en-US" sz="1000" b="1" dirty="0">
                <a:latin typeface="Montserrat" panose="02000505000000020004" pitchFamily="2" charset="0"/>
                <a:cs typeface="Calibri"/>
              </a:rPr>
              <a:t>I</a:t>
            </a:r>
            <a:r>
              <a:rPr lang="en-US" sz="1000" b="1" spc="-110" dirty="0">
                <a:latin typeface="Montserrat" panose="02000505000000020004" pitchFamily="2" charset="0"/>
                <a:cs typeface="Calibri"/>
              </a:rPr>
              <a:t> </a:t>
            </a:r>
            <a:r>
              <a:rPr lang="en-US" sz="1000" b="1" spc="-145" dirty="0">
                <a:latin typeface="Montserrat" panose="02000505000000020004" pitchFamily="2" charset="0"/>
                <a:cs typeface="Calibri"/>
              </a:rPr>
              <a:t>ES</a:t>
            </a:r>
            <a:endParaRPr lang="en-US" sz="1000" b="1" dirty="0">
              <a:latin typeface="Montserrat" panose="02000505000000020004" pitchFamily="2" charset="0"/>
              <a:cs typeface="Calibri"/>
            </a:endParaRPr>
          </a:p>
          <a:p>
            <a:pPr marL="12700" marR="5080" algn="just">
              <a:spcBef>
                <a:spcPts val="550"/>
              </a:spcBef>
            </a:pPr>
            <a:r>
              <a:rPr lang="en-US" sz="1000" spc="10" dirty="0">
                <a:latin typeface="Montserrat" panose="02000505000000020004" pitchFamily="2" charset="0"/>
                <a:cs typeface="Arial MT"/>
              </a:rPr>
              <a:t>Atlanta</a:t>
            </a:r>
            <a:r>
              <a:rPr lang="en-US" sz="1000" spc="175" dirty="0">
                <a:latin typeface="Montserrat" panose="02000505000000020004" pitchFamily="2" charset="0"/>
                <a:cs typeface="Arial MT"/>
              </a:rPr>
              <a:t> </a:t>
            </a:r>
            <a:r>
              <a:rPr lang="en-US" sz="1000" spc="25" dirty="0">
                <a:latin typeface="Montserrat" panose="02000505000000020004" pitchFamily="2" charset="0"/>
                <a:cs typeface="Arial MT"/>
              </a:rPr>
              <a:t>has</a:t>
            </a:r>
            <a:r>
              <a:rPr lang="en-US" sz="1000" spc="190" dirty="0">
                <a:latin typeface="Montserrat" panose="02000505000000020004" pitchFamily="2" charset="0"/>
                <a:cs typeface="Arial MT"/>
              </a:rPr>
              <a:t> </a:t>
            </a:r>
            <a:r>
              <a:rPr lang="en-US" sz="1000" spc="20" dirty="0">
                <a:latin typeface="Montserrat" panose="02000505000000020004" pitchFamily="2" charset="0"/>
                <a:cs typeface="Arial MT"/>
              </a:rPr>
              <a:t>the</a:t>
            </a:r>
            <a:r>
              <a:rPr lang="en-US" sz="1000" spc="190" dirty="0">
                <a:latin typeface="Montserrat" panose="02000505000000020004" pitchFamily="2" charset="0"/>
                <a:cs typeface="Arial MT"/>
              </a:rPr>
              <a:t> </a:t>
            </a:r>
            <a:r>
              <a:rPr lang="en-US" sz="1000" spc="15" dirty="0">
                <a:latin typeface="Montserrat" panose="02000505000000020004" pitchFamily="2" charset="0"/>
                <a:cs typeface="Arial MT"/>
              </a:rPr>
              <a:t>third-highest</a:t>
            </a:r>
            <a:r>
              <a:rPr lang="en-US" sz="1000" spc="190" dirty="0">
                <a:latin typeface="Montserrat" panose="02000505000000020004" pitchFamily="2" charset="0"/>
                <a:cs typeface="Arial MT"/>
              </a:rPr>
              <a:t> </a:t>
            </a:r>
            <a:r>
              <a:rPr lang="en-US" sz="1000" spc="15" dirty="0">
                <a:latin typeface="Montserrat" panose="02000505000000020004" pitchFamily="2" charset="0"/>
                <a:cs typeface="Arial MT"/>
              </a:rPr>
              <a:t>concentration</a:t>
            </a:r>
            <a:r>
              <a:rPr lang="en-US" sz="1000" spc="190" dirty="0">
                <a:latin typeface="Montserrat" panose="02000505000000020004" pitchFamily="2" charset="0"/>
                <a:cs typeface="Arial MT"/>
              </a:rPr>
              <a:t> </a:t>
            </a:r>
            <a:r>
              <a:rPr lang="en-US" sz="1000" spc="20" dirty="0">
                <a:latin typeface="Montserrat" panose="02000505000000020004" pitchFamily="2" charset="0"/>
                <a:cs typeface="Arial MT"/>
              </a:rPr>
              <a:t>of</a:t>
            </a:r>
            <a:r>
              <a:rPr lang="en-US" sz="1000" spc="195" dirty="0">
                <a:latin typeface="Montserrat" panose="02000505000000020004" pitchFamily="2" charset="0"/>
                <a:cs typeface="Arial MT"/>
              </a:rPr>
              <a:t> </a:t>
            </a:r>
            <a:r>
              <a:rPr lang="en-US" sz="1000" spc="10" dirty="0">
                <a:latin typeface="Montserrat" panose="02000505000000020004" pitchFamily="2" charset="0"/>
                <a:cs typeface="Arial MT"/>
              </a:rPr>
              <a:t>Fortune</a:t>
            </a:r>
            <a:r>
              <a:rPr lang="en-US" sz="1000" spc="175" dirty="0">
                <a:latin typeface="Montserrat" panose="02000505000000020004" pitchFamily="2" charset="0"/>
                <a:cs typeface="Arial MT"/>
              </a:rPr>
              <a:t> </a:t>
            </a:r>
            <a:r>
              <a:rPr lang="en-US" sz="1000" spc="20" dirty="0">
                <a:latin typeface="Montserrat" panose="02000505000000020004" pitchFamily="2" charset="0"/>
                <a:cs typeface="Arial MT"/>
              </a:rPr>
              <a:t>500</a:t>
            </a:r>
            <a:r>
              <a:rPr lang="en-US" sz="1000" spc="185" dirty="0">
                <a:latin typeface="Montserrat" panose="02000505000000020004" pitchFamily="2" charset="0"/>
                <a:cs typeface="Arial MT"/>
              </a:rPr>
              <a:t> </a:t>
            </a:r>
            <a:r>
              <a:rPr lang="en-US" sz="1000" spc="15" dirty="0">
                <a:latin typeface="Montserrat" panose="02000505000000020004" pitchFamily="2" charset="0"/>
                <a:cs typeface="Arial MT"/>
              </a:rPr>
              <a:t>headquarters</a:t>
            </a:r>
            <a:r>
              <a:rPr lang="en-US" sz="1000" spc="210" dirty="0">
                <a:latin typeface="Montserrat" panose="02000505000000020004" pitchFamily="2" charset="0"/>
                <a:cs typeface="Arial MT"/>
              </a:rPr>
              <a:t> </a:t>
            </a:r>
            <a:r>
              <a:rPr lang="en-US" sz="1000" spc="15" dirty="0">
                <a:latin typeface="Montserrat" panose="02000505000000020004" pitchFamily="2" charset="0"/>
                <a:cs typeface="Arial MT"/>
              </a:rPr>
              <a:t>in</a:t>
            </a:r>
            <a:r>
              <a:rPr lang="en-US" sz="1000" spc="190" dirty="0">
                <a:latin typeface="Montserrat" panose="02000505000000020004" pitchFamily="2" charset="0"/>
                <a:cs typeface="Arial MT"/>
              </a:rPr>
              <a:t> </a:t>
            </a:r>
            <a:r>
              <a:rPr lang="en-US" sz="1000" spc="15" dirty="0">
                <a:latin typeface="Montserrat" panose="02000505000000020004" pitchFamily="2" charset="0"/>
                <a:cs typeface="Arial MT"/>
              </a:rPr>
              <a:t>the</a:t>
            </a:r>
            <a:r>
              <a:rPr lang="en-US" sz="1000" spc="185" dirty="0">
                <a:latin typeface="Montserrat" panose="02000505000000020004" pitchFamily="2" charset="0"/>
                <a:cs typeface="Arial MT"/>
              </a:rPr>
              <a:t> </a:t>
            </a:r>
            <a:r>
              <a:rPr lang="en-US" sz="1000" spc="-10" dirty="0">
                <a:latin typeface="Montserrat" panose="02000505000000020004" pitchFamily="2" charset="0"/>
                <a:cs typeface="Arial MT"/>
              </a:rPr>
              <a:t>U.S.,</a:t>
            </a:r>
            <a:r>
              <a:rPr lang="en-US" sz="1000" spc="160" dirty="0">
                <a:latin typeface="Montserrat" panose="02000505000000020004" pitchFamily="2" charset="0"/>
                <a:cs typeface="Arial MT"/>
              </a:rPr>
              <a:t> </a:t>
            </a:r>
            <a:r>
              <a:rPr lang="en-US" sz="1000" spc="20" dirty="0">
                <a:latin typeface="Montserrat" panose="02000505000000020004" pitchFamily="2" charset="0"/>
                <a:cs typeface="Arial MT"/>
              </a:rPr>
              <a:t>and</a:t>
            </a:r>
            <a:r>
              <a:rPr lang="en-US" sz="1000" spc="175" dirty="0">
                <a:latin typeface="Montserrat" panose="02000505000000020004" pitchFamily="2" charset="0"/>
                <a:cs typeface="Arial MT"/>
              </a:rPr>
              <a:t> </a:t>
            </a:r>
            <a:r>
              <a:rPr lang="en-US" sz="1000" spc="15" dirty="0">
                <a:latin typeface="Montserrat" panose="02000505000000020004" pitchFamily="2" charset="0"/>
                <a:cs typeface="Arial MT"/>
              </a:rPr>
              <a:t>over</a:t>
            </a:r>
            <a:r>
              <a:rPr lang="en-US" sz="1000" spc="185" dirty="0">
                <a:latin typeface="Montserrat" panose="02000505000000020004" pitchFamily="2" charset="0"/>
                <a:cs typeface="Arial MT"/>
              </a:rPr>
              <a:t> </a:t>
            </a:r>
            <a:r>
              <a:rPr lang="en-US" sz="1000" spc="-15" dirty="0">
                <a:latin typeface="Montserrat" panose="02000505000000020004" pitchFamily="2" charset="0"/>
                <a:cs typeface="Arial MT"/>
              </a:rPr>
              <a:t>75%</a:t>
            </a:r>
            <a:r>
              <a:rPr lang="en-US" sz="1000" spc="135" dirty="0">
                <a:latin typeface="Montserrat" panose="02000505000000020004" pitchFamily="2" charset="0"/>
                <a:cs typeface="Arial MT"/>
              </a:rPr>
              <a:t> </a:t>
            </a:r>
            <a:r>
              <a:rPr lang="en-US" sz="1000" spc="25" dirty="0">
                <a:latin typeface="Montserrat" panose="02000505000000020004" pitchFamily="2" charset="0"/>
                <a:cs typeface="Arial MT"/>
              </a:rPr>
              <a:t>of </a:t>
            </a:r>
            <a:r>
              <a:rPr lang="en-US" sz="1000" spc="-225" dirty="0">
                <a:latin typeface="Montserrat" panose="02000505000000020004" pitchFamily="2" charset="0"/>
                <a:cs typeface="Arial MT"/>
              </a:rPr>
              <a:t> </a:t>
            </a:r>
            <a:r>
              <a:rPr lang="en-US" sz="1000" spc="20" dirty="0">
                <a:latin typeface="Montserrat" panose="02000505000000020004" pitchFamily="2" charset="0"/>
                <a:cs typeface="Arial MT"/>
              </a:rPr>
              <a:t>the</a:t>
            </a:r>
            <a:r>
              <a:rPr lang="en-US" sz="1000" spc="25" dirty="0">
                <a:latin typeface="Montserrat" panose="02000505000000020004" pitchFamily="2" charset="0"/>
                <a:cs typeface="Arial MT"/>
              </a:rPr>
              <a:t> </a:t>
            </a:r>
            <a:r>
              <a:rPr lang="en-US" sz="1000" spc="10" dirty="0">
                <a:latin typeface="Montserrat" panose="02000505000000020004" pitchFamily="2" charset="0"/>
                <a:cs typeface="Arial MT"/>
              </a:rPr>
              <a:t>Fortune</a:t>
            </a:r>
            <a:r>
              <a:rPr lang="en-US" sz="1000" spc="15" dirty="0">
                <a:latin typeface="Montserrat" panose="02000505000000020004" pitchFamily="2" charset="0"/>
                <a:cs typeface="Arial MT"/>
              </a:rPr>
              <a:t> 1000</a:t>
            </a:r>
            <a:r>
              <a:rPr lang="en-US" sz="1000" spc="20" dirty="0">
                <a:latin typeface="Montserrat" panose="02000505000000020004" pitchFamily="2" charset="0"/>
                <a:cs typeface="Arial MT"/>
              </a:rPr>
              <a:t> </a:t>
            </a:r>
            <a:r>
              <a:rPr lang="en-US" sz="1000" spc="15" dirty="0">
                <a:latin typeface="Montserrat" panose="02000505000000020004" pitchFamily="2" charset="0"/>
                <a:cs typeface="Arial MT"/>
              </a:rPr>
              <a:t>conduct</a:t>
            </a:r>
            <a:r>
              <a:rPr lang="en-US" sz="1000" spc="20" dirty="0">
                <a:latin typeface="Montserrat" panose="02000505000000020004" pitchFamily="2" charset="0"/>
                <a:cs typeface="Arial MT"/>
              </a:rPr>
              <a:t> business</a:t>
            </a:r>
            <a:r>
              <a:rPr lang="en-US" sz="1000" spc="25" dirty="0">
                <a:latin typeface="Montserrat" panose="02000505000000020004" pitchFamily="2" charset="0"/>
                <a:cs typeface="Arial MT"/>
              </a:rPr>
              <a:t> </a:t>
            </a:r>
            <a:r>
              <a:rPr lang="en-US" sz="1000" spc="15" dirty="0">
                <a:latin typeface="Montserrat" panose="02000505000000020004" pitchFamily="2" charset="0"/>
                <a:cs typeface="Arial MT"/>
              </a:rPr>
              <a:t>in</a:t>
            </a:r>
            <a:r>
              <a:rPr lang="en-US" sz="1000" spc="20" dirty="0">
                <a:latin typeface="Montserrat" panose="02000505000000020004" pitchFamily="2" charset="0"/>
                <a:cs typeface="Arial MT"/>
              </a:rPr>
              <a:t> </a:t>
            </a:r>
            <a:r>
              <a:rPr lang="en-US" sz="1000" spc="15" dirty="0">
                <a:latin typeface="Montserrat" panose="02000505000000020004" pitchFamily="2" charset="0"/>
                <a:cs typeface="Arial MT"/>
              </a:rPr>
              <a:t>the</a:t>
            </a:r>
            <a:r>
              <a:rPr lang="en-US" sz="1000" spc="20" dirty="0">
                <a:latin typeface="Montserrat" panose="02000505000000020004" pitchFamily="2" charset="0"/>
                <a:cs typeface="Arial MT"/>
              </a:rPr>
              <a:t> </a:t>
            </a:r>
            <a:r>
              <a:rPr lang="en-US" sz="1000" spc="10" dirty="0">
                <a:latin typeface="Montserrat" panose="02000505000000020004" pitchFamily="2" charset="0"/>
                <a:cs typeface="Arial MT"/>
              </a:rPr>
              <a:t>Atlanta </a:t>
            </a:r>
            <a:r>
              <a:rPr lang="en-US" sz="1000" spc="15" dirty="0">
                <a:latin typeface="Montserrat" panose="02000505000000020004" pitchFamily="2" charset="0"/>
                <a:cs typeface="Arial MT"/>
              </a:rPr>
              <a:t> Metropolitan</a:t>
            </a:r>
            <a:r>
              <a:rPr lang="en-US" sz="1000" spc="270" dirty="0">
                <a:latin typeface="Montserrat" panose="02000505000000020004" pitchFamily="2" charset="0"/>
                <a:cs typeface="Arial MT"/>
              </a:rPr>
              <a:t> </a:t>
            </a:r>
            <a:r>
              <a:rPr lang="en-US" sz="1000" spc="5" dirty="0">
                <a:latin typeface="Montserrat" panose="02000505000000020004" pitchFamily="2" charset="0"/>
                <a:cs typeface="Arial MT"/>
              </a:rPr>
              <a:t>Area. </a:t>
            </a:r>
            <a:r>
              <a:rPr lang="en-US" sz="1000" spc="10" dirty="0">
                <a:latin typeface="Montserrat" panose="02000505000000020004" pitchFamily="2" charset="0"/>
                <a:cs typeface="Arial MT"/>
              </a:rPr>
              <a:t> </a:t>
            </a:r>
            <a:r>
              <a:rPr lang="en-US" sz="1000" spc="15" dirty="0">
                <a:latin typeface="Montserrat" panose="02000505000000020004" pitchFamily="2" charset="0"/>
                <a:cs typeface="Arial MT"/>
              </a:rPr>
              <a:t>The  </a:t>
            </a:r>
            <a:r>
              <a:rPr lang="en-US" sz="1000" spc="10" dirty="0">
                <a:latin typeface="Montserrat" panose="02000505000000020004" pitchFamily="2" charset="0"/>
                <a:cs typeface="Arial MT"/>
              </a:rPr>
              <a:t>city  </a:t>
            </a:r>
            <a:r>
              <a:rPr lang="en-US" sz="1000" spc="20" dirty="0">
                <a:latin typeface="Montserrat" panose="02000505000000020004" pitchFamily="2" charset="0"/>
                <a:cs typeface="Arial MT"/>
              </a:rPr>
              <a:t>is  the  </a:t>
            </a:r>
            <a:r>
              <a:rPr lang="en-US" sz="1000" spc="15" dirty="0">
                <a:latin typeface="Montserrat" panose="02000505000000020004" pitchFamily="2" charset="0"/>
                <a:cs typeface="Arial MT"/>
              </a:rPr>
              <a:t>global </a:t>
            </a:r>
            <a:r>
              <a:rPr lang="en-US" sz="1000" spc="20" dirty="0">
                <a:latin typeface="Montserrat" panose="02000505000000020004" pitchFamily="2" charset="0"/>
                <a:cs typeface="Arial MT"/>
              </a:rPr>
              <a:t> </a:t>
            </a:r>
            <a:r>
              <a:rPr lang="en-US" sz="1000" spc="15" dirty="0">
                <a:latin typeface="Montserrat" panose="02000505000000020004" pitchFamily="2" charset="0"/>
                <a:cs typeface="Arial MT"/>
              </a:rPr>
              <a:t>headquarters</a:t>
            </a:r>
            <a:r>
              <a:rPr lang="en-US" sz="1000" spc="20" dirty="0">
                <a:latin typeface="Montserrat" panose="02000505000000020004" pitchFamily="2" charset="0"/>
                <a:cs typeface="Arial MT"/>
              </a:rPr>
              <a:t> of</a:t>
            </a:r>
            <a:r>
              <a:rPr lang="en-US" sz="1000" spc="25" dirty="0">
                <a:latin typeface="Montserrat" panose="02000505000000020004" pitchFamily="2" charset="0"/>
                <a:cs typeface="Arial MT"/>
              </a:rPr>
              <a:t> </a:t>
            </a:r>
            <a:r>
              <a:rPr lang="en-US" sz="1000" spc="15" dirty="0">
                <a:latin typeface="Montserrat" panose="02000505000000020004" pitchFamily="2" charset="0"/>
                <a:cs typeface="Arial MT"/>
              </a:rPr>
              <a:t>corporations</a:t>
            </a:r>
            <a:r>
              <a:rPr lang="en-US" sz="1000" spc="20" dirty="0">
                <a:latin typeface="Montserrat" panose="02000505000000020004" pitchFamily="2" charset="0"/>
                <a:cs typeface="Arial MT"/>
              </a:rPr>
              <a:t> such</a:t>
            </a:r>
            <a:r>
              <a:rPr lang="en-US" sz="1000" spc="25" dirty="0">
                <a:latin typeface="Montserrat" panose="02000505000000020004" pitchFamily="2" charset="0"/>
                <a:cs typeface="Arial MT"/>
              </a:rPr>
              <a:t> </a:t>
            </a:r>
            <a:r>
              <a:rPr lang="en-US" sz="1000" spc="15" dirty="0">
                <a:latin typeface="Montserrat" panose="02000505000000020004" pitchFamily="2" charset="0"/>
                <a:cs typeface="Arial MT"/>
              </a:rPr>
              <a:t>as</a:t>
            </a:r>
            <a:r>
              <a:rPr lang="en-US" sz="1000" spc="20" dirty="0">
                <a:latin typeface="Montserrat" panose="02000505000000020004" pitchFamily="2" charset="0"/>
                <a:cs typeface="Arial MT"/>
              </a:rPr>
              <a:t> </a:t>
            </a:r>
            <a:r>
              <a:rPr lang="en-US" sz="1000" spc="15" dirty="0">
                <a:latin typeface="Montserrat" panose="02000505000000020004" pitchFamily="2" charset="0"/>
                <a:cs typeface="Arial MT"/>
              </a:rPr>
              <a:t>The</a:t>
            </a:r>
            <a:r>
              <a:rPr lang="en-US" sz="1000" spc="20" dirty="0">
                <a:latin typeface="Montserrat" panose="02000505000000020004" pitchFamily="2" charset="0"/>
                <a:cs typeface="Arial MT"/>
              </a:rPr>
              <a:t> </a:t>
            </a:r>
            <a:r>
              <a:rPr lang="en-US" sz="1000" spc="15" dirty="0">
                <a:latin typeface="Montserrat" panose="02000505000000020004" pitchFamily="2" charset="0"/>
                <a:cs typeface="Arial MT"/>
              </a:rPr>
              <a:t>Coca-Cola  </a:t>
            </a:r>
            <a:r>
              <a:rPr lang="en-US" sz="1000" spc="5" dirty="0">
                <a:latin typeface="Montserrat" panose="02000505000000020004" pitchFamily="2" charset="0"/>
                <a:cs typeface="Arial MT"/>
              </a:rPr>
              <a:t>Company,  </a:t>
            </a:r>
            <a:r>
              <a:rPr lang="en-US" sz="1000" spc="15" dirty="0">
                <a:latin typeface="Montserrat" panose="02000505000000020004" pitchFamily="2" charset="0"/>
                <a:cs typeface="Arial MT"/>
              </a:rPr>
              <a:t>The  </a:t>
            </a:r>
            <a:r>
              <a:rPr lang="en-US" sz="1000" spc="25" dirty="0">
                <a:latin typeface="Montserrat" panose="02000505000000020004" pitchFamily="2" charset="0"/>
                <a:cs typeface="Arial MT"/>
              </a:rPr>
              <a:t>Home </a:t>
            </a:r>
            <a:r>
              <a:rPr lang="en-US" sz="1000" spc="15" dirty="0">
                <a:latin typeface="Montserrat" panose="02000505000000020004" pitchFamily="2" charset="0"/>
                <a:cs typeface="Arial MT"/>
              </a:rPr>
              <a:t>Depot,  Delta  </a:t>
            </a:r>
            <a:r>
              <a:rPr lang="en-US" sz="1000" spc="10" dirty="0">
                <a:latin typeface="Montserrat" panose="02000505000000020004" pitchFamily="2" charset="0"/>
                <a:cs typeface="Arial MT"/>
              </a:rPr>
              <a:t>Air  Lines, </a:t>
            </a:r>
            <a:r>
              <a:rPr lang="en-US" sz="1000" spc="15" dirty="0">
                <a:latin typeface="Montserrat" panose="02000505000000020004" pitchFamily="2" charset="0"/>
                <a:cs typeface="Arial MT"/>
              </a:rPr>
              <a:t> </a:t>
            </a:r>
            <a:r>
              <a:rPr lang="en-US" sz="1000" spc="-10" dirty="0">
                <a:latin typeface="Montserrat" panose="02000505000000020004" pitchFamily="2" charset="0"/>
                <a:cs typeface="Arial MT"/>
              </a:rPr>
              <a:t>AT&amp;T</a:t>
            </a:r>
            <a:r>
              <a:rPr lang="en-US" sz="1000" spc="114" dirty="0">
                <a:latin typeface="Montserrat" panose="02000505000000020004" pitchFamily="2" charset="0"/>
                <a:cs typeface="Arial MT"/>
              </a:rPr>
              <a:t> </a:t>
            </a:r>
            <a:r>
              <a:rPr lang="en-US" sz="1000" spc="5" dirty="0">
                <a:latin typeface="Montserrat" panose="02000505000000020004" pitchFamily="2" charset="0"/>
                <a:cs typeface="Arial MT"/>
              </a:rPr>
              <a:t>Mobility,</a:t>
            </a:r>
            <a:r>
              <a:rPr lang="en-US" sz="1000" spc="200" dirty="0">
                <a:latin typeface="Montserrat" panose="02000505000000020004" pitchFamily="2" charset="0"/>
                <a:cs typeface="Arial MT"/>
              </a:rPr>
              <a:t> </a:t>
            </a:r>
            <a:r>
              <a:rPr lang="en-US" sz="1000" spc="10" dirty="0">
                <a:latin typeface="Montserrat" panose="02000505000000020004" pitchFamily="2" charset="0"/>
                <a:cs typeface="Arial MT"/>
              </a:rPr>
              <a:t>UPS</a:t>
            </a:r>
            <a:r>
              <a:rPr lang="en-US" sz="1000" spc="140" dirty="0">
                <a:latin typeface="Montserrat" panose="02000505000000020004" pitchFamily="2" charset="0"/>
                <a:cs typeface="Arial MT"/>
              </a:rPr>
              <a:t> </a:t>
            </a:r>
            <a:r>
              <a:rPr lang="en-US" sz="1000" spc="25" dirty="0">
                <a:latin typeface="Montserrat" panose="02000505000000020004" pitchFamily="2" charset="0"/>
                <a:cs typeface="Arial MT"/>
              </a:rPr>
              <a:t>and</a:t>
            </a:r>
            <a:r>
              <a:rPr lang="en-US" sz="1000" dirty="0">
                <a:latin typeface="Montserrat" panose="02000505000000020004" pitchFamily="2" charset="0"/>
                <a:cs typeface="Arial MT"/>
              </a:rPr>
              <a:t> </a:t>
            </a:r>
            <a:r>
              <a:rPr lang="en-US" sz="1000" spc="20" dirty="0">
                <a:latin typeface="Montserrat" panose="02000505000000020004" pitchFamily="2" charset="0"/>
                <a:cs typeface="Arial MT"/>
              </a:rPr>
              <a:t>Newell-Rubbermaid.</a:t>
            </a:r>
          </a:p>
          <a:p>
            <a:pPr marL="12700" algn="just">
              <a:spcBef>
                <a:spcPts val="894"/>
              </a:spcBef>
            </a:pPr>
            <a:r>
              <a:rPr lang="en-US" sz="1000" b="1" spc="105" dirty="0">
                <a:latin typeface="Montserrat" panose="02000505000000020004" pitchFamily="2" charset="0"/>
                <a:cs typeface="Calibri"/>
              </a:rPr>
              <a:t>C</a:t>
            </a:r>
            <a:r>
              <a:rPr lang="en-US" sz="1000" b="1" spc="125" dirty="0">
                <a:latin typeface="Montserrat" panose="02000505000000020004" pitchFamily="2" charset="0"/>
                <a:cs typeface="Calibri"/>
              </a:rPr>
              <a:t>O</a:t>
            </a:r>
            <a:r>
              <a:rPr lang="en-US" sz="1000" b="1" spc="120" dirty="0">
                <a:latin typeface="Montserrat" panose="02000505000000020004" pitchFamily="2" charset="0"/>
                <a:cs typeface="Calibri"/>
              </a:rPr>
              <a:t>NT</a:t>
            </a:r>
            <a:r>
              <a:rPr lang="en-US" sz="1000" b="1" spc="125" dirty="0">
                <a:latin typeface="Montserrat" panose="02000505000000020004" pitchFamily="2" charset="0"/>
                <a:cs typeface="Calibri"/>
              </a:rPr>
              <a:t>I</a:t>
            </a:r>
            <a:r>
              <a:rPr lang="en-US" sz="1000" b="1" spc="105" dirty="0">
                <a:latin typeface="Montserrat" panose="02000505000000020004" pitchFamily="2" charset="0"/>
                <a:cs typeface="Calibri"/>
              </a:rPr>
              <a:t>N</a:t>
            </a:r>
            <a:r>
              <a:rPr lang="en-US" sz="1000" b="1" spc="120" dirty="0">
                <a:latin typeface="Montserrat" panose="02000505000000020004" pitchFamily="2" charset="0"/>
                <a:cs typeface="Calibri"/>
              </a:rPr>
              <a:t>U</a:t>
            </a:r>
            <a:r>
              <a:rPr lang="en-US" sz="1000" b="1" spc="110" dirty="0">
                <a:latin typeface="Montserrat" panose="02000505000000020004" pitchFamily="2" charset="0"/>
                <a:cs typeface="Calibri"/>
              </a:rPr>
              <a:t>O</a:t>
            </a:r>
            <a:r>
              <a:rPr lang="en-US" sz="1000" b="1" spc="120" dirty="0">
                <a:latin typeface="Montserrat" panose="02000505000000020004" pitchFamily="2" charset="0"/>
                <a:cs typeface="Calibri"/>
              </a:rPr>
              <a:t>U</a:t>
            </a:r>
            <a:r>
              <a:rPr lang="en-US" sz="1000" b="1" dirty="0">
                <a:latin typeface="Montserrat" panose="02000505000000020004" pitchFamily="2" charset="0"/>
                <a:cs typeface="Calibri"/>
              </a:rPr>
              <a:t>S </a:t>
            </a:r>
            <a:r>
              <a:rPr lang="en-US" sz="1000" b="1" spc="5" dirty="0">
                <a:latin typeface="Montserrat" panose="02000505000000020004" pitchFamily="2" charset="0"/>
                <a:cs typeface="Calibri"/>
              </a:rPr>
              <a:t> </a:t>
            </a:r>
            <a:r>
              <a:rPr lang="en-US" sz="1000" b="1" spc="35" dirty="0">
                <a:latin typeface="Montserrat" panose="02000505000000020004" pitchFamily="2" charset="0"/>
                <a:cs typeface="Calibri"/>
              </a:rPr>
              <a:t>E</a:t>
            </a:r>
            <a:r>
              <a:rPr lang="en-US" sz="1000" b="1" spc="125" dirty="0">
                <a:latin typeface="Montserrat" panose="02000505000000020004" pitchFamily="2" charset="0"/>
                <a:cs typeface="Calibri"/>
              </a:rPr>
              <a:t>CO</a:t>
            </a:r>
            <a:r>
              <a:rPr lang="en-US" sz="1000" b="1" spc="105" dirty="0">
                <a:latin typeface="Montserrat" panose="02000505000000020004" pitchFamily="2" charset="0"/>
                <a:cs typeface="Calibri"/>
              </a:rPr>
              <a:t>N</a:t>
            </a:r>
            <a:r>
              <a:rPr lang="en-US" sz="1000" b="1" spc="125" dirty="0">
                <a:latin typeface="Montserrat" panose="02000505000000020004" pitchFamily="2" charset="0"/>
                <a:cs typeface="Calibri"/>
              </a:rPr>
              <a:t>O</a:t>
            </a:r>
            <a:r>
              <a:rPr lang="en-US" sz="1000" b="1" spc="105" dirty="0">
                <a:latin typeface="Montserrat" panose="02000505000000020004" pitchFamily="2" charset="0"/>
                <a:cs typeface="Calibri"/>
              </a:rPr>
              <a:t>M</a:t>
            </a:r>
            <a:r>
              <a:rPr lang="en-US" sz="1000" b="1" spc="114" dirty="0">
                <a:latin typeface="Montserrat" panose="02000505000000020004" pitchFamily="2" charset="0"/>
                <a:cs typeface="Calibri"/>
              </a:rPr>
              <a:t>I</a:t>
            </a:r>
            <a:r>
              <a:rPr lang="en-US" sz="1000" b="1" dirty="0">
                <a:latin typeface="Montserrat" panose="02000505000000020004" pitchFamily="2" charset="0"/>
                <a:cs typeface="Calibri"/>
              </a:rPr>
              <a:t>C </a:t>
            </a:r>
            <a:r>
              <a:rPr lang="en-US" sz="1000" b="1" spc="-10" dirty="0">
                <a:latin typeface="Montserrat" panose="02000505000000020004" pitchFamily="2" charset="0"/>
                <a:cs typeface="Calibri"/>
              </a:rPr>
              <a:t> </a:t>
            </a:r>
            <a:r>
              <a:rPr lang="en-US" sz="1000" b="1" spc="114" dirty="0">
                <a:latin typeface="Montserrat" panose="02000505000000020004" pitchFamily="2" charset="0"/>
                <a:cs typeface="Calibri"/>
              </a:rPr>
              <a:t>D</a:t>
            </a:r>
            <a:r>
              <a:rPr lang="en-US" sz="1000" b="1" spc="120" dirty="0">
                <a:latin typeface="Montserrat" panose="02000505000000020004" pitchFamily="2" charset="0"/>
                <a:cs typeface="Calibri"/>
              </a:rPr>
              <a:t>E</a:t>
            </a:r>
            <a:r>
              <a:rPr lang="en-US" sz="1000" b="1" spc="110" dirty="0">
                <a:latin typeface="Montserrat" panose="02000505000000020004" pitchFamily="2" charset="0"/>
                <a:cs typeface="Calibri"/>
              </a:rPr>
              <a:t>V</a:t>
            </a:r>
            <a:r>
              <a:rPr lang="en-US" sz="1000" b="1" dirty="0">
                <a:latin typeface="Montserrat" panose="02000505000000020004" pitchFamily="2" charset="0"/>
                <a:cs typeface="Calibri"/>
              </a:rPr>
              <a:t>E</a:t>
            </a:r>
            <a:r>
              <a:rPr lang="en-US" sz="1000" b="1" spc="-114" dirty="0">
                <a:latin typeface="Montserrat" panose="02000505000000020004" pitchFamily="2" charset="0"/>
                <a:cs typeface="Calibri"/>
              </a:rPr>
              <a:t> </a:t>
            </a:r>
            <a:r>
              <a:rPr lang="en-US" sz="1000" b="1" spc="30" dirty="0">
                <a:latin typeface="Montserrat" panose="02000505000000020004" pitchFamily="2" charset="0"/>
                <a:cs typeface="Calibri"/>
              </a:rPr>
              <a:t>L</a:t>
            </a:r>
            <a:r>
              <a:rPr lang="en-US" sz="1000" b="1" dirty="0">
                <a:latin typeface="Montserrat" panose="02000505000000020004" pitchFamily="2" charset="0"/>
                <a:cs typeface="Calibri"/>
              </a:rPr>
              <a:t>O</a:t>
            </a:r>
            <a:r>
              <a:rPr lang="en-US" sz="1000" b="1" spc="-114" dirty="0">
                <a:latin typeface="Montserrat" panose="02000505000000020004" pitchFamily="2" charset="0"/>
                <a:cs typeface="Calibri"/>
              </a:rPr>
              <a:t> </a:t>
            </a:r>
            <a:r>
              <a:rPr lang="en-US" sz="1000" b="1" spc="110" dirty="0">
                <a:latin typeface="Montserrat" panose="02000505000000020004" pitchFamily="2" charset="0"/>
                <a:cs typeface="Calibri"/>
              </a:rPr>
              <a:t>P</a:t>
            </a:r>
            <a:r>
              <a:rPr lang="en-US" sz="1000" b="1" spc="105" dirty="0">
                <a:latin typeface="Montserrat" panose="02000505000000020004" pitchFamily="2" charset="0"/>
                <a:cs typeface="Calibri"/>
              </a:rPr>
              <a:t>M</a:t>
            </a:r>
            <a:r>
              <a:rPr lang="en-US" sz="1000" b="1" spc="120" dirty="0">
                <a:latin typeface="Montserrat" panose="02000505000000020004" pitchFamily="2" charset="0"/>
                <a:cs typeface="Calibri"/>
              </a:rPr>
              <a:t>EN</a:t>
            </a:r>
            <a:r>
              <a:rPr lang="en-US" sz="1000" b="1" dirty="0">
                <a:latin typeface="Montserrat" panose="02000505000000020004" pitchFamily="2" charset="0"/>
                <a:cs typeface="Calibri"/>
              </a:rPr>
              <a:t>T</a:t>
            </a:r>
          </a:p>
          <a:p>
            <a:pPr marL="12700" marR="5080" algn="just">
              <a:spcBef>
                <a:spcPts val="575"/>
              </a:spcBef>
            </a:pPr>
            <a:r>
              <a:rPr lang="en-US" sz="1000" spc="15" dirty="0">
                <a:latin typeface="Montserrat" panose="02000505000000020004" pitchFamily="2" charset="0"/>
                <a:cs typeface="Arial MT"/>
              </a:rPr>
              <a:t>The</a:t>
            </a:r>
            <a:r>
              <a:rPr lang="en-US" sz="1000" spc="270" dirty="0">
                <a:latin typeface="Montserrat" panose="02000505000000020004" pitchFamily="2" charset="0"/>
                <a:cs typeface="Arial MT"/>
              </a:rPr>
              <a:t> </a:t>
            </a:r>
            <a:r>
              <a:rPr lang="en-US" sz="1000" dirty="0">
                <a:latin typeface="Montserrat" panose="02000505000000020004" pitchFamily="2" charset="0"/>
                <a:cs typeface="Arial MT"/>
              </a:rPr>
              <a:t>city’s</a:t>
            </a:r>
            <a:r>
              <a:rPr lang="en-US" sz="1000" spc="240" dirty="0">
                <a:latin typeface="Montserrat" panose="02000505000000020004" pitchFamily="2" charset="0"/>
                <a:cs typeface="Arial MT"/>
              </a:rPr>
              <a:t> </a:t>
            </a:r>
            <a:r>
              <a:rPr lang="en-US" sz="1000" spc="20" dirty="0">
                <a:latin typeface="Montserrat" panose="02000505000000020004" pitchFamily="2" charset="0"/>
                <a:cs typeface="Arial MT"/>
              </a:rPr>
              <a:t>continuous </a:t>
            </a:r>
            <a:r>
              <a:rPr lang="en-US" sz="1000" spc="25" dirty="0">
                <a:latin typeface="Montserrat" panose="02000505000000020004" pitchFamily="2" charset="0"/>
                <a:cs typeface="Arial MT"/>
              </a:rPr>
              <a:t> </a:t>
            </a:r>
            <a:r>
              <a:rPr lang="en-US" sz="1000" dirty="0">
                <a:latin typeface="Montserrat" panose="02000505000000020004" pitchFamily="2" charset="0"/>
                <a:cs typeface="Arial MT"/>
              </a:rPr>
              <a:t>growth</a:t>
            </a:r>
            <a:r>
              <a:rPr lang="en-US" sz="1000" spc="240" dirty="0">
                <a:latin typeface="Montserrat" panose="02000505000000020004" pitchFamily="2" charset="0"/>
                <a:cs typeface="Arial MT"/>
              </a:rPr>
              <a:t> </a:t>
            </a:r>
            <a:r>
              <a:rPr lang="en-US" sz="1000" spc="15" dirty="0">
                <a:latin typeface="Montserrat" panose="02000505000000020004" pitchFamily="2" charset="0"/>
                <a:cs typeface="Arial MT"/>
              </a:rPr>
              <a:t>is</a:t>
            </a:r>
            <a:r>
              <a:rPr lang="en-US" sz="1000" spc="270" dirty="0">
                <a:latin typeface="Montserrat" panose="02000505000000020004" pitchFamily="2" charset="0"/>
                <a:cs typeface="Arial MT"/>
              </a:rPr>
              <a:t> </a:t>
            </a:r>
            <a:r>
              <a:rPr lang="en-US" sz="1000" spc="20" dirty="0">
                <a:latin typeface="Montserrat" panose="02000505000000020004" pitchFamily="2" charset="0"/>
                <a:cs typeface="Arial MT"/>
              </a:rPr>
              <a:t>expected </a:t>
            </a:r>
            <a:r>
              <a:rPr lang="en-US" sz="1000" spc="25" dirty="0">
                <a:latin typeface="Montserrat" panose="02000505000000020004" pitchFamily="2" charset="0"/>
                <a:cs typeface="Arial MT"/>
              </a:rPr>
              <a:t> </a:t>
            </a:r>
            <a:r>
              <a:rPr lang="en-US" sz="1000" spc="10" dirty="0">
                <a:latin typeface="Montserrat" panose="02000505000000020004" pitchFamily="2" charset="0"/>
                <a:cs typeface="Arial MT"/>
              </a:rPr>
              <a:t>to </a:t>
            </a:r>
            <a:r>
              <a:rPr lang="en-US" sz="1000" spc="15" dirty="0">
                <a:latin typeface="Montserrat" panose="02000505000000020004" pitchFamily="2" charset="0"/>
                <a:cs typeface="Arial MT"/>
              </a:rPr>
              <a:t> continue</a:t>
            </a:r>
            <a:r>
              <a:rPr lang="en-US" sz="1000" spc="270" dirty="0">
                <a:latin typeface="Montserrat" panose="02000505000000020004" pitchFamily="2" charset="0"/>
                <a:cs typeface="Arial MT"/>
              </a:rPr>
              <a:t> </a:t>
            </a:r>
            <a:r>
              <a:rPr lang="en-US" sz="1000" dirty="0">
                <a:latin typeface="Montserrat" panose="02000505000000020004" pitchFamily="2" charset="0"/>
                <a:cs typeface="Arial MT"/>
              </a:rPr>
              <a:t>with</a:t>
            </a:r>
            <a:r>
              <a:rPr lang="en-US" sz="1000" spc="240" dirty="0">
                <a:latin typeface="Montserrat" panose="02000505000000020004" pitchFamily="2" charset="0"/>
                <a:cs typeface="Arial MT"/>
              </a:rPr>
              <a:t> </a:t>
            </a:r>
            <a:r>
              <a:rPr lang="en-US" sz="1000" spc="10" dirty="0">
                <a:latin typeface="Montserrat" panose="02000505000000020004" pitchFamily="2" charset="0"/>
                <a:cs typeface="Arial MT"/>
              </a:rPr>
              <a:t>recently </a:t>
            </a:r>
            <a:r>
              <a:rPr lang="en-US" sz="1000" spc="15" dirty="0">
                <a:latin typeface="Montserrat" panose="02000505000000020004" pitchFamily="2" charset="0"/>
                <a:cs typeface="Arial MT"/>
              </a:rPr>
              <a:t> executed   </a:t>
            </a:r>
            <a:r>
              <a:rPr lang="en-US" sz="1000" spc="10" dirty="0">
                <a:latin typeface="Montserrat" panose="02000505000000020004" pitchFamily="2" charset="0"/>
                <a:cs typeface="Arial MT"/>
              </a:rPr>
              <a:t>or   </a:t>
            </a:r>
            <a:r>
              <a:rPr lang="en-US" sz="1000" spc="20" dirty="0">
                <a:latin typeface="Montserrat" panose="02000505000000020004" pitchFamily="2" charset="0"/>
                <a:cs typeface="Arial MT"/>
              </a:rPr>
              <a:t>announced </a:t>
            </a:r>
            <a:r>
              <a:rPr lang="en-US" sz="1000" spc="25" dirty="0">
                <a:latin typeface="Montserrat" panose="02000505000000020004" pitchFamily="2" charset="0"/>
                <a:cs typeface="Arial MT"/>
              </a:rPr>
              <a:t> </a:t>
            </a:r>
            <a:r>
              <a:rPr lang="en-US" sz="1000" spc="15" dirty="0">
                <a:latin typeface="Montserrat" panose="02000505000000020004" pitchFamily="2" charset="0"/>
                <a:cs typeface="Arial MT"/>
              </a:rPr>
              <a:t>corporate relocations </a:t>
            </a:r>
            <a:r>
              <a:rPr lang="en-US" sz="1000" spc="20" dirty="0">
                <a:latin typeface="Montserrat" panose="02000505000000020004" pitchFamily="2" charset="0"/>
                <a:cs typeface="Arial MT"/>
              </a:rPr>
              <a:t>such </a:t>
            </a:r>
            <a:r>
              <a:rPr lang="en-US" sz="1000" spc="15" dirty="0">
                <a:latin typeface="Montserrat" panose="02000505000000020004" pitchFamily="2" charset="0"/>
                <a:cs typeface="Arial MT"/>
              </a:rPr>
              <a:t>as </a:t>
            </a:r>
            <a:r>
              <a:rPr lang="en-US" sz="1000" spc="-5" dirty="0">
                <a:latin typeface="Montserrat" panose="02000505000000020004" pitchFamily="2" charset="0"/>
                <a:cs typeface="Arial MT"/>
              </a:rPr>
              <a:t>UPS, </a:t>
            </a:r>
            <a:r>
              <a:rPr lang="en-US" sz="1000" spc="20" dirty="0">
                <a:latin typeface="Montserrat" panose="02000505000000020004" pitchFamily="2" charset="0"/>
                <a:cs typeface="Arial MT"/>
              </a:rPr>
              <a:t>Mercedes-Benz, </a:t>
            </a:r>
            <a:r>
              <a:rPr lang="en-US" sz="1000" spc="5" dirty="0">
                <a:latin typeface="Montserrat" panose="02000505000000020004" pitchFamily="2" charset="0"/>
                <a:cs typeface="Arial MT"/>
              </a:rPr>
              <a:t>NCR, </a:t>
            </a:r>
            <a:r>
              <a:rPr lang="en-US" sz="1000" spc="10" dirty="0">
                <a:latin typeface="Montserrat" panose="02000505000000020004" pitchFamily="2" charset="0"/>
                <a:cs typeface="Arial MT"/>
              </a:rPr>
              <a:t>Honeywell, </a:t>
            </a:r>
            <a:r>
              <a:rPr lang="en-US" sz="1000" spc="25" dirty="0">
                <a:latin typeface="Montserrat" panose="02000505000000020004" pitchFamily="2" charset="0"/>
                <a:cs typeface="Arial MT"/>
              </a:rPr>
              <a:t>and </a:t>
            </a:r>
            <a:r>
              <a:rPr lang="en-US" sz="1000" spc="15" dirty="0">
                <a:latin typeface="Montserrat" panose="02000505000000020004" pitchFamily="2" charset="0"/>
                <a:cs typeface="Arial MT"/>
              </a:rPr>
              <a:t>General </a:t>
            </a:r>
            <a:r>
              <a:rPr lang="en-US" sz="1000" spc="5" dirty="0">
                <a:latin typeface="Montserrat" panose="02000505000000020004" pitchFamily="2" charset="0"/>
                <a:cs typeface="Arial MT"/>
              </a:rPr>
              <a:t>Electric. </a:t>
            </a:r>
            <a:r>
              <a:rPr lang="en-US" sz="1000" spc="10" dirty="0">
                <a:latin typeface="Montserrat" panose="02000505000000020004" pitchFamily="2" charset="0"/>
                <a:cs typeface="Arial MT"/>
              </a:rPr>
              <a:t>Atlanta </a:t>
            </a:r>
            <a:r>
              <a:rPr lang="en-US" sz="1000" spc="30" dirty="0">
                <a:latin typeface="Montserrat" panose="02000505000000020004" pitchFamily="2" charset="0"/>
                <a:cs typeface="Arial MT"/>
              </a:rPr>
              <a:t>has </a:t>
            </a:r>
            <a:r>
              <a:rPr lang="en-US" sz="1000" spc="35" dirty="0">
                <a:latin typeface="Montserrat" panose="02000505000000020004" pitchFamily="2" charset="0"/>
                <a:cs typeface="Arial MT"/>
              </a:rPr>
              <a:t> </a:t>
            </a:r>
            <a:r>
              <a:rPr lang="en-US" sz="1000" spc="20" dirty="0">
                <a:latin typeface="Montserrat" panose="02000505000000020004" pitchFamily="2" charset="0"/>
                <a:cs typeface="Arial MT"/>
              </a:rPr>
              <a:t>also</a:t>
            </a:r>
            <a:r>
              <a:rPr lang="en-US" sz="1000" spc="95" dirty="0">
                <a:latin typeface="Montserrat" panose="02000505000000020004" pitchFamily="2" charset="0"/>
                <a:cs typeface="Arial MT"/>
              </a:rPr>
              <a:t> </a:t>
            </a:r>
            <a:r>
              <a:rPr lang="en-US" sz="1000" spc="25" dirty="0">
                <a:latin typeface="Montserrat" panose="02000505000000020004" pitchFamily="2" charset="0"/>
                <a:cs typeface="Arial MT"/>
              </a:rPr>
              <a:t>become</a:t>
            </a:r>
            <a:r>
              <a:rPr lang="en-US" sz="1000" spc="65" dirty="0">
                <a:latin typeface="Montserrat" panose="02000505000000020004" pitchFamily="2" charset="0"/>
                <a:cs typeface="Arial MT"/>
              </a:rPr>
              <a:t> </a:t>
            </a:r>
            <a:r>
              <a:rPr lang="en-US" sz="1000" spc="20" dirty="0">
                <a:latin typeface="Montserrat" panose="02000505000000020004" pitchFamily="2" charset="0"/>
                <a:cs typeface="Arial MT"/>
              </a:rPr>
              <a:t>a</a:t>
            </a:r>
            <a:r>
              <a:rPr lang="en-US" sz="1000" spc="10" dirty="0">
                <a:latin typeface="Montserrat" panose="02000505000000020004" pitchFamily="2" charset="0"/>
                <a:cs typeface="Arial MT"/>
              </a:rPr>
              <a:t> </a:t>
            </a:r>
            <a:r>
              <a:rPr lang="en-US" sz="1000" spc="25" dirty="0">
                <a:latin typeface="Montserrat" panose="02000505000000020004" pitchFamily="2" charset="0"/>
                <a:cs typeface="Arial MT"/>
              </a:rPr>
              <a:t>mega </a:t>
            </a:r>
            <a:r>
              <a:rPr lang="en-US" sz="1000" spc="15" dirty="0">
                <a:latin typeface="Montserrat" panose="02000505000000020004" pitchFamily="2" charset="0"/>
                <a:cs typeface="Arial MT"/>
              </a:rPr>
              <a:t>center</a:t>
            </a:r>
            <a:r>
              <a:rPr lang="en-US" sz="1000" spc="55" dirty="0">
                <a:latin typeface="Montserrat" panose="02000505000000020004" pitchFamily="2" charset="0"/>
                <a:cs typeface="Arial MT"/>
              </a:rPr>
              <a:t> </a:t>
            </a:r>
            <a:r>
              <a:rPr lang="en-US" sz="1000" spc="20" dirty="0">
                <a:latin typeface="Montserrat" panose="02000505000000020004" pitchFamily="2" charset="0"/>
                <a:cs typeface="Arial MT"/>
              </a:rPr>
              <a:t>for</a:t>
            </a:r>
            <a:r>
              <a:rPr lang="en-US" sz="1000" spc="45" dirty="0">
                <a:latin typeface="Montserrat" panose="02000505000000020004" pitchFamily="2" charset="0"/>
                <a:cs typeface="Arial MT"/>
              </a:rPr>
              <a:t> </a:t>
            </a:r>
            <a:r>
              <a:rPr lang="en-US" sz="1000" spc="20" dirty="0">
                <a:latin typeface="Montserrat" panose="02000505000000020004" pitchFamily="2" charset="0"/>
                <a:cs typeface="Arial MT"/>
              </a:rPr>
              <a:t>movie</a:t>
            </a:r>
            <a:r>
              <a:rPr lang="en-US" sz="1000" spc="60" dirty="0">
                <a:latin typeface="Montserrat" panose="02000505000000020004" pitchFamily="2" charset="0"/>
                <a:cs typeface="Arial MT"/>
              </a:rPr>
              <a:t> </a:t>
            </a:r>
            <a:r>
              <a:rPr lang="en-US" sz="1000" spc="20" dirty="0">
                <a:latin typeface="Montserrat" panose="02000505000000020004" pitchFamily="2" charset="0"/>
                <a:cs typeface="Arial MT"/>
              </a:rPr>
              <a:t>production</a:t>
            </a:r>
            <a:r>
              <a:rPr lang="en-US" sz="1000" spc="30" dirty="0">
                <a:latin typeface="Montserrat" panose="02000505000000020004" pitchFamily="2" charset="0"/>
                <a:cs typeface="Arial MT"/>
              </a:rPr>
              <a:t> </a:t>
            </a:r>
            <a:r>
              <a:rPr lang="en-US" sz="1000" spc="25" dirty="0">
                <a:latin typeface="Montserrat" panose="02000505000000020004" pitchFamily="2" charset="0"/>
                <a:cs typeface="Arial MT"/>
              </a:rPr>
              <a:t>due</a:t>
            </a:r>
            <a:r>
              <a:rPr lang="en-US" sz="1000" spc="50" dirty="0">
                <a:latin typeface="Montserrat" panose="02000505000000020004" pitchFamily="2" charset="0"/>
                <a:cs typeface="Arial MT"/>
              </a:rPr>
              <a:t> </a:t>
            </a:r>
            <a:r>
              <a:rPr lang="en-US" sz="1000" spc="15" dirty="0">
                <a:latin typeface="Montserrat" panose="02000505000000020004" pitchFamily="2" charset="0"/>
                <a:cs typeface="Arial MT"/>
              </a:rPr>
              <a:t>to</a:t>
            </a:r>
            <a:r>
              <a:rPr lang="en-US" sz="1000" spc="65" dirty="0">
                <a:latin typeface="Montserrat" panose="02000505000000020004" pitchFamily="2" charset="0"/>
                <a:cs typeface="Arial MT"/>
              </a:rPr>
              <a:t> </a:t>
            </a:r>
            <a:r>
              <a:rPr lang="en-US" sz="1000" spc="15" dirty="0">
                <a:latin typeface="Montserrat" panose="02000505000000020004" pitchFamily="2" charset="0"/>
                <a:cs typeface="Arial MT"/>
              </a:rPr>
              <a:t>tax</a:t>
            </a:r>
            <a:r>
              <a:rPr lang="en-US" sz="1000" spc="35" dirty="0">
                <a:latin typeface="Montserrat" panose="02000505000000020004" pitchFamily="2" charset="0"/>
                <a:cs typeface="Arial MT"/>
              </a:rPr>
              <a:t> </a:t>
            </a:r>
            <a:r>
              <a:rPr lang="en-US" sz="1000" spc="20" dirty="0">
                <a:latin typeface="Montserrat" panose="02000505000000020004" pitchFamily="2" charset="0"/>
                <a:cs typeface="Arial MT"/>
              </a:rPr>
              <a:t>credits</a:t>
            </a:r>
            <a:r>
              <a:rPr lang="en-US" sz="1000" spc="30" dirty="0">
                <a:latin typeface="Montserrat" panose="02000505000000020004" pitchFamily="2" charset="0"/>
                <a:cs typeface="Arial MT"/>
              </a:rPr>
              <a:t> </a:t>
            </a:r>
            <a:r>
              <a:rPr lang="en-US" sz="1000" spc="25" dirty="0">
                <a:latin typeface="Montserrat" panose="02000505000000020004" pitchFamily="2" charset="0"/>
                <a:cs typeface="Arial MT"/>
              </a:rPr>
              <a:t>implemented</a:t>
            </a:r>
            <a:r>
              <a:rPr lang="en-US" sz="1000" spc="30" dirty="0">
                <a:latin typeface="Montserrat" panose="02000505000000020004" pitchFamily="2" charset="0"/>
                <a:cs typeface="Arial MT"/>
              </a:rPr>
              <a:t> </a:t>
            </a:r>
            <a:r>
              <a:rPr lang="en-US" sz="1000" spc="15" dirty="0">
                <a:latin typeface="Montserrat" panose="02000505000000020004" pitchFamily="2" charset="0"/>
                <a:cs typeface="Arial MT"/>
              </a:rPr>
              <a:t>in</a:t>
            </a:r>
            <a:r>
              <a:rPr lang="en-US" sz="1000" spc="60" dirty="0">
                <a:latin typeface="Montserrat" panose="02000505000000020004" pitchFamily="2" charset="0"/>
                <a:cs typeface="Arial MT"/>
              </a:rPr>
              <a:t> </a:t>
            </a:r>
            <a:r>
              <a:rPr lang="en-US" sz="1000" spc="10" dirty="0">
                <a:latin typeface="Montserrat" panose="02000505000000020004" pitchFamily="2" charset="0"/>
                <a:cs typeface="Arial MT"/>
              </a:rPr>
              <a:t>2008.</a:t>
            </a:r>
          </a:p>
          <a:p>
            <a:pPr marL="12700" marR="5080" algn="just">
              <a:spcBef>
                <a:spcPts val="575"/>
              </a:spcBef>
            </a:pPr>
            <a:endParaRPr lang="en-US" sz="1000" spc="10" dirty="0">
              <a:latin typeface="Montserrat" panose="02000505000000020004" pitchFamily="2" charset="0"/>
              <a:cs typeface="Arial MT"/>
            </a:endParaRPr>
          </a:p>
          <a:p>
            <a:pPr marL="12700">
              <a:spcBef>
                <a:spcPts val="900"/>
              </a:spcBef>
            </a:pPr>
            <a:r>
              <a:rPr lang="en-US" sz="1000" b="1" spc="100" dirty="0">
                <a:latin typeface="Montserrat" panose="02000505000000020004" pitchFamily="2" charset="0"/>
                <a:cs typeface="Calibri"/>
              </a:rPr>
              <a:t>W</a:t>
            </a:r>
            <a:r>
              <a:rPr lang="en-US" sz="1000" b="1" spc="125" dirty="0">
                <a:latin typeface="Montserrat" panose="02000505000000020004" pitchFamily="2" charset="0"/>
                <a:cs typeface="Calibri"/>
              </a:rPr>
              <a:t>O</a:t>
            </a:r>
            <a:r>
              <a:rPr lang="en-US" sz="1000" b="1" spc="114" dirty="0">
                <a:latin typeface="Montserrat" panose="02000505000000020004" pitchFamily="2" charset="0"/>
                <a:cs typeface="Calibri"/>
              </a:rPr>
              <a:t>R</a:t>
            </a:r>
            <a:r>
              <a:rPr lang="en-US" sz="1000" b="1" spc="125" dirty="0">
                <a:latin typeface="Montserrat" panose="02000505000000020004" pitchFamily="2" charset="0"/>
                <a:cs typeface="Calibri"/>
              </a:rPr>
              <a:t>L</a:t>
            </a:r>
            <a:r>
              <a:rPr lang="en-US" sz="1000" b="1" spc="114" dirty="0">
                <a:latin typeface="Montserrat" panose="02000505000000020004" pitchFamily="2" charset="0"/>
                <a:cs typeface="Calibri"/>
              </a:rPr>
              <a:t>D</a:t>
            </a:r>
            <a:r>
              <a:rPr lang="en-US" sz="1000" b="1" dirty="0">
                <a:latin typeface="Montserrat" panose="02000505000000020004" pitchFamily="2" charset="0"/>
                <a:cs typeface="Calibri"/>
              </a:rPr>
              <a:t>-</a:t>
            </a:r>
            <a:r>
              <a:rPr lang="en-US" sz="1000" b="1" spc="-135" dirty="0">
                <a:latin typeface="Montserrat" panose="02000505000000020004" pitchFamily="2" charset="0"/>
                <a:cs typeface="Calibri"/>
              </a:rPr>
              <a:t> </a:t>
            </a:r>
            <a:r>
              <a:rPr lang="en-US" sz="1000" b="1" spc="114" dirty="0">
                <a:latin typeface="Montserrat" panose="02000505000000020004" pitchFamily="2" charset="0"/>
                <a:cs typeface="Calibri"/>
              </a:rPr>
              <a:t>C</a:t>
            </a:r>
            <a:r>
              <a:rPr lang="en-US" sz="1000" b="1" spc="125" dirty="0">
                <a:latin typeface="Montserrat" panose="02000505000000020004" pitchFamily="2" charset="0"/>
                <a:cs typeface="Calibri"/>
              </a:rPr>
              <a:t>LA</a:t>
            </a:r>
            <a:r>
              <a:rPr lang="en-US" sz="1000" b="1" spc="114" dirty="0">
                <a:latin typeface="Montserrat" panose="02000505000000020004" pitchFamily="2" charset="0"/>
                <a:cs typeface="Calibri"/>
              </a:rPr>
              <a:t>S</a:t>
            </a:r>
            <a:r>
              <a:rPr lang="en-US" sz="1000" b="1" dirty="0">
                <a:latin typeface="Montserrat" panose="02000505000000020004" pitchFamily="2" charset="0"/>
                <a:cs typeface="Calibri"/>
              </a:rPr>
              <a:t>S </a:t>
            </a:r>
            <a:r>
              <a:rPr lang="en-US" sz="1000" b="1" spc="-20" dirty="0">
                <a:latin typeface="Montserrat" panose="02000505000000020004" pitchFamily="2" charset="0"/>
                <a:cs typeface="Calibri"/>
              </a:rPr>
              <a:t> </a:t>
            </a:r>
            <a:r>
              <a:rPr lang="en-US" sz="1000" b="1" spc="120" dirty="0">
                <a:latin typeface="Montserrat" panose="02000505000000020004" pitchFamily="2" charset="0"/>
                <a:cs typeface="Calibri"/>
              </a:rPr>
              <a:t>ED</a:t>
            </a:r>
            <a:r>
              <a:rPr lang="en-US" sz="1000" b="1" spc="110" dirty="0">
                <a:latin typeface="Montserrat" panose="02000505000000020004" pitchFamily="2" charset="0"/>
                <a:cs typeface="Calibri"/>
              </a:rPr>
              <a:t>U</a:t>
            </a:r>
            <a:r>
              <a:rPr lang="en-US" sz="1000" b="1" dirty="0">
                <a:latin typeface="Montserrat" panose="02000505000000020004" pitchFamily="2" charset="0"/>
                <a:cs typeface="Calibri"/>
              </a:rPr>
              <a:t>C</a:t>
            </a:r>
            <a:r>
              <a:rPr lang="en-US" sz="1000" b="1" spc="-110" dirty="0">
                <a:latin typeface="Montserrat" panose="02000505000000020004" pitchFamily="2" charset="0"/>
                <a:cs typeface="Calibri"/>
              </a:rPr>
              <a:t> </a:t>
            </a:r>
            <a:r>
              <a:rPr lang="en-US" sz="1000" b="1" spc="5" dirty="0">
                <a:latin typeface="Montserrat" panose="02000505000000020004" pitchFamily="2" charset="0"/>
                <a:cs typeface="Calibri"/>
              </a:rPr>
              <a:t>A</a:t>
            </a:r>
            <a:r>
              <a:rPr lang="en-US" sz="1000" b="1" spc="120" dirty="0">
                <a:latin typeface="Montserrat" panose="02000505000000020004" pitchFamily="2" charset="0"/>
                <a:cs typeface="Calibri"/>
              </a:rPr>
              <a:t>T</a:t>
            </a:r>
            <a:r>
              <a:rPr lang="en-US" sz="1000" b="1" spc="125" dirty="0">
                <a:latin typeface="Montserrat" panose="02000505000000020004" pitchFamily="2" charset="0"/>
                <a:cs typeface="Calibri"/>
              </a:rPr>
              <a:t>IO</a:t>
            </a:r>
            <a:r>
              <a:rPr lang="en-US" sz="1000" b="1" dirty="0">
                <a:latin typeface="Montserrat" panose="02000505000000020004" pitchFamily="2" charset="0"/>
                <a:cs typeface="Calibri"/>
              </a:rPr>
              <a:t>N</a:t>
            </a:r>
          </a:p>
          <a:p>
            <a:pPr marL="12700" marR="381000">
              <a:spcBef>
                <a:spcPts val="580"/>
              </a:spcBef>
            </a:pPr>
            <a:r>
              <a:rPr lang="en-US" sz="1000" spc="10" dirty="0">
                <a:latin typeface="Montserrat" panose="02000505000000020004" pitchFamily="2" charset="0"/>
                <a:cs typeface="Arial MT"/>
              </a:rPr>
              <a:t>Atlanta</a:t>
            </a:r>
            <a:r>
              <a:rPr lang="en-US" sz="1000" spc="225" dirty="0">
                <a:latin typeface="Montserrat" panose="02000505000000020004" pitchFamily="2" charset="0"/>
                <a:cs typeface="Arial MT"/>
              </a:rPr>
              <a:t> </a:t>
            </a:r>
            <a:r>
              <a:rPr lang="en-US" sz="1000" spc="30" dirty="0">
                <a:latin typeface="Montserrat" panose="02000505000000020004" pitchFamily="2" charset="0"/>
                <a:cs typeface="Arial MT"/>
              </a:rPr>
              <a:t>houses</a:t>
            </a:r>
            <a:r>
              <a:rPr lang="en-US" sz="1000" spc="185" dirty="0">
                <a:latin typeface="Montserrat" panose="02000505000000020004" pitchFamily="2" charset="0"/>
                <a:cs typeface="Arial MT"/>
              </a:rPr>
              <a:t> </a:t>
            </a:r>
            <a:r>
              <a:rPr lang="en-US" sz="1000" spc="15" dirty="0">
                <a:latin typeface="Montserrat" panose="02000505000000020004" pitchFamily="2" charset="0"/>
                <a:cs typeface="Arial MT"/>
              </a:rPr>
              <a:t>several</a:t>
            </a:r>
            <a:r>
              <a:rPr lang="en-US" sz="1000" spc="220" dirty="0">
                <a:latin typeface="Montserrat" panose="02000505000000020004" pitchFamily="2" charset="0"/>
                <a:cs typeface="Arial MT"/>
              </a:rPr>
              <a:t> </a:t>
            </a:r>
            <a:r>
              <a:rPr lang="en-US" sz="1000" spc="20" dirty="0">
                <a:latin typeface="Montserrat" panose="02000505000000020004" pitchFamily="2" charset="0"/>
                <a:cs typeface="Arial MT"/>
              </a:rPr>
              <a:t>of</a:t>
            </a:r>
            <a:r>
              <a:rPr lang="en-US" sz="1000" spc="229" dirty="0">
                <a:latin typeface="Montserrat" panose="02000505000000020004" pitchFamily="2" charset="0"/>
                <a:cs typeface="Arial MT"/>
              </a:rPr>
              <a:t> </a:t>
            </a:r>
            <a:r>
              <a:rPr lang="en-US" sz="1000" spc="20" dirty="0">
                <a:latin typeface="Montserrat" panose="02000505000000020004" pitchFamily="2" charset="0"/>
                <a:cs typeface="Arial MT"/>
              </a:rPr>
              <a:t>the</a:t>
            </a:r>
            <a:r>
              <a:rPr lang="en-US" sz="1000" spc="200" dirty="0">
                <a:latin typeface="Montserrat" panose="02000505000000020004" pitchFamily="2" charset="0"/>
                <a:cs typeface="Arial MT"/>
              </a:rPr>
              <a:t> </a:t>
            </a:r>
            <a:r>
              <a:rPr lang="en-US" sz="1000" spc="15" dirty="0">
                <a:latin typeface="Montserrat" panose="02000505000000020004" pitchFamily="2" charset="0"/>
                <a:cs typeface="Arial MT"/>
              </a:rPr>
              <a:t>top</a:t>
            </a:r>
            <a:r>
              <a:rPr lang="en-US" sz="1000" spc="225" dirty="0">
                <a:latin typeface="Montserrat" panose="02000505000000020004" pitchFamily="2" charset="0"/>
                <a:cs typeface="Arial MT"/>
              </a:rPr>
              <a:t> </a:t>
            </a:r>
            <a:r>
              <a:rPr lang="en-US" sz="1000" spc="20" dirty="0">
                <a:latin typeface="Montserrat" panose="02000505000000020004" pitchFamily="2" charset="0"/>
                <a:cs typeface="Arial MT"/>
              </a:rPr>
              <a:t>higher</a:t>
            </a:r>
            <a:r>
              <a:rPr lang="en-US" sz="1000" spc="195" dirty="0">
                <a:latin typeface="Montserrat" panose="02000505000000020004" pitchFamily="2" charset="0"/>
                <a:cs typeface="Arial MT"/>
              </a:rPr>
              <a:t> </a:t>
            </a:r>
            <a:r>
              <a:rPr lang="en-US" sz="1000" spc="20" dirty="0">
                <a:latin typeface="Montserrat" panose="02000505000000020004" pitchFamily="2" charset="0"/>
                <a:cs typeface="Arial MT"/>
              </a:rPr>
              <a:t>education</a:t>
            </a:r>
            <a:r>
              <a:rPr lang="en-US" sz="1000" spc="195" dirty="0">
                <a:latin typeface="Montserrat" panose="02000505000000020004" pitchFamily="2" charset="0"/>
                <a:cs typeface="Arial MT"/>
              </a:rPr>
              <a:t> </a:t>
            </a:r>
            <a:r>
              <a:rPr lang="en-US" sz="1000" spc="20" dirty="0">
                <a:latin typeface="Montserrat" panose="02000505000000020004" pitchFamily="2" charset="0"/>
                <a:cs typeface="Arial MT"/>
              </a:rPr>
              <a:t>institutions</a:t>
            </a:r>
            <a:r>
              <a:rPr lang="en-US" sz="1000" spc="185" dirty="0">
                <a:latin typeface="Montserrat" panose="02000505000000020004" pitchFamily="2" charset="0"/>
                <a:cs typeface="Arial MT"/>
              </a:rPr>
              <a:t> </a:t>
            </a:r>
            <a:r>
              <a:rPr lang="en-US" sz="1000" spc="15" dirty="0">
                <a:latin typeface="Montserrat" panose="02000505000000020004" pitchFamily="2" charset="0"/>
                <a:cs typeface="Arial MT"/>
              </a:rPr>
              <a:t>in</a:t>
            </a:r>
            <a:r>
              <a:rPr lang="en-US" sz="1000" spc="235" dirty="0">
                <a:latin typeface="Montserrat" panose="02000505000000020004" pitchFamily="2" charset="0"/>
                <a:cs typeface="Arial MT"/>
              </a:rPr>
              <a:t> </a:t>
            </a:r>
            <a:r>
              <a:rPr lang="en-US" sz="1000" spc="20" dirty="0">
                <a:latin typeface="Montserrat" panose="02000505000000020004" pitchFamily="2" charset="0"/>
                <a:cs typeface="Arial MT"/>
              </a:rPr>
              <a:t>the</a:t>
            </a:r>
            <a:r>
              <a:rPr lang="en-US" sz="1000" spc="204" dirty="0">
                <a:latin typeface="Montserrat" panose="02000505000000020004" pitchFamily="2" charset="0"/>
                <a:cs typeface="Arial MT"/>
              </a:rPr>
              <a:t> </a:t>
            </a:r>
            <a:r>
              <a:rPr lang="en-US" sz="1000" spc="10" dirty="0">
                <a:latin typeface="Montserrat" panose="02000505000000020004" pitchFamily="2" charset="0"/>
                <a:cs typeface="Arial MT"/>
              </a:rPr>
              <a:t>United</a:t>
            </a:r>
            <a:r>
              <a:rPr lang="en-US" sz="1000" spc="250" dirty="0">
                <a:latin typeface="Montserrat" panose="02000505000000020004" pitchFamily="2" charset="0"/>
                <a:cs typeface="Arial MT"/>
              </a:rPr>
              <a:t> </a:t>
            </a:r>
            <a:r>
              <a:rPr lang="en-US" sz="1000" spc="15" dirty="0">
                <a:latin typeface="Montserrat" panose="02000505000000020004" pitchFamily="2" charset="0"/>
                <a:cs typeface="Arial MT"/>
              </a:rPr>
              <a:t>States</a:t>
            </a:r>
            <a:r>
              <a:rPr lang="en-US" sz="1000" spc="220" dirty="0">
                <a:latin typeface="Montserrat" panose="02000505000000020004" pitchFamily="2" charset="0"/>
                <a:cs typeface="Arial MT"/>
              </a:rPr>
              <a:t> </a:t>
            </a:r>
            <a:r>
              <a:rPr lang="en-US" sz="1000" spc="20" dirty="0">
                <a:latin typeface="Montserrat" panose="02000505000000020004" pitchFamily="2" charset="0"/>
                <a:cs typeface="Arial MT"/>
              </a:rPr>
              <a:t>including </a:t>
            </a:r>
            <a:r>
              <a:rPr lang="en-US" sz="1000" spc="-225" dirty="0">
                <a:latin typeface="Montserrat" panose="02000505000000020004" pitchFamily="2" charset="0"/>
                <a:cs typeface="Arial MT"/>
              </a:rPr>
              <a:t> </a:t>
            </a:r>
            <a:r>
              <a:rPr lang="en-US" sz="1000" spc="15" dirty="0">
                <a:latin typeface="Montserrat" panose="02000505000000020004" pitchFamily="2" charset="0"/>
                <a:cs typeface="Arial MT"/>
              </a:rPr>
              <a:t>Georgia </a:t>
            </a:r>
            <a:r>
              <a:rPr lang="en-US" sz="1000" spc="10" dirty="0">
                <a:latin typeface="Montserrat" panose="02000505000000020004" pitchFamily="2" charset="0"/>
                <a:cs typeface="Arial MT"/>
              </a:rPr>
              <a:t>Institute</a:t>
            </a:r>
            <a:r>
              <a:rPr lang="en-US" sz="1000" spc="15" dirty="0">
                <a:latin typeface="Montserrat" panose="02000505000000020004" pitchFamily="2" charset="0"/>
                <a:cs typeface="Arial MT"/>
              </a:rPr>
              <a:t> </a:t>
            </a:r>
            <a:r>
              <a:rPr lang="en-US" sz="1000" spc="20" dirty="0">
                <a:latin typeface="Montserrat" panose="02000505000000020004" pitchFamily="2" charset="0"/>
                <a:cs typeface="Arial MT"/>
              </a:rPr>
              <a:t>of </a:t>
            </a:r>
            <a:r>
              <a:rPr lang="en-US" sz="1000" dirty="0">
                <a:latin typeface="Montserrat" panose="02000505000000020004" pitchFamily="2" charset="0"/>
                <a:cs typeface="Arial MT"/>
              </a:rPr>
              <a:t>Technology,</a:t>
            </a:r>
            <a:r>
              <a:rPr lang="en-US" sz="1000" spc="5" dirty="0">
                <a:latin typeface="Montserrat" panose="02000505000000020004" pitchFamily="2" charset="0"/>
                <a:cs typeface="Arial MT"/>
              </a:rPr>
              <a:t> </a:t>
            </a:r>
            <a:r>
              <a:rPr lang="en-US" sz="1000" spc="20" dirty="0">
                <a:latin typeface="Montserrat" panose="02000505000000020004" pitchFamily="2" charset="0"/>
                <a:cs typeface="Arial MT"/>
              </a:rPr>
              <a:t>Emory </a:t>
            </a:r>
            <a:r>
              <a:rPr lang="en-US" sz="1000" spc="5" dirty="0">
                <a:latin typeface="Montserrat" panose="02000505000000020004" pitchFamily="2" charset="0"/>
                <a:cs typeface="Arial MT"/>
              </a:rPr>
              <a:t>University, </a:t>
            </a:r>
            <a:r>
              <a:rPr lang="en-US" sz="1000" spc="15" dirty="0">
                <a:latin typeface="Montserrat" panose="02000505000000020004" pitchFamily="2" charset="0"/>
                <a:cs typeface="Arial MT"/>
              </a:rPr>
              <a:t>Georgia State </a:t>
            </a:r>
            <a:r>
              <a:rPr lang="en-US" sz="1000" spc="10" dirty="0">
                <a:latin typeface="Montserrat" panose="02000505000000020004" pitchFamily="2" charset="0"/>
                <a:cs typeface="Arial MT"/>
              </a:rPr>
              <a:t>University </a:t>
            </a:r>
            <a:r>
              <a:rPr lang="en-US" sz="1000" spc="25" dirty="0">
                <a:latin typeface="Montserrat" panose="02000505000000020004" pitchFamily="2" charset="0"/>
                <a:cs typeface="Arial MT"/>
              </a:rPr>
              <a:t>and </a:t>
            </a:r>
            <a:r>
              <a:rPr lang="en-US" sz="1000" spc="20" dirty="0">
                <a:latin typeface="Montserrat" panose="02000505000000020004" pitchFamily="2" charset="0"/>
                <a:cs typeface="Arial MT"/>
              </a:rPr>
              <a:t>Kennesaw </a:t>
            </a:r>
            <a:r>
              <a:rPr lang="en-US" sz="1000" spc="15" dirty="0">
                <a:latin typeface="Montserrat" panose="02000505000000020004" pitchFamily="2" charset="0"/>
                <a:cs typeface="Arial MT"/>
              </a:rPr>
              <a:t>State </a:t>
            </a:r>
            <a:r>
              <a:rPr lang="en-US" sz="1000" spc="20" dirty="0">
                <a:latin typeface="Montserrat" panose="02000505000000020004" pitchFamily="2" charset="0"/>
                <a:cs typeface="Arial MT"/>
              </a:rPr>
              <a:t> </a:t>
            </a:r>
            <a:r>
              <a:rPr lang="en-US" sz="1000" spc="5" dirty="0">
                <a:latin typeface="Montserrat" panose="02000505000000020004" pitchFamily="2" charset="0"/>
                <a:cs typeface="Arial MT"/>
              </a:rPr>
              <a:t>University.</a:t>
            </a:r>
          </a:p>
          <a:p>
            <a:pPr marL="12700" marR="381000">
              <a:spcBef>
                <a:spcPts val="580"/>
              </a:spcBef>
            </a:pPr>
            <a:endParaRPr lang="en-US" sz="1000" dirty="0">
              <a:latin typeface="Montserrat" panose="02000505000000020004" pitchFamily="2" charset="0"/>
              <a:cs typeface="Arial MT"/>
            </a:endParaRPr>
          </a:p>
          <a:p>
            <a:pPr marL="12700">
              <a:spcBef>
                <a:spcPts val="45"/>
              </a:spcBef>
            </a:pPr>
            <a:r>
              <a:rPr lang="en-US" sz="1000" spc="25" dirty="0">
                <a:latin typeface="Montserrat" panose="02000505000000020004" pitchFamily="2" charset="0"/>
                <a:cs typeface="Calibri"/>
              </a:rPr>
              <a:t>A</a:t>
            </a:r>
            <a:r>
              <a:rPr lang="en-US" sz="1000" dirty="0">
                <a:latin typeface="Montserrat" panose="02000505000000020004" pitchFamily="2" charset="0"/>
                <a:cs typeface="Calibri"/>
              </a:rPr>
              <a:t>T</a:t>
            </a:r>
            <a:r>
              <a:rPr lang="en-US" sz="1000" spc="-114" dirty="0">
                <a:latin typeface="Montserrat" panose="02000505000000020004" pitchFamily="2" charset="0"/>
                <a:cs typeface="Calibri"/>
              </a:rPr>
              <a:t> </a:t>
            </a:r>
            <a:r>
              <a:rPr lang="en-US" sz="1000" spc="120" dirty="0">
                <a:latin typeface="Montserrat" panose="02000505000000020004" pitchFamily="2" charset="0"/>
                <a:cs typeface="Calibri"/>
              </a:rPr>
              <a:t>T</a:t>
            </a:r>
            <a:r>
              <a:rPr lang="en-US" sz="1000" spc="140" dirty="0">
                <a:latin typeface="Montserrat" panose="02000505000000020004" pitchFamily="2" charset="0"/>
                <a:cs typeface="Calibri"/>
              </a:rPr>
              <a:t>R</a:t>
            </a:r>
            <a:r>
              <a:rPr lang="en-US" sz="1000" spc="40" dirty="0">
                <a:latin typeface="Montserrat" panose="02000505000000020004" pitchFamily="2" charset="0"/>
                <a:cs typeface="Calibri"/>
              </a:rPr>
              <a:t>A</a:t>
            </a:r>
            <a:r>
              <a:rPr lang="en-US" sz="1000" spc="125" dirty="0">
                <a:latin typeface="Montserrat" panose="02000505000000020004" pitchFamily="2" charset="0"/>
                <a:cs typeface="Calibri"/>
              </a:rPr>
              <a:t>C</a:t>
            </a:r>
            <a:r>
              <a:rPr lang="en-US" sz="1000" spc="130" dirty="0">
                <a:latin typeface="Montserrat" panose="02000505000000020004" pitchFamily="2" charset="0"/>
                <a:cs typeface="Calibri"/>
              </a:rPr>
              <a:t>T</a:t>
            </a:r>
            <a:r>
              <a:rPr lang="en-US" sz="1000" spc="114" dirty="0">
                <a:latin typeface="Montserrat" panose="02000505000000020004" pitchFamily="2" charset="0"/>
                <a:cs typeface="Calibri"/>
              </a:rPr>
              <a:t>I</a:t>
            </a:r>
            <a:r>
              <a:rPr lang="en-US" sz="1000" spc="125" dirty="0">
                <a:latin typeface="Montserrat" panose="02000505000000020004" pitchFamily="2" charset="0"/>
                <a:cs typeface="Calibri"/>
              </a:rPr>
              <a:t>O</a:t>
            </a:r>
            <a:r>
              <a:rPr lang="en-US" sz="1000" spc="120" dirty="0">
                <a:latin typeface="Montserrat" panose="02000505000000020004" pitchFamily="2" charset="0"/>
                <a:cs typeface="Calibri"/>
              </a:rPr>
              <a:t>N</a:t>
            </a:r>
            <a:r>
              <a:rPr lang="en-US" sz="1000" dirty="0">
                <a:latin typeface="Montserrat" panose="02000505000000020004" pitchFamily="2" charset="0"/>
                <a:cs typeface="Calibri"/>
              </a:rPr>
              <a:t>S </a:t>
            </a:r>
            <a:r>
              <a:rPr lang="en-US" sz="1000" spc="-20" dirty="0">
                <a:latin typeface="Montserrat" panose="02000505000000020004" pitchFamily="2" charset="0"/>
                <a:cs typeface="Calibri"/>
              </a:rPr>
              <a:t> </a:t>
            </a:r>
            <a:r>
              <a:rPr lang="en-US" sz="1000" spc="110" dirty="0">
                <a:latin typeface="Montserrat" panose="02000505000000020004" pitchFamily="2" charset="0"/>
                <a:cs typeface="Calibri"/>
              </a:rPr>
              <a:t>A</a:t>
            </a:r>
            <a:r>
              <a:rPr lang="en-US" sz="1000" spc="120" dirty="0">
                <a:latin typeface="Montserrat" panose="02000505000000020004" pitchFamily="2" charset="0"/>
                <a:cs typeface="Calibri"/>
              </a:rPr>
              <a:t>N</a:t>
            </a:r>
            <a:r>
              <a:rPr lang="en-US" sz="1000" dirty="0">
                <a:latin typeface="Montserrat" panose="02000505000000020004" pitchFamily="2" charset="0"/>
                <a:cs typeface="Calibri"/>
              </a:rPr>
              <a:t>D </a:t>
            </a:r>
            <a:r>
              <a:rPr lang="en-US" sz="1000" spc="-5" dirty="0">
                <a:latin typeface="Montserrat" panose="02000505000000020004" pitchFamily="2" charset="0"/>
                <a:cs typeface="Calibri"/>
              </a:rPr>
              <a:t> </a:t>
            </a:r>
            <a:r>
              <a:rPr lang="en-US" sz="1000" spc="25" dirty="0">
                <a:latin typeface="Montserrat" panose="02000505000000020004" pitchFamily="2" charset="0"/>
                <a:cs typeface="Calibri"/>
              </a:rPr>
              <a:t>T</a:t>
            </a:r>
            <a:r>
              <a:rPr lang="en-US" sz="1000" spc="135" dirty="0">
                <a:latin typeface="Montserrat" panose="02000505000000020004" pitchFamily="2" charset="0"/>
                <a:cs typeface="Calibri"/>
              </a:rPr>
              <a:t>O</a:t>
            </a:r>
            <a:r>
              <a:rPr lang="en-US" sz="1000" spc="120" dirty="0">
                <a:latin typeface="Montserrat" panose="02000505000000020004" pitchFamily="2" charset="0"/>
                <a:cs typeface="Calibri"/>
              </a:rPr>
              <a:t>U</a:t>
            </a:r>
            <a:r>
              <a:rPr lang="en-US" sz="1000" spc="114" dirty="0">
                <a:latin typeface="Montserrat" panose="02000505000000020004" pitchFamily="2" charset="0"/>
                <a:cs typeface="Calibri"/>
              </a:rPr>
              <a:t>R</a:t>
            </a:r>
            <a:r>
              <a:rPr lang="en-US" sz="1000" spc="125" dirty="0">
                <a:latin typeface="Montserrat" panose="02000505000000020004" pitchFamily="2" charset="0"/>
                <a:cs typeface="Calibri"/>
              </a:rPr>
              <a:t>I</a:t>
            </a:r>
            <a:r>
              <a:rPr lang="en-US" sz="1000" spc="114" dirty="0">
                <a:latin typeface="Montserrat" panose="02000505000000020004" pitchFamily="2" charset="0"/>
                <a:cs typeface="Calibri"/>
              </a:rPr>
              <a:t>S</a:t>
            </a:r>
            <a:r>
              <a:rPr lang="en-US" sz="1000" dirty="0">
                <a:latin typeface="Montserrat" panose="02000505000000020004" pitchFamily="2" charset="0"/>
                <a:cs typeface="Calibri"/>
              </a:rPr>
              <a:t>M</a:t>
            </a:r>
          </a:p>
          <a:p>
            <a:pPr marL="12700" marR="5080" algn="just">
              <a:spcBef>
                <a:spcPts val="545"/>
              </a:spcBef>
            </a:pPr>
            <a:r>
              <a:rPr lang="en-US" sz="1000" spc="10" dirty="0">
                <a:latin typeface="Montserrat" panose="02000505000000020004" pitchFamily="2" charset="0"/>
                <a:cs typeface="Arial MT"/>
              </a:rPr>
              <a:t>Attractions</a:t>
            </a:r>
            <a:r>
              <a:rPr lang="en-US" sz="1000" spc="15" dirty="0">
                <a:latin typeface="Montserrat" panose="02000505000000020004" pitchFamily="2" charset="0"/>
                <a:cs typeface="Arial MT"/>
              </a:rPr>
              <a:t> in  </a:t>
            </a:r>
            <a:r>
              <a:rPr lang="en-US" sz="1000" spc="10" dirty="0">
                <a:latin typeface="Montserrat" panose="02000505000000020004" pitchFamily="2" charset="0"/>
                <a:cs typeface="Arial MT"/>
              </a:rPr>
              <a:t>Atlanta  </a:t>
            </a:r>
            <a:r>
              <a:rPr lang="en-US" sz="1000" spc="20" dirty="0">
                <a:latin typeface="Montserrat" panose="02000505000000020004" pitchFamily="2" charset="0"/>
                <a:cs typeface="Arial MT"/>
              </a:rPr>
              <a:t>include  </a:t>
            </a:r>
            <a:r>
              <a:rPr lang="en-US" sz="1000" spc="15" dirty="0">
                <a:latin typeface="Montserrat" panose="02000505000000020004" pitchFamily="2" charset="0"/>
                <a:cs typeface="Arial MT"/>
              </a:rPr>
              <a:t>the </a:t>
            </a:r>
            <a:r>
              <a:rPr lang="en-US" sz="1000" spc="10" dirty="0">
                <a:latin typeface="Montserrat" panose="02000505000000020004" pitchFamily="2" charset="0"/>
                <a:cs typeface="Arial MT"/>
              </a:rPr>
              <a:t>largest  </a:t>
            </a:r>
            <a:r>
              <a:rPr lang="en-US" sz="1000" spc="15" dirty="0">
                <a:latin typeface="Montserrat" panose="02000505000000020004" pitchFamily="2" charset="0"/>
                <a:cs typeface="Arial MT"/>
              </a:rPr>
              <a:t>aquarium  in  the western hemisphere,  the  CNN </a:t>
            </a:r>
            <a:r>
              <a:rPr lang="en-US" sz="1000" spc="-5" dirty="0">
                <a:latin typeface="Montserrat" panose="02000505000000020004" pitchFamily="2" charset="0"/>
                <a:cs typeface="Arial MT"/>
              </a:rPr>
              <a:t>Center,</a:t>
            </a:r>
            <a:r>
              <a:rPr lang="en-US" sz="1000" spc="225" dirty="0">
                <a:latin typeface="Montserrat" panose="02000505000000020004" pitchFamily="2" charset="0"/>
                <a:cs typeface="Arial MT"/>
              </a:rPr>
              <a:t> </a:t>
            </a:r>
            <a:r>
              <a:rPr lang="en-US" sz="1000" spc="15" dirty="0">
                <a:latin typeface="Montserrat" panose="02000505000000020004" pitchFamily="2" charset="0"/>
                <a:cs typeface="Arial MT"/>
              </a:rPr>
              <a:t>the </a:t>
            </a:r>
            <a:r>
              <a:rPr lang="en-US" sz="1000" spc="20" dirty="0">
                <a:latin typeface="Montserrat" panose="02000505000000020004" pitchFamily="2" charset="0"/>
                <a:cs typeface="Arial MT"/>
              </a:rPr>
              <a:t> </a:t>
            </a:r>
            <a:r>
              <a:rPr lang="en-US" sz="1000" dirty="0">
                <a:latin typeface="Montserrat" panose="02000505000000020004" pitchFamily="2" charset="0"/>
                <a:cs typeface="Arial MT"/>
              </a:rPr>
              <a:t>Fox</a:t>
            </a:r>
            <a:r>
              <a:rPr lang="en-US" sz="1000" spc="5" dirty="0">
                <a:latin typeface="Montserrat" panose="02000505000000020004" pitchFamily="2" charset="0"/>
                <a:cs typeface="Arial MT"/>
              </a:rPr>
              <a:t> </a:t>
            </a:r>
            <a:r>
              <a:rPr lang="en-US" sz="1000" dirty="0">
                <a:latin typeface="Montserrat" panose="02000505000000020004" pitchFamily="2" charset="0"/>
                <a:cs typeface="Arial MT"/>
              </a:rPr>
              <a:t>Theater,</a:t>
            </a:r>
            <a:r>
              <a:rPr lang="en-US" sz="1000" spc="5" dirty="0">
                <a:latin typeface="Montserrat" panose="02000505000000020004" pitchFamily="2" charset="0"/>
                <a:cs typeface="Arial MT"/>
              </a:rPr>
              <a:t> </a:t>
            </a:r>
            <a:r>
              <a:rPr lang="en-US" sz="1000" spc="15" dirty="0">
                <a:latin typeface="Montserrat" panose="02000505000000020004" pitchFamily="2" charset="0"/>
                <a:cs typeface="Arial MT"/>
              </a:rPr>
              <a:t>the  </a:t>
            </a:r>
            <a:r>
              <a:rPr lang="en-US" sz="1000" spc="10" dirty="0">
                <a:latin typeface="Montserrat" panose="02000505000000020004" pitchFamily="2" charset="0"/>
                <a:cs typeface="Arial MT"/>
              </a:rPr>
              <a:t>King  Center  </a:t>
            </a:r>
            <a:r>
              <a:rPr lang="en-US" sz="1000" spc="25" dirty="0">
                <a:latin typeface="Montserrat" panose="02000505000000020004" pitchFamily="2" charset="0"/>
                <a:cs typeface="Arial MT"/>
              </a:rPr>
              <a:t>and  </a:t>
            </a:r>
            <a:r>
              <a:rPr lang="en-US" sz="1000" spc="20" dirty="0">
                <a:latin typeface="Montserrat" panose="02000505000000020004" pitchFamily="2" charset="0"/>
                <a:cs typeface="Arial MT"/>
              </a:rPr>
              <a:t>the  </a:t>
            </a:r>
            <a:r>
              <a:rPr lang="en-US" sz="1000" spc="15" dirty="0">
                <a:latin typeface="Montserrat" panose="02000505000000020004" pitchFamily="2" charset="0"/>
                <a:cs typeface="Arial MT"/>
              </a:rPr>
              <a:t>new  </a:t>
            </a:r>
            <a:r>
              <a:rPr lang="en-US" sz="1000" spc="-20" dirty="0">
                <a:latin typeface="Montserrat" panose="02000505000000020004" pitchFamily="2" charset="0"/>
                <a:cs typeface="Arial MT"/>
              </a:rPr>
              <a:t>$1.5</a:t>
            </a:r>
            <a:r>
              <a:rPr lang="en-US" sz="1000" spc="200" dirty="0">
                <a:latin typeface="Montserrat" panose="02000505000000020004" pitchFamily="2" charset="0"/>
                <a:cs typeface="Arial MT"/>
              </a:rPr>
              <a:t> </a:t>
            </a:r>
            <a:r>
              <a:rPr lang="en-US" sz="1000" spc="20" dirty="0">
                <a:latin typeface="Montserrat" panose="02000505000000020004" pitchFamily="2" charset="0"/>
                <a:cs typeface="Arial MT"/>
              </a:rPr>
              <a:t>billion  </a:t>
            </a:r>
            <a:r>
              <a:rPr lang="en-US" sz="1000" spc="25" dirty="0">
                <a:latin typeface="Montserrat" panose="02000505000000020004" pitchFamily="2" charset="0"/>
                <a:cs typeface="Arial MT"/>
              </a:rPr>
              <a:t>home  </a:t>
            </a:r>
            <a:r>
              <a:rPr lang="en-US" sz="1000" spc="10" dirty="0">
                <a:latin typeface="Montserrat" panose="02000505000000020004" pitchFamily="2" charset="0"/>
                <a:cs typeface="Arial MT"/>
              </a:rPr>
              <a:t>of  </a:t>
            </a:r>
            <a:r>
              <a:rPr lang="en-US" sz="1000" spc="20" dirty="0">
                <a:latin typeface="Montserrat" panose="02000505000000020004" pitchFamily="2" charset="0"/>
                <a:cs typeface="Arial MT"/>
              </a:rPr>
              <a:t>the  </a:t>
            </a:r>
            <a:r>
              <a:rPr lang="en-US" sz="1000" spc="10" dirty="0">
                <a:latin typeface="Montserrat" panose="02000505000000020004" pitchFamily="2" charset="0"/>
                <a:cs typeface="Arial MT"/>
              </a:rPr>
              <a:t>Atlanta  Falcons  </a:t>
            </a:r>
            <a:r>
              <a:rPr lang="en-US" sz="1000" spc="15" dirty="0">
                <a:latin typeface="Montserrat" panose="02000505000000020004" pitchFamily="2" charset="0"/>
                <a:cs typeface="Arial MT"/>
              </a:rPr>
              <a:t>football </a:t>
            </a:r>
            <a:r>
              <a:rPr lang="en-US" sz="1000" spc="20" dirty="0">
                <a:latin typeface="Montserrat" panose="02000505000000020004" pitchFamily="2" charset="0"/>
                <a:cs typeface="Arial MT"/>
              </a:rPr>
              <a:t> </a:t>
            </a:r>
            <a:r>
              <a:rPr lang="en-US" sz="1000" spc="10" dirty="0">
                <a:latin typeface="Montserrat" panose="02000505000000020004" pitchFamily="2" charset="0"/>
                <a:cs typeface="Arial MT"/>
              </a:rPr>
              <a:t>franchise,</a:t>
            </a:r>
            <a:r>
              <a:rPr lang="en-US" sz="1000" spc="15" dirty="0">
                <a:latin typeface="Montserrat" panose="02000505000000020004" pitchFamily="2" charset="0"/>
                <a:cs typeface="Arial MT"/>
              </a:rPr>
              <a:t> </a:t>
            </a:r>
            <a:r>
              <a:rPr lang="en-US" sz="1000" spc="20" dirty="0">
                <a:latin typeface="Montserrat" panose="02000505000000020004" pitchFamily="2" charset="0"/>
                <a:cs typeface="Arial MT"/>
              </a:rPr>
              <a:t>Mercedes-Benz</a:t>
            </a:r>
            <a:r>
              <a:rPr lang="en-US" sz="1000" spc="25" dirty="0">
                <a:latin typeface="Montserrat" panose="02000505000000020004" pitchFamily="2" charset="0"/>
                <a:cs typeface="Arial MT"/>
              </a:rPr>
              <a:t> </a:t>
            </a:r>
            <a:r>
              <a:rPr lang="en-US" sz="1000" spc="10" dirty="0">
                <a:latin typeface="Montserrat" panose="02000505000000020004" pitchFamily="2" charset="0"/>
                <a:cs typeface="Arial MT"/>
              </a:rPr>
              <a:t>Stadium.  </a:t>
            </a:r>
            <a:r>
              <a:rPr lang="en-US" sz="1000" spc="5" dirty="0">
                <a:latin typeface="Montserrat" panose="02000505000000020004" pitchFamily="2" charset="0"/>
                <a:cs typeface="Arial MT"/>
              </a:rPr>
              <a:t>Hartsfield-Jackson </a:t>
            </a:r>
            <a:r>
              <a:rPr lang="en-US" sz="1000" spc="10" dirty="0">
                <a:latin typeface="Montserrat" panose="02000505000000020004" pitchFamily="2" charset="0"/>
                <a:cs typeface="Arial MT"/>
              </a:rPr>
              <a:t> Atlanta  </a:t>
            </a:r>
            <a:r>
              <a:rPr lang="en-US" sz="1000" spc="15" dirty="0">
                <a:latin typeface="Montserrat" panose="02000505000000020004" pitchFamily="2" charset="0"/>
                <a:cs typeface="Arial MT"/>
              </a:rPr>
              <a:t>International  </a:t>
            </a:r>
            <a:r>
              <a:rPr lang="en-US" sz="1000" spc="10" dirty="0">
                <a:latin typeface="Montserrat" panose="02000505000000020004" pitchFamily="2" charset="0"/>
                <a:cs typeface="Arial MT"/>
              </a:rPr>
              <a:t>Airport </a:t>
            </a:r>
            <a:r>
              <a:rPr lang="en-US" sz="1000" spc="15" dirty="0">
                <a:latin typeface="Montserrat" panose="02000505000000020004" pitchFamily="2" charset="0"/>
                <a:cs typeface="Arial MT"/>
              </a:rPr>
              <a:t> is  the  </a:t>
            </a:r>
            <a:r>
              <a:rPr lang="en-US" sz="1000" spc="5" dirty="0">
                <a:latin typeface="Montserrat" panose="02000505000000020004" pitchFamily="2" charset="0"/>
                <a:cs typeface="Arial MT"/>
              </a:rPr>
              <a:t>world’s </a:t>
            </a:r>
            <a:r>
              <a:rPr lang="en-US" sz="1000" spc="10" dirty="0">
                <a:latin typeface="Montserrat" panose="02000505000000020004" pitchFamily="2" charset="0"/>
                <a:cs typeface="Arial MT"/>
              </a:rPr>
              <a:t> </a:t>
            </a:r>
            <a:r>
              <a:rPr lang="en-US" sz="1000" spc="20" dirty="0">
                <a:latin typeface="Montserrat" panose="02000505000000020004" pitchFamily="2" charset="0"/>
                <a:cs typeface="Arial MT"/>
              </a:rPr>
              <a:t>busiest</a:t>
            </a:r>
            <a:r>
              <a:rPr lang="en-US" sz="1000" spc="235" dirty="0">
                <a:latin typeface="Montserrat" panose="02000505000000020004" pitchFamily="2" charset="0"/>
                <a:cs typeface="Arial MT"/>
              </a:rPr>
              <a:t> </a:t>
            </a:r>
            <a:r>
              <a:rPr lang="en-US" sz="1000" spc="10" dirty="0">
                <a:latin typeface="Montserrat" panose="02000505000000020004" pitchFamily="2" charset="0"/>
                <a:cs typeface="Arial MT"/>
              </a:rPr>
              <a:t>airport,</a:t>
            </a:r>
            <a:r>
              <a:rPr lang="en-US" sz="1000" dirty="0">
                <a:latin typeface="Montserrat" panose="02000505000000020004" pitchFamily="2" charset="0"/>
                <a:cs typeface="Arial MT"/>
              </a:rPr>
              <a:t> </a:t>
            </a:r>
            <a:r>
              <a:rPr lang="en-US" sz="1000" spc="20" dirty="0">
                <a:latin typeface="Montserrat" panose="02000505000000020004" pitchFamily="2" charset="0"/>
                <a:cs typeface="Arial MT"/>
              </a:rPr>
              <a:t>making</a:t>
            </a:r>
            <a:r>
              <a:rPr lang="en-US" sz="1000" spc="25" dirty="0">
                <a:latin typeface="Montserrat" panose="02000505000000020004" pitchFamily="2" charset="0"/>
                <a:cs typeface="Arial MT"/>
              </a:rPr>
              <a:t> </a:t>
            </a:r>
            <a:r>
              <a:rPr lang="en-US" sz="1000" spc="20" dirty="0">
                <a:latin typeface="Montserrat" panose="02000505000000020004" pitchFamily="2" charset="0"/>
                <a:cs typeface="Arial MT"/>
              </a:rPr>
              <a:t>the</a:t>
            </a:r>
            <a:r>
              <a:rPr lang="en-US" sz="1000" spc="40" dirty="0">
                <a:latin typeface="Montserrat" panose="02000505000000020004" pitchFamily="2" charset="0"/>
                <a:cs typeface="Arial MT"/>
              </a:rPr>
              <a:t> </a:t>
            </a:r>
            <a:r>
              <a:rPr lang="en-US" sz="1000" spc="10" dirty="0">
                <a:latin typeface="Montserrat" panose="02000505000000020004" pitchFamily="2" charset="0"/>
                <a:cs typeface="Arial MT"/>
              </a:rPr>
              <a:t>city</a:t>
            </a:r>
            <a:r>
              <a:rPr lang="en-US" sz="1000" spc="55" dirty="0">
                <a:latin typeface="Montserrat" panose="02000505000000020004" pitchFamily="2" charset="0"/>
                <a:cs typeface="Arial MT"/>
              </a:rPr>
              <a:t> </a:t>
            </a:r>
            <a:r>
              <a:rPr lang="en-US" sz="1000" spc="20" dirty="0">
                <a:latin typeface="Montserrat" panose="02000505000000020004" pitchFamily="2" charset="0"/>
                <a:cs typeface="Arial MT"/>
              </a:rPr>
              <a:t>a</a:t>
            </a:r>
            <a:r>
              <a:rPr lang="en-US" sz="1000" spc="60" dirty="0">
                <a:latin typeface="Montserrat" panose="02000505000000020004" pitchFamily="2" charset="0"/>
                <a:cs typeface="Arial MT"/>
              </a:rPr>
              <a:t> </a:t>
            </a:r>
            <a:r>
              <a:rPr lang="en-US" sz="1000" spc="25" dirty="0">
                <a:latin typeface="Montserrat" panose="02000505000000020004" pitchFamily="2" charset="0"/>
                <a:cs typeface="Arial MT"/>
              </a:rPr>
              <a:t>hub</a:t>
            </a:r>
            <a:r>
              <a:rPr lang="en-US" sz="1000" spc="50" dirty="0">
                <a:latin typeface="Montserrat" panose="02000505000000020004" pitchFamily="2" charset="0"/>
                <a:cs typeface="Arial MT"/>
              </a:rPr>
              <a:t> </a:t>
            </a:r>
            <a:r>
              <a:rPr lang="en-US" sz="1000" spc="20" dirty="0">
                <a:latin typeface="Montserrat" panose="02000505000000020004" pitchFamily="2" charset="0"/>
                <a:cs typeface="Arial MT"/>
              </a:rPr>
              <a:t>for</a:t>
            </a:r>
            <a:r>
              <a:rPr lang="en-US" sz="1000" spc="35" dirty="0">
                <a:latin typeface="Montserrat" panose="02000505000000020004" pitchFamily="2" charset="0"/>
                <a:cs typeface="Arial MT"/>
              </a:rPr>
              <a:t> </a:t>
            </a:r>
            <a:r>
              <a:rPr lang="en-US" sz="1000" spc="20" dirty="0">
                <a:latin typeface="Montserrat" panose="02000505000000020004" pitchFamily="2" charset="0"/>
                <a:cs typeface="Arial MT"/>
              </a:rPr>
              <a:t>business</a:t>
            </a:r>
            <a:r>
              <a:rPr lang="en-US" sz="1000" spc="65" dirty="0">
                <a:latin typeface="Montserrat" panose="02000505000000020004" pitchFamily="2" charset="0"/>
                <a:cs typeface="Arial MT"/>
              </a:rPr>
              <a:t> </a:t>
            </a:r>
            <a:r>
              <a:rPr lang="en-US" sz="1000" spc="25" dirty="0">
                <a:latin typeface="Montserrat" panose="02000505000000020004" pitchFamily="2" charset="0"/>
                <a:cs typeface="Arial MT"/>
              </a:rPr>
              <a:t>and</a:t>
            </a:r>
            <a:r>
              <a:rPr lang="en-US" sz="1000" spc="50" dirty="0">
                <a:latin typeface="Montserrat" panose="02000505000000020004" pitchFamily="2" charset="0"/>
                <a:cs typeface="Arial MT"/>
              </a:rPr>
              <a:t> </a:t>
            </a:r>
            <a:r>
              <a:rPr lang="en-US" sz="1000" spc="15" dirty="0">
                <a:latin typeface="Montserrat" panose="02000505000000020004" pitchFamily="2" charset="0"/>
                <a:cs typeface="Arial MT"/>
              </a:rPr>
              <a:t>tourism</a:t>
            </a:r>
            <a:r>
              <a:rPr lang="en-US" sz="1000" spc="70" dirty="0">
                <a:latin typeface="Montserrat" panose="02000505000000020004" pitchFamily="2" charset="0"/>
                <a:cs typeface="Arial MT"/>
              </a:rPr>
              <a:t> </a:t>
            </a:r>
            <a:r>
              <a:rPr lang="en-US" sz="1000" spc="10" dirty="0">
                <a:latin typeface="Montserrat" panose="02000505000000020004" pitchFamily="2" charset="0"/>
                <a:cs typeface="Arial MT"/>
              </a:rPr>
              <a:t>travelers</a:t>
            </a:r>
            <a:r>
              <a:rPr lang="en-US" sz="1000" spc="45" dirty="0">
                <a:latin typeface="Montserrat" panose="02000505000000020004" pitchFamily="2" charset="0"/>
                <a:cs typeface="Arial MT"/>
              </a:rPr>
              <a:t> </a:t>
            </a:r>
            <a:r>
              <a:rPr lang="en-US" sz="1000" spc="10" dirty="0">
                <a:latin typeface="Montserrat" panose="02000505000000020004" pitchFamily="2" charset="0"/>
                <a:cs typeface="Arial MT"/>
              </a:rPr>
              <a:t>alike.</a:t>
            </a:r>
            <a:endParaRPr sz="1000" dirty="0">
              <a:latin typeface="Montserrat" panose="02000505000000020004" pitchFamily="2" charset="0"/>
              <a:cs typeface="Arial MT"/>
            </a:endParaRPr>
          </a:p>
        </p:txBody>
      </p:sp>
      <p:sp>
        <p:nvSpPr>
          <p:cNvPr id="12" name="object 5"/>
          <p:cNvSpPr/>
          <p:nvPr/>
        </p:nvSpPr>
        <p:spPr>
          <a:xfrm>
            <a:off x="6191794" y="766533"/>
            <a:ext cx="5460275" cy="5475858"/>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alpha val="60000"/>
            </a:schemeClr>
          </a:solidFill>
        </p:spPr>
        <p:txBody>
          <a:bodyPr wrap="square" lIns="0" tIns="0" rIns="0" bIns="0" rtlCol="0" anchor="ctr"/>
          <a:lstStyle/>
          <a:p>
            <a:pPr marL="12700" algn="ctr">
              <a:spcBef>
                <a:spcPts val="95"/>
              </a:spcBef>
              <a:tabLst>
                <a:tab pos="1705610" algn="l"/>
              </a:tabLst>
            </a:pPr>
            <a:endParaRPr lang="pt-BR" sz="1200" b="1" dirty="0">
              <a:latin typeface="Montserrat" panose="02000505000000020004" pitchFamily="2" charset="0"/>
            </a:endParaRPr>
          </a:p>
        </p:txBody>
      </p:sp>
      <p:sp>
        <p:nvSpPr>
          <p:cNvPr id="16" name="object 5"/>
          <p:cNvSpPr/>
          <p:nvPr/>
        </p:nvSpPr>
        <p:spPr>
          <a:xfrm>
            <a:off x="6492240" y="1045029"/>
            <a:ext cx="2272103" cy="1387928"/>
          </a:xfrm>
          <a:custGeom>
            <a:avLst/>
            <a:gdLst/>
            <a:ahLst/>
            <a:cxnLst/>
            <a:rect l="l" t="t" r="r" b="b"/>
            <a:pathLst>
              <a:path w="2887979" h="277495">
                <a:moveTo>
                  <a:pt x="2887980" y="0"/>
                </a:moveTo>
                <a:lnTo>
                  <a:pt x="0" y="0"/>
                </a:lnTo>
                <a:lnTo>
                  <a:pt x="0" y="277367"/>
                </a:lnTo>
                <a:lnTo>
                  <a:pt x="2887980" y="277367"/>
                </a:lnTo>
                <a:lnTo>
                  <a:pt x="2887980" y="0"/>
                </a:lnTo>
                <a:close/>
              </a:path>
            </a:pathLst>
          </a:custGeom>
          <a:noFill/>
          <a:ln w="28575">
            <a:solidFill>
              <a:schemeClr val="bg1"/>
            </a:solidFill>
          </a:ln>
        </p:spPr>
        <p:txBody>
          <a:bodyPr wrap="square" lIns="0" tIns="0" rIns="0" bIns="0" rtlCol="0" anchor="ctr"/>
          <a:lstStyle/>
          <a:p>
            <a:pPr marR="5080" algn="ctr">
              <a:spcBef>
                <a:spcPts val="185"/>
              </a:spcBef>
            </a:pPr>
            <a:r>
              <a:rPr lang="en-US" sz="1200" dirty="0">
                <a:latin typeface="Montserrat" panose="02000505000000020004" pitchFamily="2" charset="0"/>
              </a:rPr>
              <a:t>#1 Most-Traveled Airport</a:t>
            </a:r>
          </a:p>
          <a:p>
            <a:pPr marR="5080" algn="ctr">
              <a:spcBef>
                <a:spcPts val="185"/>
              </a:spcBef>
            </a:pPr>
            <a:r>
              <a:rPr lang="en-US" sz="1200" dirty="0">
                <a:latin typeface="Montserrat" panose="02000505000000020004" pitchFamily="2" charset="0"/>
              </a:rPr>
              <a:t> in the World</a:t>
            </a:r>
          </a:p>
        </p:txBody>
      </p:sp>
      <p:sp>
        <p:nvSpPr>
          <p:cNvPr id="17" name="object 5"/>
          <p:cNvSpPr/>
          <p:nvPr/>
        </p:nvSpPr>
        <p:spPr>
          <a:xfrm>
            <a:off x="9105645" y="1045029"/>
            <a:ext cx="2272103" cy="1387928"/>
          </a:xfrm>
          <a:custGeom>
            <a:avLst/>
            <a:gdLst/>
            <a:ahLst/>
            <a:cxnLst/>
            <a:rect l="l" t="t" r="r" b="b"/>
            <a:pathLst>
              <a:path w="2887979" h="277495">
                <a:moveTo>
                  <a:pt x="2887980" y="0"/>
                </a:moveTo>
                <a:lnTo>
                  <a:pt x="0" y="0"/>
                </a:lnTo>
                <a:lnTo>
                  <a:pt x="0" y="277367"/>
                </a:lnTo>
                <a:lnTo>
                  <a:pt x="2887980" y="277367"/>
                </a:lnTo>
                <a:lnTo>
                  <a:pt x="2887980" y="0"/>
                </a:lnTo>
                <a:close/>
              </a:path>
            </a:pathLst>
          </a:custGeom>
          <a:noFill/>
          <a:ln w="28575">
            <a:solidFill>
              <a:schemeClr val="bg1"/>
            </a:solidFill>
          </a:ln>
        </p:spPr>
        <p:txBody>
          <a:bodyPr wrap="square" lIns="0" tIns="0" rIns="0" bIns="0" rtlCol="0" anchor="ctr"/>
          <a:lstStyle/>
          <a:p>
            <a:pPr marR="5080" algn="ctr">
              <a:spcBef>
                <a:spcPts val="185"/>
              </a:spcBef>
            </a:pPr>
            <a:r>
              <a:rPr lang="en-US" sz="1200" dirty="0">
                <a:latin typeface="Montserrat" panose="02000505000000020004" pitchFamily="2" charset="0"/>
              </a:rPr>
              <a:t>$270 Billion GDP in  </a:t>
            </a:r>
          </a:p>
          <a:p>
            <a:pPr marR="5080" algn="ctr">
              <a:spcBef>
                <a:spcPts val="185"/>
              </a:spcBef>
            </a:pPr>
            <a:r>
              <a:rPr lang="en-US" sz="1200" dirty="0">
                <a:latin typeface="Montserrat" panose="02000505000000020004" pitchFamily="2" charset="0"/>
              </a:rPr>
              <a:t>Metro-Atlanta</a:t>
            </a:r>
          </a:p>
        </p:txBody>
      </p:sp>
      <p:sp>
        <p:nvSpPr>
          <p:cNvPr id="18" name="object 5"/>
          <p:cNvSpPr/>
          <p:nvPr/>
        </p:nvSpPr>
        <p:spPr>
          <a:xfrm>
            <a:off x="6492240" y="2813413"/>
            <a:ext cx="2272103" cy="1387928"/>
          </a:xfrm>
          <a:custGeom>
            <a:avLst/>
            <a:gdLst/>
            <a:ahLst/>
            <a:cxnLst/>
            <a:rect l="l" t="t" r="r" b="b"/>
            <a:pathLst>
              <a:path w="2887979" h="277495">
                <a:moveTo>
                  <a:pt x="2887980" y="0"/>
                </a:moveTo>
                <a:lnTo>
                  <a:pt x="0" y="0"/>
                </a:lnTo>
                <a:lnTo>
                  <a:pt x="0" y="277367"/>
                </a:lnTo>
                <a:lnTo>
                  <a:pt x="2887980" y="277367"/>
                </a:lnTo>
                <a:lnTo>
                  <a:pt x="2887980" y="0"/>
                </a:lnTo>
                <a:close/>
              </a:path>
            </a:pathLst>
          </a:custGeom>
          <a:noFill/>
          <a:ln w="28575">
            <a:solidFill>
              <a:schemeClr val="bg1"/>
            </a:solidFill>
          </a:ln>
        </p:spPr>
        <p:txBody>
          <a:bodyPr wrap="square" lIns="0" tIns="0" rIns="0" bIns="0" rtlCol="0" anchor="ctr"/>
          <a:lstStyle/>
          <a:p>
            <a:pPr marR="5080" algn="ctr">
              <a:spcBef>
                <a:spcPts val="185"/>
              </a:spcBef>
            </a:pPr>
            <a:r>
              <a:rPr lang="en-US" sz="1200" dirty="0">
                <a:latin typeface="Montserrat" panose="02000505000000020004" pitchFamily="2" charset="0"/>
              </a:rPr>
              <a:t>17 Fortune </a:t>
            </a:r>
          </a:p>
          <a:p>
            <a:pPr marR="5080" algn="ctr">
              <a:spcBef>
                <a:spcPts val="185"/>
              </a:spcBef>
            </a:pPr>
            <a:r>
              <a:rPr lang="en-US" sz="1200" dirty="0">
                <a:latin typeface="Montserrat" panose="02000505000000020004" pitchFamily="2" charset="0"/>
              </a:rPr>
              <a:t>500 HQ in  Atlanta</a:t>
            </a:r>
          </a:p>
        </p:txBody>
      </p:sp>
      <p:sp>
        <p:nvSpPr>
          <p:cNvPr id="19" name="object 5"/>
          <p:cNvSpPr/>
          <p:nvPr/>
        </p:nvSpPr>
        <p:spPr>
          <a:xfrm>
            <a:off x="9105645" y="2813413"/>
            <a:ext cx="2272103" cy="1387928"/>
          </a:xfrm>
          <a:custGeom>
            <a:avLst/>
            <a:gdLst/>
            <a:ahLst/>
            <a:cxnLst/>
            <a:rect l="l" t="t" r="r" b="b"/>
            <a:pathLst>
              <a:path w="2887979" h="277495">
                <a:moveTo>
                  <a:pt x="2887980" y="0"/>
                </a:moveTo>
                <a:lnTo>
                  <a:pt x="0" y="0"/>
                </a:lnTo>
                <a:lnTo>
                  <a:pt x="0" y="277367"/>
                </a:lnTo>
                <a:lnTo>
                  <a:pt x="2887980" y="277367"/>
                </a:lnTo>
                <a:lnTo>
                  <a:pt x="2887980" y="0"/>
                </a:lnTo>
                <a:close/>
              </a:path>
            </a:pathLst>
          </a:custGeom>
          <a:noFill/>
          <a:ln w="28575">
            <a:solidFill>
              <a:schemeClr val="bg1"/>
            </a:solidFill>
          </a:ln>
        </p:spPr>
        <p:txBody>
          <a:bodyPr wrap="square" lIns="0" tIns="0" rIns="0" bIns="0" rtlCol="0" anchor="ctr"/>
          <a:lstStyle/>
          <a:p>
            <a:pPr marR="5080" algn="ctr">
              <a:spcBef>
                <a:spcPts val="50"/>
              </a:spcBef>
            </a:pPr>
            <a:r>
              <a:rPr lang="en-US" sz="1200">
                <a:latin typeface="Montserrat" panose="02000505000000020004" pitchFamily="2" charset="0"/>
              </a:rPr>
              <a:t>Top U.S. Metro with #1  Lowest Cost of Doing  Business</a:t>
            </a:r>
            <a:endParaRPr lang="en-US" sz="1200" dirty="0">
              <a:latin typeface="Montserrat" panose="02000505000000020004" pitchFamily="2" charset="0"/>
            </a:endParaRPr>
          </a:p>
        </p:txBody>
      </p:sp>
      <p:sp>
        <p:nvSpPr>
          <p:cNvPr id="20" name="object 5"/>
          <p:cNvSpPr/>
          <p:nvPr/>
        </p:nvSpPr>
        <p:spPr>
          <a:xfrm>
            <a:off x="6492240" y="4581798"/>
            <a:ext cx="2272103" cy="1387928"/>
          </a:xfrm>
          <a:custGeom>
            <a:avLst/>
            <a:gdLst/>
            <a:ahLst/>
            <a:cxnLst/>
            <a:rect l="l" t="t" r="r" b="b"/>
            <a:pathLst>
              <a:path w="2887979" h="277495">
                <a:moveTo>
                  <a:pt x="2887980" y="0"/>
                </a:moveTo>
                <a:lnTo>
                  <a:pt x="0" y="0"/>
                </a:lnTo>
                <a:lnTo>
                  <a:pt x="0" y="277367"/>
                </a:lnTo>
                <a:lnTo>
                  <a:pt x="2887980" y="277367"/>
                </a:lnTo>
                <a:lnTo>
                  <a:pt x="2887980" y="0"/>
                </a:lnTo>
                <a:close/>
              </a:path>
            </a:pathLst>
          </a:custGeom>
          <a:noFill/>
          <a:ln w="28575">
            <a:solidFill>
              <a:schemeClr val="bg1"/>
            </a:solidFill>
          </a:ln>
        </p:spPr>
        <p:txBody>
          <a:bodyPr wrap="square" lIns="0" tIns="0" rIns="0" bIns="0" rtlCol="0" anchor="ctr"/>
          <a:lstStyle/>
          <a:p>
            <a:pPr marR="93345" algn="ctr">
              <a:spcBef>
                <a:spcPts val="155"/>
              </a:spcBef>
            </a:pPr>
            <a:r>
              <a:rPr lang="en-US" sz="1200" spc="15" dirty="0">
                <a:latin typeface="Montserrat" panose="02000505000000020004" pitchFamily="2" charset="0"/>
                <a:cs typeface="Arial MT"/>
              </a:rPr>
              <a:t>Georgia</a:t>
            </a:r>
            <a:r>
              <a:rPr lang="en-US" sz="1200" spc="30" dirty="0">
                <a:latin typeface="Montserrat" panose="02000505000000020004" pitchFamily="2" charset="0"/>
                <a:cs typeface="Arial MT"/>
              </a:rPr>
              <a:t> </a:t>
            </a:r>
            <a:r>
              <a:rPr lang="en-US" sz="1200" spc="5" dirty="0">
                <a:latin typeface="Montserrat" panose="02000505000000020004" pitchFamily="2" charset="0"/>
                <a:cs typeface="Arial MT"/>
              </a:rPr>
              <a:t>Tech’s</a:t>
            </a:r>
            <a:r>
              <a:rPr lang="en-US" sz="1200" spc="10" dirty="0">
                <a:latin typeface="Montserrat" panose="02000505000000020004" pitchFamily="2" charset="0"/>
                <a:cs typeface="Arial MT"/>
              </a:rPr>
              <a:t> </a:t>
            </a:r>
            <a:r>
              <a:rPr lang="en-US" sz="1200" spc="15" dirty="0">
                <a:latin typeface="Montserrat" panose="02000505000000020004" pitchFamily="2" charset="0"/>
                <a:cs typeface="Arial MT"/>
              </a:rPr>
              <a:t>Technology</a:t>
            </a:r>
            <a:r>
              <a:rPr lang="en-US" sz="1200" spc="-5" dirty="0">
                <a:latin typeface="Montserrat" panose="02000505000000020004" pitchFamily="2" charset="0"/>
                <a:cs typeface="Arial MT"/>
              </a:rPr>
              <a:t> </a:t>
            </a:r>
            <a:r>
              <a:rPr lang="en-US" sz="1200" spc="15" dirty="0">
                <a:latin typeface="Montserrat" panose="02000505000000020004" pitchFamily="2" charset="0"/>
                <a:cs typeface="Arial MT"/>
              </a:rPr>
              <a:t>Square </a:t>
            </a:r>
            <a:r>
              <a:rPr lang="en-US" sz="1200" spc="-220" dirty="0">
                <a:latin typeface="Montserrat" panose="02000505000000020004" pitchFamily="2" charset="0"/>
                <a:cs typeface="Arial MT"/>
              </a:rPr>
              <a:t> </a:t>
            </a:r>
            <a:r>
              <a:rPr lang="en-US" sz="1200" spc="15" dirty="0">
                <a:latin typeface="Montserrat" panose="02000505000000020004" pitchFamily="2" charset="0"/>
                <a:cs typeface="Arial MT"/>
              </a:rPr>
              <a:t>is</a:t>
            </a:r>
            <a:r>
              <a:rPr lang="en-US" sz="1200" dirty="0">
                <a:latin typeface="Montserrat" panose="02000505000000020004" pitchFamily="2" charset="0"/>
                <a:cs typeface="Arial MT"/>
              </a:rPr>
              <a:t> </a:t>
            </a:r>
            <a:r>
              <a:rPr lang="en-US" sz="1200" spc="20" dirty="0">
                <a:latin typeface="Montserrat" panose="02000505000000020004" pitchFamily="2" charset="0"/>
                <a:cs typeface="Arial MT"/>
              </a:rPr>
              <a:t>a</a:t>
            </a:r>
            <a:r>
              <a:rPr lang="en-US" sz="1200" spc="45" dirty="0">
                <a:latin typeface="Montserrat" panose="02000505000000020004" pitchFamily="2" charset="0"/>
                <a:cs typeface="Arial MT"/>
              </a:rPr>
              <a:t> </a:t>
            </a:r>
            <a:r>
              <a:rPr lang="en-US" sz="1200" spc="35" dirty="0">
                <a:latin typeface="Montserrat" panose="02000505000000020004" pitchFamily="2" charset="0"/>
                <a:cs typeface="Arial MT"/>
              </a:rPr>
              <a:t>R&amp;D</a:t>
            </a:r>
            <a:r>
              <a:rPr lang="en-US" sz="1200" spc="45" dirty="0">
                <a:latin typeface="Montserrat" panose="02000505000000020004" pitchFamily="2" charset="0"/>
                <a:cs typeface="Arial MT"/>
              </a:rPr>
              <a:t> </a:t>
            </a:r>
            <a:r>
              <a:rPr lang="en-US" sz="1200" spc="15" dirty="0">
                <a:latin typeface="Montserrat" panose="02000505000000020004" pitchFamily="2" charset="0"/>
                <a:cs typeface="Arial MT"/>
              </a:rPr>
              <a:t>incubator</a:t>
            </a:r>
            <a:r>
              <a:rPr lang="en-US" sz="1200" spc="50" dirty="0">
                <a:latin typeface="Montserrat" panose="02000505000000020004" pitchFamily="2" charset="0"/>
                <a:cs typeface="Arial MT"/>
              </a:rPr>
              <a:t> </a:t>
            </a:r>
            <a:r>
              <a:rPr lang="en-US" sz="1200" spc="20" dirty="0">
                <a:latin typeface="Montserrat" panose="02000505000000020004" pitchFamily="2" charset="0"/>
                <a:cs typeface="Arial MT"/>
              </a:rPr>
              <a:t>for</a:t>
            </a:r>
            <a:r>
              <a:rPr lang="en-US" sz="1200" spc="15" dirty="0">
                <a:latin typeface="Montserrat" panose="02000505000000020004" pitchFamily="2" charset="0"/>
                <a:cs typeface="Arial MT"/>
              </a:rPr>
              <a:t> over </a:t>
            </a:r>
            <a:r>
              <a:rPr lang="en-US" sz="1200" spc="-220" dirty="0">
                <a:latin typeface="Montserrat" panose="02000505000000020004" pitchFamily="2" charset="0"/>
                <a:cs typeface="Arial MT"/>
              </a:rPr>
              <a:t> </a:t>
            </a:r>
            <a:r>
              <a:rPr lang="en-US" sz="1200" spc="10" dirty="0">
                <a:latin typeface="Montserrat" panose="02000505000000020004" pitchFamily="2" charset="0"/>
                <a:cs typeface="Arial MT"/>
              </a:rPr>
              <a:t>100</a:t>
            </a:r>
            <a:r>
              <a:rPr lang="en-US" sz="1200" spc="-20" dirty="0">
                <a:latin typeface="Montserrat" panose="02000505000000020004" pitchFamily="2" charset="0"/>
                <a:cs typeface="Arial MT"/>
              </a:rPr>
              <a:t> </a:t>
            </a:r>
            <a:r>
              <a:rPr lang="en-US" sz="1200" spc="25" dirty="0">
                <a:latin typeface="Montserrat" panose="02000505000000020004" pitchFamily="2" charset="0"/>
                <a:cs typeface="Arial MT"/>
              </a:rPr>
              <a:t>companies</a:t>
            </a:r>
            <a:r>
              <a:rPr lang="en-US" sz="1200" spc="15" dirty="0">
                <a:latin typeface="Montserrat" panose="02000505000000020004" pitchFamily="2" charset="0"/>
                <a:cs typeface="Arial MT"/>
              </a:rPr>
              <a:t> </a:t>
            </a:r>
            <a:r>
              <a:rPr lang="en-US" sz="1200" spc="25" dirty="0">
                <a:latin typeface="Montserrat" panose="02000505000000020004" pitchFamily="2" charset="0"/>
                <a:cs typeface="Arial MT"/>
              </a:rPr>
              <a:t>and</a:t>
            </a:r>
            <a:r>
              <a:rPr lang="en-US" sz="1200" spc="40" dirty="0">
                <a:latin typeface="Montserrat" panose="02000505000000020004" pitchFamily="2" charset="0"/>
                <a:cs typeface="Arial MT"/>
              </a:rPr>
              <a:t> </a:t>
            </a:r>
            <a:r>
              <a:rPr lang="en-US" sz="1200" spc="15" dirty="0">
                <a:latin typeface="Montserrat" panose="02000505000000020004" pitchFamily="2" charset="0"/>
                <a:cs typeface="Arial MT"/>
              </a:rPr>
              <a:t>is</a:t>
            </a:r>
            <a:r>
              <a:rPr lang="en-US" sz="1200" spc="60" dirty="0">
                <a:latin typeface="Montserrat" panose="02000505000000020004" pitchFamily="2" charset="0"/>
                <a:cs typeface="Arial MT"/>
              </a:rPr>
              <a:t> </a:t>
            </a:r>
            <a:r>
              <a:rPr lang="en-US" sz="1200" spc="5" dirty="0">
                <a:latin typeface="Montserrat" panose="02000505000000020004" pitchFamily="2" charset="0"/>
                <a:cs typeface="Arial MT"/>
              </a:rPr>
              <a:t>“one </a:t>
            </a:r>
            <a:r>
              <a:rPr lang="en-US" sz="1200" spc="10" dirty="0">
                <a:latin typeface="Montserrat" panose="02000505000000020004" pitchFamily="2" charset="0"/>
                <a:cs typeface="Arial MT"/>
              </a:rPr>
              <a:t> </a:t>
            </a:r>
            <a:r>
              <a:rPr lang="en-US" sz="1200" spc="20" dirty="0">
                <a:latin typeface="Montserrat" panose="02000505000000020004" pitchFamily="2" charset="0"/>
                <a:cs typeface="Arial MT"/>
              </a:rPr>
              <a:t>of</a:t>
            </a:r>
            <a:r>
              <a:rPr lang="en-US" sz="1200" spc="60" dirty="0">
                <a:latin typeface="Montserrat" panose="02000505000000020004" pitchFamily="2" charset="0"/>
                <a:cs typeface="Arial MT"/>
              </a:rPr>
              <a:t> </a:t>
            </a:r>
            <a:r>
              <a:rPr lang="en-US" sz="1200" spc="20" dirty="0">
                <a:latin typeface="Montserrat" panose="02000505000000020004" pitchFamily="2" charset="0"/>
                <a:cs typeface="Arial MT"/>
              </a:rPr>
              <a:t>the</a:t>
            </a:r>
            <a:r>
              <a:rPr lang="en-US" sz="1200" dirty="0">
                <a:latin typeface="Montserrat" panose="02000505000000020004" pitchFamily="2" charset="0"/>
                <a:cs typeface="Arial MT"/>
              </a:rPr>
              <a:t> </a:t>
            </a:r>
            <a:r>
              <a:rPr lang="en-US" sz="1200" spc="15" dirty="0">
                <a:latin typeface="Montserrat" panose="02000505000000020004" pitchFamily="2" charset="0"/>
                <a:cs typeface="Arial MT"/>
              </a:rPr>
              <a:t>incubators</a:t>
            </a:r>
            <a:r>
              <a:rPr lang="en-US" sz="1200" spc="55" dirty="0">
                <a:latin typeface="Montserrat" panose="02000505000000020004" pitchFamily="2" charset="0"/>
                <a:cs typeface="Arial MT"/>
              </a:rPr>
              <a:t> </a:t>
            </a:r>
            <a:r>
              <a:rPr lang="en-US" sz="1200" spc="15" dirty="0">
                <a:latin typeface="Montserrat" panose="02000505000000020004" pitchFamily="2" charset="0"/>
                <a:cs typeface="Arial MT"/>
              </a:rPr>
              <a:t>changing</a:t>
            </a:r>
            <a:r>
              <a:rPr lang="en-US" sz="1200" spc="60" dirty="0">
                <a:latin typeface="Montserrat" panose="02000505000000020004" pitchFamily="2" charset="0"/>
                <a:cs typeface="Arial MT"/>
              </a:rPr>
              <a:t> </a:t>
            </a:r>
            <a:r>
              <a:rPr lang="en-US" sz="1200" spc="20" dirty="0">
                <a:latin typeface="Montserrat" panose="02000505000000020004" pitchFamily="2" charset="0"/>
                <a:cs typeface="Arial MT"/>
              </a:rPr>
              <a:t>the</a:t>
            </a:r>
            <a:r>
              <a:rPr lang="en-US" sz="1200" spc="25" dirty="0">
                <a:latin typeface="Montserrat" panose="02000505000000020004" pitchFamily="2" charset="0"/>
                <a:cs typeface="Arial MT"/>
              </a:rPr>
              <a:t> </a:t>
            </a:r>
            <a:r>
              <a:rPr lang="en-US" sz="1200" spc="-10" dirty="0">
                <a:latin typeface="Montserrat" panose="02000505000000020004" pitchFamily="2" charset="0"/>
                <a:cs typeface="Arial MT"/>
              </a:rPr>
              <a:t>world.”</a:t>
            </a:r>
            <a:r>
              <a:rPr lang="en-US" sz="1200" dirty="0">
                <a:latin typeface="Montserrat" panose="02000505000000020004" pitchFamily="2" charset="0"/>
                <a:cs typeface="Arial MT"/>
              </a:rPr>
              <a:t> </a:t>
            </a:r>
            <a:r>
              <a:rPr lang="en-US" sz="1200" spc="25" dirty="0">
                <a:latin typeface="Montserrat" panose="02000505000000020004" pitchFamily="2" charset="0"/>
                <a:cs typeface="Arial MT"/>
              </a:rPr>
              <a:t>-Forbes</a:t>
            </a:r>
            <a:r>
              <a:rPr lang="en-US" sz="1200" dirty="0">
                <a:latin typeface="Montserrat" panose="02000505000000020004" pitchFamily="2" charset="0"/>
                <a:cs typeface="Arial MT"/>
              </a:rPr>
              <a:t> </a:t>
            </a:r>
            <a:r>
              <a:rPr lang="en-US" sz="1200" spc="-5" dirty="0">
                <a:latin typeface="Montserrat" panose="02000505000000020004" pitchFamily="2" charset="0"/>
                <a:cs typeface="Arial MT"/>
              </a:rPr>
              <a:t>2010</a:t>
            </a:r>
            <a:r>
              <a:rPr lang="en-US" sz="1200" spc="15" dirty="0">
                <a:latin typeface="Montserrat" panose="02000505000000020004" pitchFamily="2" charset="0"/>
                <a:cs typeface="Arial MT"/>
              </a:rPr>
              <a:t> </a:t>
            </a:r>
            <a:r>
              <a:rPr lang="en-US" sz="1200" spc="25" dirty="0">
                <a:latin typeface="Montserrat" panose="02000505000000020004" pitchFamily="2" charset="0"/>
                <a:cs typeface="Arial MT"/>
              </a:rPr>
              <a:t>&amp;</a:t>
            </a:r>
            <a:r>
              <a:rPr lang="en-US" sz="1200" spc="30" dirty="0">
                <a:latin typeface="Montserrat" panose="02000505000000020004" pitchFamily="2" charset="0"/>
                <a:cs typeface="Arial MT"/>
              </a:rPr>
              <a:t> </a:t>
            </a:r>
            <a:r>
              <a:rPr lang="en-US" sz="1200" spc="-20" dirty="0">
                <a:latin typeface="Montserrat" panose="02000505000000020004" pitchFamily="2" charset="0"/>
                <a:cs typeface="Arial MT"/>
              </a:rPr>
              <a:t>2013</a:t>
            </a:r>
            <a:endParaRPr lang="en-US" sz="1200" dirty="0">
              <a:latin typeface="Montserrat" panose="02000505000000020004" pitchFamily="2" charset="0"/>
              <a:cs typeface="Arial MT"/>
            </a:endParaRPr>
          </a:p>
        </p:txBody>
      </p:sp>
      <p:sp>
        <p:nvSpPr>
          <p:cNvPr id="21" name="object 5"/>
          <p:cNvSpPr/>
          <p:nvPr/>
        </p:nvSpPr>
        <p:spPr>
          <a:xfrm>
            <a:off x="9105645" y="4581798"/>
            <a:ext cx="2272103" cy="1387928"/>
          </a:xfrm>
          <a:custGeom>
            <a:avLst/>
            <a:gdLst/>
            <a:ahLst/>
            <a:cxnLst/>
            <a:rect l="l" t="t" r="r" b="b"/>
            <a:pathLst>
              <a:path w="2887979" h="277495">
                <a:moveTo>
                  <a:pt x="2887980" y="0"/>
                </a:moveTo>
                <a:lnTo>
                  <a:pt x="0" y="0"/>
                </a:lnTo>
                <a:lnTo>
                  <a:pt x="0" y="277367"/>
                </a:lnTo>
                <a:lnTo>
                  <a:pt x="2887980" y="277367"/>
                </a:lnTo>
                <a:lnTo>
                  <a:pt x="2887980" y="0"/>
                </a:lnTo>
                <a:close/>
              </a:path>
            </a:pathLst>
          </a:custGeom>
          <a:noFill/>
          <a:ln w="28575">
            <a:solidFill>
              <a:schemeClr val="bg1"/>
            </a:solidFill>
          </a:ln>
        </p:spPr>
        <p:txBody>
          <a:bodyPr wrap="square" lIns="0" tIns="0" rIns="0" bIns="0" rtlCol="0" anchor="ctr"/>
          <a:lstStyle/>
          <a:p>
            <a:pPr marR="5080" algn="ctr">
              <a:spcBef>
                <a:spcPts val="185"/>
              </a:spcBef>
            </a:pPr>
            <a:r>
              <a:rPr lang="en-US" sz="1200" spc="15">
                <a:latin typeface="Montserrat" panose="02000505000000020004" pitchFamily="2" charset="0"/>
                <a:cs typeface="Arial MT"/>
              </a:rPr>
              <a:t>#4</a:t>
            </a:r>
            <a:r>
              <a:rPr lang="en-US" sz="1200" spc="45">
                <a:latin typeface="Montserrat" panose="02000505000000020004" pitchFamily="2" charset="0"/>
                <a:cs typeface="Arial MT"/>
              </a:rPr>
              <a:t> </a:t>
            </a:r>
            <a:r>
              <a:rPr lang="en-US" sz="1200" spc="15">
                <a:latin typeface="Montserrat" panose="02000505000000020004" pitchFamily="2" charset="0"/>
                <a:cs typeface="Arial MT"/>
              </a:rPr>
              <a:t>Metro</a:t>
            </a:r>
            <a:r>
              <a:rPr lang="en-US" sz="1200" spc="60">
                <a:latin typeface="Montserrat" panose="02000505000000020004" pitchFamily="2" charset="0"/>
                <a:cs typeface="Arial MT"/>
              </a:rPr>
              <a:t> </a:t>
            </a:r>
            <a:r>
              <a:rPr lang="en-US" sz="1200" spc="15">
                <a:latin typeface="Montserrat" panose="02000505000000020004" pitchFamily="2" charset="0"/>
                <a:cs typeface="Arial MT"/>
              </a:rPr>
              <a:t>Area</a:t>
            </a:r>
            <a:r>
              <a:rPr lang="en-US" sz="1200" spc="40">
                <a:latin typeface="Montserrat" panose="02000505000000020004" pitchFamily="2" charset="0"/>
                <a:cs typeface="Arial MT"/>
              </a:rPr>
              <a:t> </a:t>
            </a:r>
            <a:r>
              <a:rPr lang="en-US" sz="1200" spc="20">
                <a:latin typeface="Montserrat" panose="02000505000000020004" pitchFamily="2" charset="0"/>
                <a:cs typeface="Arial MT"/>
              </a:rPr>
              <a:t>for</a:t>
            </a:r>
            <a:r>
              <a:rPr lang="en-US" sz="1200" spc="30">
                <a:latin typeface="Montserrat" panose="02000505000000020004" pitchFamily="2" charset="0"/>
                <a:cs typeface="Arial MT"/>
              </a:rPr>
              <a:t> </a:t>
            </a:r>
            <a:r>
              <a:rPr lang="en-US" sz="1200" spc="10">
                <a:latin typeface="Montserrat" panose="02000505000000020004" pitchFamily="2" charset="0"/>
                <a:cs typeface="Arial MT"/>
              </a:rPr>
              <a:t>Largest</a:t>
            </a:r>
            <a:r>
              <a:rPr lang="en-US" sz="1200" spc="30">
                <a:latin typeface="Montserrat" panose="02000505000000020004" pitchFamily="2" charset="0"/>
                <a:cs typeface="Arial MT"/>
              </a:rPr>
              <a:t> </a:t>
            </a:r>
            <a:r>
              <a:rPr lang="en-US" sz="1200" spc="20">
                <a:latin typeface="Montserrat" panose="02000505000000020004" pitchFamily="2" charset="0"/>
                <a:cs typeface="Arial MT"/>
              </a:rPr>
              <a:t>Increase </a:t>
            </a:r>
            <a:r>
              <a:rPr lang="en-US" sz="1200" spc="-225">
                <a:latin typeface="Montserrat" panose="02000505000000020004" pitchFamily="2" charset="0"/>
                <a:cs typeface="Arial MT"/>
              </a:rPr>
              <a:t> </a:t>
            </a:r>
            <a:r>
              <a:rPr lang="en-US" sz="1200" spc="15">
                <a:latin typeface="Montserrat" panose="02000505000000020004" pitchFamily="2" charset="0"/>
                <a:cs typeface="Arial MT"/>
              </a:rPr>
              <a:t>in</a:t>
            </a:r>
            <a:r>
              <a:rPr lang="en-US" sz="1200" spc="5">
                <a:latin typeface="Montserrat" panose="02000505000000020004" pitchFamily="2" charset="0"/>
                <a:cs typeface="Arial MT"/>
              </a:rPr>
              <a:t> </a:t>
            </a:r>
            <a:r>
              <a:rPr lang="en-US" sz="1200" spc="10">
                <a:latin typeface="Montserrat" panose="02000505000000020004" pitchFamily="2" charset="0"/>
                <a:cs typeface="Arial MT"/>
              </a:rPr>
              <a:t>Population,</a:t>
            </a:r>
            <a:r>
              <a:rPr lang="en-US" sz="1200" spc="70">
                <a:latin typeface="Montserrat" panose="02000505000000020004" pitchFamily="2" charset="0"/>
                <a:cs typeface="Arial MT"/>
              </a:rPr>
              <a:t> </a:t>
            </a:r>
            <a:r>
              <a:rPr lang="en-US" sz="1200" spc="-10">
                <a:latin typeface="Montserrat" panose="02000505000000020004" pitchFamily="2" charset="0"/>
                <a:cs typeface="Arial MT"/>
              </a:rPr>
              <a:t>2015-2016</a:t>
            </a:r>
            <a:r>
              <a:rPr lang="en-US" sz="1200">
                <a:latin typeface="Montserrat" panose="02000505000000020004" pitchFamily="2" charset="0"/>
                <a:cs typeface="Arial MT"/>
              </a:rPr>
              <a:t> </a:t>
            </a:r>
            <a:r>
              <a:rPr lang="en-US" sz="1200" spc="5">
                <a:latin typeface="Montserrat" panose="02000505000000020004" pitchFamily="2" charset="0"/>
                <a:cs typeface="Arial MT"/>
              </a:rPr>
              <a:t>-U.S. </a:t>
            </a:r>
            <a:r>
              <a:rPr lang="en-US" sz="1200" spc="10">
                <a:latin typeface="Montserrat" panose="02000505000000020004" pitchFamily="2" charset="0"/>
                <a:cs typeface="Arial MT"/>
              </a:rPr>
              <a:t> </a:t>
            </a:r>
            <a:r>
              <a:rPr lang="en-US" sz="1200" spc="25">
                <a:latin typeface="Montserrat" panose="02000505000000020004" pitchFamily="2" charset="0"/>
                <a:cs typeface="Arial MT"/>
              </a:rPr>
              <a:t>Census</a:t>
            </a:r>
            <a:endParaRPr lang="en-US" sz="1200">
              <a:latin typeface="Montserrat" panose="02000505000000020004" pitchFamily="2" charset="0"/>
              <a:cs typeface="Arial MT"/>
            </a:endParaRPr>
          </a:p>
          <a:p>
            <a:pPr algn="ctr"/>
            <a:r>
              <a:rPr lang="en-US" sz="1200" spc="-10">
                <a:latin typeface="Montserrat" panose="02000505000000020004" pitchFamily="2" charset="0"/>
                <a:cs typeface="Arial MT"/>
              </a:rPr>
              <a:t>Bureau</a:t>
            </a:r>
            <a:r>
              <a:rPr lang="en-US" sz="1200" spc="25">
                <a:latin typeface="Montserrat" panose="02000505000000020004" pitchFamily="2" charset="0"/>
                <a:cs typeface="Arial MT"/>
              </a:rPr>
              <a:t> </a:t>
            </a:r>
            <a:r>
              <a:rPr lang="en-US" sz="1200" spc="-15">
                <a:latin typeface="Montserrat" panose="02000505000000020004" pitchFamily="2" charset="0"/>
                <a:cs typeface="Arial MT"/>
              </a:rPr>
              <a:t>Population</a:t>
            </a:r>
            <a:r>
              <a:rPr lang="en-US" sz="1200" spc="75">
                <a:latin typeface="Montserrat" panose="02000505000000020004" pitchFamily="2" charset="0"/>
                <a:cs typeface="Arial MT"/>
              </a:rPr>
              <a:t> </a:t>
            </a:r>
            <a:r>
              <a:rPr lang="en-US" sz="1200" spc="-5">
                <a:latin typeface="Montserrat" panose="02000505000000020004" pitchFamily="2" charset="0"/>
                <a:cs typeface="Arial MT"/>
              </a:rPr>
              <a:t>Division</a:t>
            </a:r>
            <a:endParaRPr lang="en-US" sz="1200" dirty="0">
              <a:latin typeface="Montserrat" panose="02000505000000020004" pitchFamily="2" charset="0"/>
              <a:cs typeface="Arial MT"/>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110873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
          <p:cNvSpPr/>
          <p:nvPr/>
        </p:nvSpPr>
        <p:spPr>
          <a:xfrm>
            <a:off x="0" y="0"/>
            <a:ext cx="12192000" cy="465931"/>
          </a:xfrm>
          <a:custGeom>
            <a:avLst/>
            <a:gdLst/>
            <a:ahLst/>
            <a:cxnLst/>
            <a:rect l="l" t="t" r="r" b="b"/>
            <a:pathLst>
              <a:path w="2887979" h="277495">
                <a:moveTo>
                  <a:pt x="2887980" y="0"/>
                </a:moveTo>
                <a:lnTo>
                  <a:pt x="0" y="0"/>
                </a:lnTo>
                <a:lnTo>
                  <a:pt x="0" y="277367"/>
                </a:lnTo>
                <a:lnTo>
                  <a:pt x="2887980" y="277367"/>
                </a:lnTo>
                <a:lnTo>
                  <a:pt x="2887980" y="0"/>
                </a:lnTo>
                <a:close/>
              </a:path>
            </a:pathLst>
          </a:custGeom>
          <a:solidFill>
            <a:schemeClr val="bg1">
              <a:lumMod val="75000"/>
            </a:schemeClr>
          </a:solidFill>
        </p:spPr>
        <p:txBody>
          <a:bodyPr wrap="square" lIns="0" tIns="0" rIns="0" bIns="0" rtlCol="0" anchor="ctr"/>
          <a:lstStyle/>
          <a:p>
            <a:pPr marL="12700" algn="ctr">
              <a:lnSpc>
                <a:spcPct val="100000"/>
              </a:lnSpc>
              <a:spcBef>
                <a:spcPts val="95"/>
              </a:spcBef>
              <a:tabLst>
                <a:tab pos="1705610" algn="l"/>
              </a:tabLst>
            </a:pPr>
            <a:r>
              <a:rPr lang="pt-BR" sz="2800" b="1" dirty="0">
                <a:solidFill>
                  <a:schemeClr val="tx1">
                    <a:lumMod val="85000"/>
                    <a:lumOff val="15000"/>
                  </a:schemeClr>
                </a:solidFill>
                <a:latin typeface="Montserrat" panose="02000505000000020004" pitchFamily="2" charset="0"/>
              </a:rPr>
              <a:t>BUSINESS PLAN</a:t>
            </a:r>
          </a:p>
        </p:txBody>
      </p:sp>
      <p:sp>
        <p:nvSpPr>
          <p:cNvPr id="57" name="object 4"/>
          <p:cNvSpPr/>
          <p:nvPr/>
        </p:nvSpPr>
        <p:spPr>
          <a:xfrm>
            <a:off x="0" y="703955"/>
            <a:ext cx="12192000" cy="6154045"/>
          </a:xfrm>
          <a:custGeom>
            <a:avLst/>
            <a:gdLst/>
            <a:ahLst/>
            <a:cxnLst/>
            <a:rect l="l" t="t" r="r" b="b"/>
            <a:pathLst>
              <a:path w="15163800" h="3199129">
                <a:moveTo>
                  <a:pt x="15163800" y="0"/>
                </a:moveTo>
                <a:lnTo>
                  <a:pt x="0" y="0"/>
                </a:lnTo>
                <a:lnTo>
                  <a:pt x="0" y="3198862"/>
                </a:lnTo>
                <a:lnTo>
                  <a:pt x="15163800" y="3198862"/>
                </a:lnTo>
                <a:lnTo>
                  <a:pt x="15163800" y="0"/>
                </a:lnTo>
                <a:close/>
              </a:path>
            </a:pathLst>
          </a:custGeom>
          <a:solidFill>
            <a:schemeClr val="tx1"/>
          </a:solidFill>
        </p:spPr>
        <p:txBody>
          <a:bodyPr wrap="square" lIns="0" tIns="0" rIns="0" bIns="0" rtlCol="0"/>
          <a:lstStyle/>
          <a:p>
            <a:endParaRPr sz="1227"/>
          </a:p>
        </p:txBody>
      </p:sp>
      <p:grpSp>
        <p:nvGrpSpPr>
          <p:cNvPr id="82" name="Group 81"/>
          <p:cNvGrpSpPr/>
          <p:nvPr/>
        </p:nvGrpSpPr>
        <p:grpSpPr>
          <a:xfrm>
            <a:off x="2825427" y="1533359"/>
            <a:ext cx="6541056" cy="4764599"/>
            <a:chOff x="944536" y="2161032"/>
            <a:chExt cx="4775226" cy="3478342"/>
          </a:xfrm>
        </p:grpSpPr>
        <p:grpSp>
          <p:nvGrpSpPr>
            <p:cNvPr id="58" name="object 4"/>
            <p:cNvGrpSpPr/>
            <p:nvPr/>
          </p:nvGrpSpPr>
          <p:grpSpPr>
            <a:xfrm>
              <a:off x="1088136" y="2161032"/>
              <a:ext cx="893444" cy="893444"/>
              <a:chOff x="1088136" y="2161032"/>
              <a:chExt cx="893444" cy="893444"/>
            </a:xfrm>
          </p:grpSpPr>
          <p:sp>
            <p:nvSpPr>
              <p:cNvPr id="59" name="object 5"/>
              <p:cNvSpPr/>
              <p:nvPr/>
            </p:nvSpPr>
            <p:spPr>
              <a:xfrm>
                <a:off x="1088136" y="2161032"/>
                <a:ext cx="893444" cy="893444"/>
              </a:xfrm>
              <a:prstGeom prst="ellipse">
                <a:avLst/>
              </a:prstGeom>
              <a:solidFill>
                <a:schemeClr val="bg1">
                  <a:lumMod val="75000"/>
                </a:schemeClr>
              </a:solidFill>
            </p:spPr>
            <p:txBody>
              <a:bodyPr wrap="square" lIns="0" tIns="0" rIns="0" bIns="0" rtlCol="0"/>
              <a:lstStyle/>
              <a:p>
                <a:endParaRPr>
                  <a:latin typeface="Montserrat" panose="02000505000000020004" pitchFamily="2" charset="0"/>
                </a:endParaRPr>
              </a:p>
            </p:txBody>
          </p:sp>
          <p:pic>
            <p:nvPicPr>
              <p:cNvPr id="60" name="object 6"/>
              <p:cNvPicPr/>
              <p:nvPr/>
            </p:nvPicPr>
            <p:blipFill>
              <a:blip r:embed="rId2" cstate="print"/>
              <a:stretch>
                <a:fillRect/>
              </a:stretch>
            </p:blipFill>
            <p:spPr>
              <a:xfrm>
                <a:off x="1278636" y="2351532"/>
                <a:ext cx="512063" cy="512063"/>
              </a:xfrm>
              <a:prstGeom prst="rect">
                <a:avLst/>
              </a:prstGeom>
            </p:spPr>
          </p:pic>
        </p:grpSp>
        <p:sp>
          <p:nvSpPr>
            <p:cNvPr id="61" name="object 7"/>
            <p:cNvSpPr txBox="1"/>
            <p:nvPr/>
          </p:nvSpPr>
          <p:spPr>
            <a:xfrm>
              <a:off x="1306729" y="3294634"/>
              <a:ext cx="374164" cy="278989"/>
            </a:xfrm>
            <a:prstGeom prst="rect">
              <a:avLst/>
            </a:prstGeom>
          </p:spPr>
          <p:txBody>
            <a:bodyPr vert="horz" wrap="square" lIns="0" tIns="12700" rIns="0" bIns="0" rtlCol="0">
              <a:spAutoFit/>
            </a:bodyPr>
            <a:lstStyle/>
            <a:p>
              <a:pPr marL="12700" algn="ctr">
                <a:lnSpc>
                  <a:spcPct val="100000"/>
                </a:lnSpc>
                <a:spcBef>
                  <a:spcPts val="100"/>
                </a:spcBef>
              </a:pPr>
              <a:r>
                <a:rPr sz="1200" spc="-15" dirty="0">
                  <a:solidFill>
                    <a:srgbClr val="FFFFFF"/>
                  </a:solidFill>
                  <a:latin typeface="Montserrat" panose="02000505000000020004" pitchFamily="2" charset="0"/>
                  <a:cs typeface="Cambria"/>
                </a:rPr>
                <a:t>28</a:t>
              </a:r>
              <a:r>
                <a:rPr sz="1200" spc="-30" dirty="0">
                  <a:solidFill>
                    <a:srgbClr val="FFFFFF"/>
                  </a:solidFill>
                  <a:latin typeface="Montserrat" panose="02000505000000020004" pitchFamily="2" charset="0"/>
                  <a:cs typeface="Cambria"/>
                </a:rPr>
                <a:t> </a:t>
              </a:r>
              <a:r>
                <a:rPr sz="1200" spc="10" dirty="0">
                  <a:solidFill>
                    <a:srgbClr val="FFFFFF"/>
                  </a:solidFill>
                  <a:latin typeface="Montserrat" panose="02000505000000020004" pitchFamily="2" charset="0"/>
                  <a:cs typeface="Cambria"/>
                </a:rPr>
                <a:t>UNITS</a:t>
              </a:r>
              <a:endParaRPr sz="1200" dirty="0">
                <a:latin typeface="Montserrat" panose="02000505000000020004" pitchFamily="2" charset="0"/>
                <a:cs typeface="Cambria"/>
              </a:endParaRPr>
            </a:p>
          </p:txBody>
        </p:sp>
        <p:grpSp>
          <p:nvGrpSpPr>
            <p:cNvPr id="62" name="object 8"/>
            <p:cNvGrpSpPr/>
            <p:nvPr/>
          </p:nvGrpSpPr>
          <p:grpSpPr>
            <a:xfrm>
              <a:off x="2808732" y="2161032"/>
              <a:ext cx="893444" cy="893444"/>
              <a:chOff x="2808732" y="2161032"/>
              <a:chExt cx="893444" cy="893444"/>
            </a:xfrm>
          </p:grpSpPr>
          <p:sp>
            <p:nvSpPr>
              <p:cNvPr id="63" name="object 9"/>
              <p:cNvSpPr/>
              <p:nvPr/>
            </p:nvSpPr>
            <p:spPr>
              <a:xfrm>
                <a:off x="2808732" y="2161032"/>
                <a:ext cx="893444" cy="893444"/>
              </a:xfrm>
              <a:prstGeom prst="ellipse">
                <a:avLst/>
              </a:prstGeom>
              <a:solidFill>
                <a:schemeClr val="bg1">
                  <a:lumMod val="75000"/>
                </a:schemeClr>
              </a:solidFill>
            </p:spPr>
            <p:txBody>
              <a:bodyPr wrap="square" lIns="0" tIns="0" rIns="0" bIns="0" rtlCol="0"/>
              <a:lstStyle/>
              <a:p>
                <a:endParaRPr>
                  <a:latin typeface="Montserrat" panose="02000505000000020004" pitchFamily="2" charset="0"/>
                </a:endParaRPr>
              </a:p>
            </p:txBody>
          </p:sp>
          <p:pic>
            <p:nvPicPr>
              <p:cNvPr id="64" name="object 10"/>
              <p:cNvPicPr/>
              <p:nvPr/>
            </p:nvPicPr>
            <p:blipFill>
              <a:blip r:embed="rId3" cstate="print"/>
              <a:stretch>
                <a:fillRect/>
              </a:stretch>
            </p:blipFill>
            <p:spPr>
              <a:xfrm>
                <a:off x="2999232" y="2351532"/>
                <a:ext cx="512064" cy="512063"/>
              </a:xfrm>
              <a:prstGeom prst="rect">
                <a:avLst/>
              </a:prstGeom>
            </p:spPr>
          </p:pic>
        </p:grpSp>
        <p:sp>
          <p:nvSpPr>
            <p:cNvPr id="65" name="object 11"/>
            <p:cNvSpPr txBox="1"/>
            <p:nvPr/>
          </p:nvSpPr>
          <p:spPr>
            <a:xfrm>
              <a:off x="2808732" y="3294634"/>
              <a:ext cx="897255" cy="269627"/>
            </a:xfrm>
            <a:prstGeom prst="rect">
              <a:avLst/>
            </a:prstGeom>
          </p:spPr>
          <p:txBody>
            <a:bodyPr vert="horz" wrap="square" lIns="0" tIns="35560" rIns="0" bIns="0" rtlCol="0">
              <a:spAutoFit/>
            </a:bodyPr>
            <a:lstStyle/>
            <a:p>
              <a:pPr marL="52069" marR="5080" indent="-40005" algn="ctr">
                <a:lnSpc>
                  <a:spcPts val="1270"/>
                </a:lnSpc>
                <a:spcBef>
                  <a:spcPts val="280"/>
                </a:spcBef>
              </a:pPr>
              <a:r>
                <a:rPr sz="1200" spc="-15" dirty="0">
                  <a:solidFill>
                    <a:srgbClr val="FFFFFF"/>
                  </a:solidFill>
                  <a:latin typeface="Montserrat" panose="02000505000000020004" pitchFamily="2" charset="0"/>
                  <a:cs typeface="Cambria"/>
                </a:rPr>
                <a:t>26</a:t>
              </a:r>
              <a:r>
                <a:rPr sz="1200" spc="-10" dirty="0">
                  <a:solidFill>
                    <a:srgbClr val="FFFFFF"/>
                  </a:solidFill>
                  <a:latin typeface="Montserrat" panose="02000505000000020004" pitchFamily="2" charset="0"/>
                  <a:cs typeface="Cambria"/>
                </a:rPr>
                <a:t> </a:t>
              </a:r>
              <a:r>
                <a:rPr sz="1200" spc="10" dirty="0">
                  <a:solidFill>
                    <a:srgbClr val="FFFFFF"/>
                  </a:solidFill>
                  <a:latin typeface="Montserrat" panose="02000505000000020004" pitchFamily="2" charset="0"/>
                  <a:cs typeface="Cambria"/>
                </a:rPr>
                <a:t>UNITS</a:t>
              </a:r>
              <a:r>
                <a:rPr sz="1200" spc="-40" dirty="0">
                  <a:solidFill>
                    <a:srgbClr val="FFFFFF"/>
                  </a:solidFill>
                  <a:latin typeface="Montserrat" panose="02000505000000020004" pitchFamily="2" charset="0"/>
                  <a:cs typeface="Cambria"/>
                </a:rPr>
                <a:t> </a:t>
              </a:r>
              <a:r>
                <a:rPr sz="1200" spc="65" dirty="0">
                  <a:solidFill>
                    <a:srgbClr val="FFFFFF"/>
                  </a:solidFill>
                  <a:latin typeface="Montserrat" panose="02000505000000020004" pitchFamily="2" charset="0"/>
                  <a:cs typeface="Cambria"/>
                </a:rPr>
                <a:t>TO </a:t>
              </a:r>
              <a:r>
                <a:rPr sz="1200" spc="-250" dirty="0">
                  <a:solidFill>
                    <a:srgbClr val="FFFFFF"/>
                  </a:solidFill>
                  <a:latin typeface="Montserrat" panose="02000505000000020004" pitchFamily="2" charset="0"/>
                  <a:cs typeface="Cambria"/>
                </a:rPr>
                <a:t> </a:t>
              </a:r>
              <a:r>
                <a:rPr sz="1200" spc="35" dirty="0">
                  <a:solidFill>
                    <a:srgbClr val="FFFFFF"/>
                  </a:solidFill>
                  <a:latin typeface="Montserrat" panose="02000505000000020004" pitchFamily="2" charset="0"/>
                  <a:cs typeface="Cambria"/>
                </a:rPr>
                <a:t>RENOVATE</a:t>
              </a:r>
              <a:endParaRPr sz="1200" dirty="0">
                <a:latin typeface="Montserrat" panose="02000505000000020004" pitchFamily="2" charset="0"/>
                <a:cs typeface="Cambria"/>
              </a:endParaRPr>
            </a:p>
          </p:txBody>
        </p:sp>
        <p:grpSp>
          <p:nvGrpSpPr>
            <p:cNvPr id="66" name="object 12"/>
            <p:cNvGrpSpPr/>
            <p:nvPr/>
          </p:nvGrpSpPr>
          <p:grpSpPr>
            <a:xfrm>
              <a:off x="4529328" y="2161032"/>
              <a:ext cx="893444" cy="893444"/>
              <a:chOff x="4529328" y="2161032"/>
              <a:chExt cx="893444" cy="893444"/>
            </a:xfrm>
          </p:grpSpPr>
          <p:sp>
            <p:nvSpPr>
              <p:cNvPr id="67" name="object 13"/>
              <p:cNvSpPr/>
              <p:nvPr/>
            </p:nvSpPr>
            <p:spPr>
              <a:xfrm>
                <a:off x="4529328" y="2161032"/>
                <a:ext cx="893444" cy="893444"/>
              </a:xfrm>
              <a:prstGeom prst="ellipse">
                <a:avLst/>
              </a:prstGeom>
              <a:solidFill>
                <a:schemeClr val="bg1">
                  <a:lumMod val="75000"/>
                </a:schemeClr>
              </a:solidFill>
            </p:spPr>
            <p:txBody>
              <a:bodyPr wrap="square" lIns="0" tIns="0" rIns="0" bIns="0" rtlCol="0"/>
              <a:lstStyle/>
              <a:p>
                <a:endParaRPr>
                  <a:latin typeface="Montserrat" panose="02000505000000020004" pitchFamily="2" charset="0"/>
                </a:endParaRPr>
              </a:p>
            </p:txBody>
          </p:sp>
          <p:pic>
            <p:nvPicPr>
              <p:cNvPr id="68" name="object 14"/>
              <p:cNvPicPr/>
              <p:nvPr/>
            </p:nvPicPr>
            <p:blipFill>
              <a:blip r:embed="rId4" cstate="print"/>
              <a:stretch>
                <a:fillRect/>
              </a:stretch>
            </p:blipFill>
            <p:spPr>
              <a:xfrm>
                <a:off x="4719828" y="2351532"/>
                <a:ext cx="512063" cy="512063"/>
              </a:xfrm>
              <a:prstGeom prst="rect">
                <a:avLst/>
              </a:prstGeom>
            </p:spPr>
          </p:pic>
        </p:grpSp>
        <p:sp>
          <p:nvSpPr>
            <p:cNvPr id="69" name="object 15"/>
            <p:cNvSpPr txBox="1"/>
            <p:nvPr/>
          </p:nvSpPr>
          <p:spPr>
            <a:xfrm>
              <a:off x="4231957" y="3294634"/>
              <a:ext cx="1487805" cy="269627"/>
            </a:xfrm>
            <a:prstGeom prst="rect">
              <a:avLst/>
            </a:prstGeom>
          </p:spPr>
          <p:txBody>
            <a:bodyPr vert="horz" wrap="square" lIns="0" tIns="35560" rIns="0" bIns="0" rtlCol="0">
              <a:spAutoFit/>
            </a:bodyPr>
            <a:lstStyle/>
            <a:p>
              <a:pPr marL="59690" marR="5080" indent="-47625" algn="ctr">
                <a:lnSpc>
                  <a:spcPts val="1270"/>
                </a:lnSpc>
                <a:spcBef>
                  <a:spcPts val="280"/>
                </a:spcBef>
              </a:pPr>
              <a:r>
                <a:rPr sz="1200" spc="35" dirty="0">
                  <a:solidFill>
                    <a:srgbClr val="FFFFFF"/>
                  </a:solidFill>
                  <a:latin typeface="Montserrat" panose="02000505000000020004" pitchFamily="2" charset="0"/>
                  <a:cs typeface="Cambria"/>
                </a:rPr>
                <a:t>BRING</a:t>
              </a:r>
              <a:r>
                <a:rPr sz="1200" spc="-20" dirty="0">
                  <a:solidFill>
                    <a:srgbClr val="FFFFFF"/>
                  </a:solidFill>
                  <a:latin typeface="Montserrat" panose="02000505000000020004" pitchFamily="2" charset="0"/>
                  <a:cs typeface="Cambria"/>
                </a:rPr>
                <a:t> </a:t>
              </a:r>
              <a:r>
                <a:rPr sz="1200" spc="114" dirty="0">
                  <a:solidFill>
                    <a:srgbClr val="FFFFFF"/>
                  </a:solidFill>
                  <a:latin typeface="Montserrat" panose="02000505000000020004" pitchFamily="2" charset="0"/>
                  <a:cs typeface="Cambria"/>
                </a:rPr>
                <a:t>OCCUPANCY </a:t>
              </a:r>
              <a:r>
                <a:rPr sz="1200" spc="-250" dirty="0">
                  <a:solidFill>
                    <a:srgbClr val="FFFFFF"/>
                  </a:solidFill>
                  <a:latin typeface="Montserrat" panose="02000505000000020004" pitchFamily="2" charset="0"/>
                  <a:cs typeface="Cambria"/>
                </a:rPr>
                <a:t> </a:t>
              </a:r>
              <a:r>
                <a:rPr sz="1200" spc="50" dirty="0">
                  <a:solidFill>
                    <a:srgbClr val="FFFFFF"/>
                  </a:solidFill>
                  <a:latin typeface="Montserrat" panose="02000505000000020004" pitchFamily="2" charset="0"/>
                  <a:cs typeface="Cambria"/>
                </a:rPr>
                <a:t>FROM</a:t>
              </a:r>
              <a:r>
                <a:rPr sz="1200" spc="15" dirty="0">
                  <a:solidFill>
                    <a:srgbClr val="FFFFFF"/>
                  </a:solidFill>
                  <a:latin typeface="Montserrat" panose="02000505000000020004" pitchFamily="2" charset="0"/>
                  <a:cs typeface="Cambria"/>
                </a:rPr>
                <a:t> </a:t>
              </a:r>
              <a:r>
                <a:rPr sz="1200" spc="20" dirty="0">
                  <a:solidFill>
                    <a:srgbClr val="FFFFFF"/>
                  </a:solidFill>
                  <a:latin typeface="Montserrat" panose="02000505000000020004" pitchFamily="2" charset="0"/>
                  <a:cs typeface="Cambria"/>
                </a:rPr>
                <a:t>50%</a:t>
              </a:r>
              <a:r>
                <a:rPr sz="1200" spc="-20" dirty="0">
                  <a:solidFill>
                    <a:srgbClr val="FFFFFF"/>
                  </a:solidFill>
                  <a:latin typeface="Montserrat" panose="02000505000000020004" pitchFamily="2" charset="0"/>
                  <a:cs typeface="Cambria"/>
                </a:rPr>
                <a:t> </a:t>
              </a:r>
              <a:r>
                <a:rPr sz="1200" spc="65" dirty="0">
                  <a:solidFill>
                    <a:srgbClr val="FFFFFF"/>
                  </a:solidFill>
                  <a:latin typeface="Montserrat" panose="02000505000000020004" pitchFamily="2" charset="0"/>
                  <a:cs typeface="Cambria"/>
                </a:rPr>
                <a:t>TO</a:t>
              </a:r>
              <a:r>
                <a:rPr sz="1200" spc="15" dirty="0">
                  <a:solidFill>
                    <a:srgbClr val="FFFFFF"/>
                  </a:solidFill>
                  <a:latin typeface="Montserrat" panose="02000505000000020004" pitchFamily="2" charset="0"/>
                  <a:cs typeface="Cambria"/>
                </a:rPr>
                <a:t> </a:t>
              </a:r>
              <a:r>
                <a:rPr sz="1200" spc="20" dirty="0">
                  <a:solidFill>
                    <a:srgbClr val="FFFFFF"/>
                  </a:solidFill>
                  <a:latin typeface="Montserrat" panose="02000505000000020004" pitchFamily="2" charset="0"/>
                  <a:cs typeface="Cambria"/>
                </a:rPr>
                <a:t>95%</a:t>
              </a:r>
              <a:endParaRPr sz="1200" dirty="0">
                <a:latin typeface="Montserrat" panose="02000505000000020004" pitchFamily="2" charset="0"/>
                <a:cs typeface="Cambria"/>
              </a:endParaRPr>
            </a:p>
          </p:txBody>
        </p:sp>
        <p:grpSp>
          <p:nvGrpSpPr>
            <p:cNvPr id="70" name="object 16"/>
            <p:cNvGrpSpPr/>
            <p:nvPr/>
          </p:nvGrpSpPr>
          <p:grpSpPr>
            <a:xfrm>
              <a:off x="2780574" y="4066957"/>
              <a:ext cx="893444" cy="893444"/>
              <a:chOff x="6249923" y="2161032"/>
              <a:chExt cx="893444" cy="893444"/>
            </a:xfrm>
          </p:grpSpPr>
          <p:sp>
            <p:nvSpPr>
              <p:cNvPr id="71" name="object 17"/>
              <p:cNvSpPr/>
              <p:nvPr/>
            </p:nvSpPr>
            <p:spPr>
              <a:xfrm>
                <a:off x="6249923" y="2161032"/>
                <a:ext cx="893444" cy="893444"/>
              </a:xfrm>
              <a:prstGeom prst="ellipse">
                <a:avLst/>
              </a:prstGeom>
              <a:solidFill>
                <a:schemeClr val="bg1">
                  <a:lumMod val="75000"/>
                </a:schemeClr>
              </a:solidFill>
            </p:spPr>
            <p:txBody>
              <a:bodyPr wrap="square" lIns="0" tIns="0" rIns="0" bIns="0" rtlCol="0"/>
              <a:lstStyle/>
              <a:p>
                <a:endParaRPr>
                  <a:latin typeface="Montserrat" panose="02000505000000020004" pitchFamily="2" charset="0"/>
                </a:endParaRPr>
              </a:p>
            </p:txBody>
          </p:sp>
          <p:pic>
            <p:nvPicPr>
              <p:cNvPr id="72" name="object 18"/>
              <p:cNvPicPr/>
              <p:nvPr/>
            </p:nvPicPr>
            <p:blipFill>
              <a:blip r:embed="rId5" cstate="print"/>
              <a:stretch>
                <a:fillRect/>
              </a:stretch>
            </p:blipFill>
            <p:spPr>
              <a:xfrm>
                <a:off x="6440423" y="2351532"/>
                <a:ext cx="512064" cy="512063"/>
              </a:xfrm>
              <a:prstGeom prst="rect">
                <a:avLst/>
              </a:prstGeom>
            </p:spPr>
          </p:pic>
        </p:grpSp>
        <p:sp>
          <p:nvSpPr>
            <p:cNvPr id="73" name="object 19"/>
            <p:cNvSpPr txBox="1"/>
            <p:nvPr/>
          </p:nvSpPr>
          <p:spPr>
            <a:xfrm>
              <a:off x="2515569" y="5257778"/>
              <a:ext cx="1330400" cy="381596"/>
            </a:xfrm>
            <a:prstGeom prst="rect">
              <a:avLst/>
            </a:prstGeom>
          </p:spPr>
          <p:txBody>
            <a:bodyPr vert="horz" wrap="square" lIns="0" tIns="34925" rIns="0" bIns="0" rtlCol="0">
              <a:spAutoFit/>
            </a:bodyPr>
            <a:lstStyle/>
            <a:p>
              <a:pPr marL="12700" marR="5080" indent="215900" algn="ctr">
                <a:lnSpc>
                  <a:spcPct val="87900"/>
                </a:lnSpc>
                <a:spcBef>
                  <a:spcPts val="275"/>
                </a:spcBef>
              </a:pPr>
              <a:r>
                <a:rPr sz="1200" spc="40" dirty="0">
                  <a:solidFill>
                    <a:srgbClr val="FFFFFF"/>
                  </a:solidFill>
                  <a:latin typeface="Montserrat" panose="02000505000000020004" pitchFamily="2" charset="0"/>
                  <a:cs typeface="Cambria"/>
                </a:rPr>
                <a:t>IMPROVE </a:t>
              </a:r>
              <a:r>
                <a:rPr sz="1200" spc="45" dirty="0">
                  <a:solidFill>
                    <a:srgbClr val="FFFFFF"/>
                  </a:solidFill>
                  <a:latin typeface="Montserrat" panose="02000505000000020004" pitchFamily="2" charset="0"/>
                  <a:cs typeface="Cambria"/>
                </a:rPr>
                <a:t> </a:t>
              </a:r>
              <a:r>
                <a:rPr sz="1200" spc="70" dirty="0">
                  <a:solidFill>
                    <a:srgbClr val="FFFFFF"/>
                  </a:solidFill>
                  <a:latin typeface="Montserrat" panose="02000505000000020004" pitchFamily="2" charset="0"/>
                  <a:cs typeface="Cambria"/>
                </a:rPr>
                <a:t>M</a:t>
              </a:r>
              <a:r>
                <a:rPr sz="1200" spc="60" dirty="0">
                  <a:solidFill>
                    <a:srgbClr val="FFFFFF"/>
                  </a:solidFill>
                  <a:latin typeface="Montserrat" panose="02000505000000020004" pitchFamily="2" charset="0"/>
                  <a:cs typeface="Cambria"/>
                </a:rPr>
                <a:t>AN</a:t>
              </a:r>
              <a:r>
                <a:rPr sz="1200" spc="55" dirty="0">
                  <a:solidFill>
                    <a:srgbClr val="FFFFFF"/>
                  </a:solidFill>
                  <a:latin typeface="Montserrat" panose="02000505000000020004" pitchFamily="2" charset="0"/>
                  <a:cs typeface="Cambria"/>
                </a:rPr>
                <a:t>A</a:t>
              </a:r>
              <a:r>
                <a:rPr sz="1200" spc="140" dirty="0">
                  <a:solidFill>
                    <a:srgbClr val="FFFFFF"/>
                  </a:solidFill>
                  <a:latin typeface="Montserrat" panose="02000505000000020004" pitchFamily="2" charset="0"/>
                  <a:cs typeface="Cambria"/>
                </a:rPr>
                <a:t>GE</a:t>
              </a:r>
              <a:r>
                <a:rPr sz="1200" spc="70" dirty="0">
                  <a:solidFill>
                    <a:srgbClr val="FFFFFF"/>
                  </a:solidFill>
                  <a:latin typeface="Montserrat" panose="02000505000000020004" pitchFamily="2" charset="0"/>
                  <a:cs typeface="Cambria"/>
                </a:rPr>
                <a:t>M</a:t>
              </a:r>
              <a:r>
                <a:rPr sz="1200" spc="55" dirty="0">
                  <a:solidFill>
                    <a:srgbClr val="FFFFFF"/>
                  </a:solidFill>
                  <a:latin typeface="Montserrat" panose="02000505000000020004" pitchFamily="2" charset="0"/>
                  <a:cs typeface="Cambria"/>
                </a:rPr>
                <a:t>E</a:t>
              </a:r>
              <a:r>
                <a:rPr sz="1200" dirty="0">
                  <a:solidFill>
                    <a:srgbClr val="FFFFFF"/>
                  </a:solidFill>
                  <a:latin typeface="Montserrat" panose="02000505000000020004" pitchFamily="2" charset="0"/>
                  <a:cs typeface="Cambria"/>
                </a:rPr>
                <a:t>NT  P</a:t>
              </a:r>
              <a:r>
                <a:rPr sz="1200" spc="-55" dirty="0">
                  <a:solidFill>
                    <a:srgbClr val="FFFFFF"/>
                  </a:solidFill>
                  <a:latin typeface="Montserrat" panose="02000505000000020004" pitchFamily="2" charset="0"/>
                  <a:cs typeface="Cambria"/>
                </a:rPr>
                <a:t>R</a:t>
              </a:r>
              <a:r>
                <a:rPr sz="1200" spc="85" dirty="0">
                  <a:solidFill>
                    <a:srgbClr val="FFFFFF"/>
                  </a:solidFill>
                  <a:latin typeface="Montserrat" panose="02000505000000020004" pitchFamily="2" charset="0"/>
                  <a:cs typeface="Cambria"/>
                </a:rPr>
                <a:t>ODUCT</a:t>
              </a:r>
              <a:r>
                <a:rPr sz="1200" spc="40" dirty="0">
                  <a:solidFill>
                    <a:srgbClr val="FFFFFF"/>
                  </a:solidFill>
                  <a:latin typeface="Montserrat" panose="02000505000000020004" pitchFamily="2" charset="0"/>
                  <a:cs typeface="Cambria"/>
                </a:rPr>
                <a:t>I</a:t>
              </a:r>
              <a:r>
                <a:rPr sz="1200" spc="25" dirty="0">
                  <a:solidFill>
                    <a:srgbClr val="FFFFFF"/>
                  </a:solidFill>
                  <a:latin typeface="Montserrat" panose="02000505000000020004" pitchFamily="2" charset="0"/>
                  <a:cs typeface="Cambria"/>
                </a:rPr>
                <a:t>VIT</a:t>
              </a:r>
              <a:r>
                <a:rPr sz="1200" spc="90" dirty="0">
                  <a:solidFill>
                    <a:srgbClr val="FFFFFF"/>
                  </a:solidFill>
                  <a:latin typeface="Montserrat" panose="02000505000000020004" pitchFamily="2" charset="0"/>
                  <a:cs typeface="Cambria"/>
                </a:rPr>
                <a:t>Y</a:t>
              </a:r>
              <a:endParaRPr sz="1200" dirty="0">
                <a:latin typeface="Montserrat" panose="02000505000000020004" pitchFamily="2" charset="0"/>
                <a:cs typeface="Cambria"/>
              </a:endParaRPr>
            </a:p>
          </p:txBody>
        </p:sp>
        <p:grpSp>
          <p:nvGrpSpPr>
            <p:cNvPr id="74" name="object 20"/>
            <p:cNvGrpSpPr/>
            <p:nvPr/>
          </p:nvGrpSpPr>
          <p:grpSpPr>
            <a:xfrm>
              <a:off x="1047280" y="4066957"/>
              <a:ext cx="893444" cy="893444"/>
              <a:chOff x="7970519" y="2161032"/>
              <a:chExt cx="893444" cy="893444"/>
            </a:xfrm>
          </p:grpSpPr>
          <p:sp>
            <p:nvSpPr>
              <p:cNvPr id="75" name="object 21"/>
              <p:cNvSpPr/>
              <p:nvPr/>
            </p:nvSpPr>
            <p:spPr>
              <a:xfrm>
                <a:off x="7970519" y="2161032"/>
                <a:ext cx="893444" cy="893444"/>
              </a:xfrm>
              <a:prstGeom prst="ellipse">
                <a:avLst/>
              </a:prstGeom>
              <a:solidFill>
                <a:schemeClr val="bg1">
                  <a:lumMod val="75000"/>
                </a:schemeClr>
              </a:solidFill>
            </p:spPr>
            <p:txBody>
              <a:bodyPr wrap="square" lIns="0" tIns="0" rIns="0" bIns="0" rtlCol="0"/>
              <a:lstStyle/>
              <a:p>
                <a:endParaRPr>
                  <a:latin typeface="Montserrat" panose="02000505000000020004" pitchFamily="2" charset="0"/>
                </a:endParaRPr>
              </a:p>
            </p:txBody>
          </p:sp>
          <p:pic>
            <p:nvPicPr>
              <p:cNvPr id="76" name="object 22"/>
              <p:cNvPicPr/>
              <p:nvPr/>
            </p:nvPicPr>
            <p:blipFill>
              <a:blip r:embed="rId6" cstate="print"/>
              <a:stretch>
                <a:fillRect/>
              </a:stretch>
            </p:blipFill>
            <p:spPr>
              <a:xfrm>
                <a:off x="8161019" y="2351532"/>
                <a:ext cx="512064" cy="512063"/>
              </a:xfrm>
              <a:prstGeom prst="rect">
                <a:avLst/>
              </a:prstGeom>
            </p:spPr>
          </p:pic>
        </p:grpSp>
        <p:sp>
          <p:nvSpPr>
            <p:cNvPr id="77" name="object 23"/>
            <p:cNvSpPr txBox="1"/>
            <p:nvPr/>
          </p:nvSpPr>
          <p:spPr>
            <a:xfrm>
              <a:off x="944536" y="5208120"/>
              <a:ext cx="1098550" cy="269627"/>
            </a:xfrm>
            <a:prstGeom prst="rect">
              <a:avLst/>
            </a:prstGeom>
          </p:spPr>
          <p:txBody>
            <a:bodyPr vert="horz" wrap="square" lIns="0" tIns="35560" rIns="0" bIns="0" rtlCol="0">
              <a:spAutoFit/>
            </a:bodyPr>
            <a:lstStyle/>
            <a:p>
              <a:pPr marL="12700" marR="5080" indent="200660" algn="ctr">
                <a:lnSpc>
                  <a:spcPts val="1270"/>
                </a:lnSpc>
                <a:spcBef>
                  <a:spcPts val="280"/>
                </a:spcBef>
              </a:pPr>
              <a:r>
                <a:rPr sz="1200" spc="40" dirty="0">
                  <a:solidFill>
                    <a:srgbClr val="FFFFFF"/>
                  </a:solidFill>
                  <a:latin typeface="Montserrat" panose="02000505000000020004" pitchFamily="2" charset="0"/>
                  <a:cs typeface="Cambria"/>
                </a:rPr>
                <a:t>IMPROVE </a:t>
              </a:r>
              <a:r>
                <a:rPr sz="1200" spc="45" dirty="0">
                  <a:solidFill>
                    <a:srgbClr val="FFFFFF"/>
                  </a:solidFill>
                  <a:latin typeface="Montserrat" panose="02000505000000020004" pitchFamily="2" charset="0"/>
                  <a:cs typeface="Cambria"/>
                </a:rPr>
                <a:t> LAND</a:t>
              </a:r>
              <a:r>
                <a:rPr sz="1200" spc="130" dirty="0">
                  <a:solidFill>
                    <a:srgbClr val="FFFFFF"/>
                  </a:solidFill>
                  <a:latin typeface="Montserrat" panose="02000505000000020004" pitchFamily="2" charset="0"/>
                  <a:cs typeface="Cambria"/>
                </a:rPr>
                <a:t>S</a:t>
              </a:r>
              <a:r>
                <a:rPr sz="1200" spc="120" dirty="0">
                  <a:solidFill>
                    <a:srgbClr val="FFFFFF"/>
                  </a:solidFill>
                  <a:latin typeface="Montserrat" panose="02000505000000020004" pitchFamily="2" charset="0"/>
                  <a:cs typeface="Cambria"/>
                </a:rPr>
                <a:t>C</a:t>
              </a:r>
              <a:r>
                <a:rPr sz="1200" spc="25" dirty="0">
                  <a:solidFill>
                    <a:srgbClr val="FFFFFF"/>
                  </a:solidFill>
                  <a:latin typeface="Montserrat" panose="02000505000000020004" pitchFamily="2" charset="0"/>
                  <a:cs typeface="Cambria"/>
                </a:rPr>
                <a:t>AP</a:t>
              </a:r>
              <a:r>
                <a:rPr sz="1200" spc="5" dirty="0">
                  <a:solidFill>
                    <a:srgbClr val="FFFFFF"/>
                  </a:solidFill>
                  <a:latin typeface="Montserrat" panose="02000505000000020004" pitchFamily="2" charset="0"/>
                  <a:cs typeface="Cambria"/>
                </a:rPr>
                <a:t>I</a:t>
              </a:r>
              <a:r>
                <a:rPr sz="1200" spc="130" dirty="0">
                  <a:solidFill>
                    <a:srgbClr val="FFFFFF"/>
                  </a:solidFill>
                  <a:latin typeface="Montserrat" panose="02000505000000020004" pitchFamily="2" charset="0"/>
                  <a:cs typeface="Cambria"/>
                </a:rPr>
                <a:t>NG</a:t>
              </a:r>
              <a:endParaRPr sz="1200" dirty="0">
                <a:latin typeface="Montserrat" panose="02000505000000020004" pitchFamily="2" charset="0"/>
                <a:cs typeface="Cambria"/>
              </a:endParaRPr>
            </a:p>
          </p:txBody>
        </p:sp>
        <p:grpSp>
          <p:nvGrpSpPr>
            <p:cNvPr id="78" name="object 24"/>
            <p:cNvGrpSpPr/>
            <p:nvPr/>
          </p:nvGrpSpPr>
          <p:grpSpPr>
            <a:xfrm>
              <a:off x="4492975" y="4066958"/>
              <a:ext cx="893444" cy="893444"/>
              <a:chOff x="4529136" y="4093084"/>
              <a:chExt cx="893444" cy="893444"/>
            </a:xfrm>
          </p:grpSpPr>
          <p:sp>
            <p:nvSpPr>
              <p:cNvPr id="79" name="object 25"/>
              <p:cNvSpPr/>
              <p:nvPr/>
            </p:nvSpPr>
            <p:spPr>
              <a:xfrm>
                <a:off x="4529136" y="4093084"/>
                <a:ext cx="893444" cy="893444"/>
              </a:xfrm>
              <a:prstGeom prst="ellipse">
                <a:avLst/>
              </a:prstGeom>
              <a:solidFill>
                <a:schemeClr val="bg1">
                  <a:lumMod val="75000"/>
                </a:schemeClr>
              </a:solidFill>
            </p:spPr>
            <p:txBody>
              <a:bodyPr wrap="square" lIns="0" tIns="0" rIns="0" bIns="0" rtlCol="0"/>
              <a:lstStyle/>
              <a:p>
                <a:endParaRPr>
                  <a:latin typeface="Montserrat" panose="02000505000000020004" pitchFamily="2" charset="0"/>
                </a:endParaRPr>
              </a:p>
            </p:txBody>
          </p:sp>
          <p:pic>
            <p:nvPicPr>
              <p:cNvPr id="80" name="object 26"/>
              <p:cNvPicPr/>
              <p:nvPr/>
            </p:nvPicPr>
            <p:blipFill>
              <a:blip r:embed="rId7" cstate="print"/>
              <a:stretch>
                <a:fillRect/>
              </a:stretch>
            </p:blipFill>
            <p:spPr>
              <a:xfrm>
                <a:off x="4719826" y="4283583"/>
                <a:ext cx="512063" cy="512063"/>
              </a:xfrm>
              <a:prstGeom prst="rect">
                <a:avLst/>
              </a:prstGeom>
            </p:spPr>
          </p:pic>
        </p:grpSp>
        <p:sp>
          <p:nvSpPr>
            <p:cNvPr id="81" name="object 27"/>
            <p:cNvSpPr txBox="1"/>
            <p:nvPr/>
          </p:nvSpPr>
          <p:spPr>
            <a:xfrm>
              <a:off x="4372006" y="5208120"/>
              <a:ext cx="1135380" cy="270094"/>
            </a:xfrm>
            <a:prstGeom prst="rect">
              <a:avLst/>
            </a:prstGeom>
          </p:spPr>
          <p:txBody>
            <a:bodyPr vert="horz" wrap="square" lIns="0" tIns="36194" rIns="0" bIns="0" rtlCol="0">
              <a:spAutoFit/>
            </a:bodyPr>
            <a:lstStyle/>
            <a:p>
              <a:pPr marL="287020" marR="5080" indent="-274320" algn="ctr">
                <a:lnSpc>
                  <a:spcPts val="1270"/>
                </a:lnSpc>
                <a:spcBef>
                  <a:spcPts val="284"/>
                </a:spcBef>
              </a:pPr>
              <a:r>
                <a:rPr sz="1200" spc="40" dirty="0">
                  <a:solidFill>
                    <a:srgbClr val="FFFFFF"/>
                  </a:solidFill>
                  <a:latin typeface="Montserrat" panose="02000505000000020004" pitchFamily="2" charset="0"/>
                  <a:cs typeface="Cambria"/>
                </a:rPr>
                <a:t>IMPROVE</a:t>
              </a:r>
              <a:r>
                <a:rPr sz="1200" spc="-40" dirty="0">
                  <a:solidFill>
                    <a:srgbClr val="FFFFFF"/>
                  </a:solidFill>
                  <a:latin typeface="Montserrat" panose="02000505000000020004" pitchFamily="2" charset="0"/>
                  <a:cs typeface="Cambria"/>
                </a:rPr>
                <a:t> </a:t>
              </a:r>
              <a:r>
                <a:rPr sz="1200" spc="50" dirty="0">
                  <a:solidFill>
                    <a:srgbClr val="FFFFFF"/>
                  </a:solidFill>
                  <a:latin typeface="Montserrat" panose="02000505000000020004" pitchFamily="2" charset="0"/>
                  <a:cs typeface="Cambria"/>
                </a:rPr>
                <a:t>CURB </a:t>
              </a:r>
              <a:r>
                <a:rPr sz="1200" spc="-245" dirty="0">
                  <a:solidFill>
                    <a:srgbClr val="FFFFFF"/>
                  </a:solidFill>
                  <a:latin typeface="Montserrat" panose="02000505000000020004" pitchFamily="2" charset="0"/>
                  <a:cs typeface="Cambria"/>
                </a:rPr>
                <a:t> </a:t>
              </a:r>
              <a:r>
                <a:rPr sz="1200" spc="30" dirty="0">
                  <a:solidFill>
                    <a:srgbClr val="FFFFFF"/>
                  </a:solidFill>
                  <a:latin typeface="Montserrat" panose="02000505000000020004" pitchFamily="2" charset="0"/>
                  <a:cs typeface="Cambria"/>
                </a:rPr>
                <a:t>APPEAL</a:t>
              </a:r>
              <a:endParaRPr sz="1200" dirty="0">
                <a:latin typeface="Montserrat" panose="02000505000000020004" pitchFamily="2" charset="0"/>
                <a:cs typeface="Cambria"/>
              </a:endParaRPr>
            </a:p>
          </p:txBody>
        </p:sp>
      </p:grpSp>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3" y="6362325"/>
            <a:ext cx="661047" cy="495676"/>
          </a:xfrm>
          <a:prstGeom prst="rect">
            <a:avLst/>
          </a:prstGeom>
        </p:spPr>
      </p:pic>
    </p:spTree>
    <p:extLst>
      <p:ext uri="{BB962C8B-B14F-4D97-AF65-F5344CB8AC3E}">
        <p14:creationId xmlns:p14="http://schemas.microsoft.com/office/powerpoint/2010/main" val="2091412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3132</Words>
  <Application>Microsoft Office PowerPoint</Application>
  <PresentationFormat>Widescreen</PresentationFormat>
  <Paragraphs>391</Paragraphs>
  <Slides>29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 Light</vt:lpstr>
      <vt:lpstr>Montserrat</vt:lpstr>
      <vt:lpstr>Montserrat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Sumaiya Chowdhury</dc:creator>
  <cp:lastModifiedBy>John Coppock</cp:lastModifiedBy>
  <cp:revision>140</cp:revision>
  <dcterms:created xsi:type="dcterms:W3CDTF">2021-05-14T12:14:08Z</dcterms:created>
  <dcterms:modified xsi:type="dcterms:W3CDTF">2021-10-04T17:23:26Z</dcterms:modified>
</cp:coreProperties>
</file>